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s/slide15.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16.xml" ContentType="application/vnd.openxmlformats-officedocument.presentationml.slide+xml"/>
  <Override PartName="/ppt/slides/slide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27.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32.xml" ContentType="application/vnd.openxmlformats-officedocument.presentationml.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slideMasters/slideMaster1.xml" ContentType="application/vnd.openxmlformats-officedocument.presentationml.slideMaster+xml"/>
  <Override PartName="/ppt/notesSlides/notesSlide1.xml" ContentType="application/vnd.openxmlformats-officedocument.presentationml.notes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3.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4.xml" ContentType="application/vnd.openxmlformats-officedocument.presentationml.slideLayout+xml"/>
  <Override PartName="/ppt/slideLayouts/slideLayout12.xml" ContentType="application/vnd.openxmlformats-officedocument.presentationml.slideLayout+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256" r:id="rId2"/>
    <p:sldId id="257" r:id="rId3"/>
    <p:sldId id="356" r:id="rId4"/>
    <p:sldId id="359" r:id="rId5"/>
    <p:sldId id="258" r:id="rId6"/>
    <p:sldId id="301" r:id="rId7"/>
    <p:sldId id="262" r:id="rId8"/>
    <p:sldId id="263" r:id="rId9"/>
    <p:sldId id="313" r:id="rId10"/>
    <p:sldId id="264" r:id="rId11"/>
    <p:sldId id="265" r:id="rId12"/>
    <p:sldId id="299" r:id="rId13"/>
    <p:sldId id="273" r:id="rId14"/>
    <p:sldId id="296" r:id="rId15"/>
    <p:sldId id="297" r:id="rId16"/>
    <p:sldId id="266" r:id="rId17"/>
    <p:sldId id="267" r:id="rId18"/>
    <p:sldId id="294" r:id="rId19"/>
    <p:sldId id="269" r:id="rId20"/>
    <p:sldId id="288" r:id="rId21"/>
    <p:sldId id="329" r:id="rId22"/>
    <p:sldId id="289" r:id="rId23"/>
    <p:sldId id="352" r:id="rId24"/>
    <p:sldId id="293" r:id="rId25"/>
    <p:sldId id="355" r:id="rId26"/>
    <p:sldId id="287" r:id="rId27"/>
    <p:sldId id="310" r:id="rId28"/>
    <p:sldId id="292" r:id="rId29"/>
    <p:sldId id="276" r:id="rId30"/>
    <p:sldId id="277" r:id="rId31"/>
    <p:sldId id="278" r:id="rId32"/>
    <p:sldId id="279" r:id="rId33"/>
    <p:sldId id="351" r:id="rId34"/>
    <p:sldId id="347" r:id="rId35"/>
    <p:sldId id="304" r:id="rId36"/>
    <p:sldId id="305" r:id="rId37"/>
    <p:sldId id="303" r:id="rId38"/>
    <p:sldId id="348" r:id="rId39"/>
    <p:sldId id="349" r:id="rId40"/>
    <p:sldId id="317" r:id="rId41"/>
    <p:sldId id="333" r:id="rId42"/>
    <p:sldId id="308" r:id="rId43"/>
    <p:sldId id="34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6AC937E-5450-44FE-8484-8A51B14C0441}">
          <p14:sldIdLst>
            <p14:sldId id="256"/>
            <p14:sldId id="257"/>
            <p14:sldId id="356"/>
            <p14:sldId id="359"/>
            <p14:sldId id="258"/>
            <p14:sldId id="301"/>
            <p14:sldId id="262"/>
            <p14:sldId id="263"/>
            <p14:sldId id="313"/>
            <p14:sldId id="264"/>
            <p14:sldId id="265"/>
            <p14:sldId id="299"/>
            <p14:sldId id="273"/>
            <p14:sldId id="296"/>
            <p14:sldId id="297"/>
            <p14:sldId id="266"/>
            <p14:sldId id="267"/>
            <p14:sldId id="294"/>
            <p14:sldId id="269"/>
            <p14:sldId id="288"/>
            <p14:sldId id="329"/>
            <p14:sldId id="289"/>
            <p14:sldId id="352"/>
            <p14:sldId id="293"/>
            <p14:sldId id="355"/>
            <p14:sldId id="287"/>
            <p14:sldId id="310"/>
            <p14:sldId id="292"/>
            <p14:sldId id="276"/>
            <p14:sldId id="277"/>
            <p14:sldId id="278"/>
            <p14:sldId id="279"/>
          </p14:sldIdLst>
        </p14:section>
        <p14:section name="Switches and Control" id="{A0ED38E4-1974-4ED0-A0B6-0E582450E455}">
          <p14:sldIdLst>
            <p14:sldId id="351"/>
            <p14:sldId id="347"/>
            <p14:sldId id="304"/>
            <p14:sldId id="305"/>
            <p14:sldId id="303"/>
            <p14:sldId id="348"/>
            <p14:sldId id="349"/>
            <p14:sldId id="317"/>
            <p14:sldId id="333"/>
            <p14:sldId id="308"/>
            <p14:sldId id="34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35" autoAdjust="0"/>
    <p:restoredTop sz="94660"/>
  </p:normalViewPr>
  <p:slideViewPr>
    <p:cSldViewPr snapToGrid="0">
      <p:cViewPr varScale="1">
        <p:scale>
          <a:sx n="67" d="100"/>
          <a:sy n="67" d="100"/>
        </p:scale>
        <p:origin x="75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50" Type="http://schemas.openxmlformats.org/officeDocument/2006/relationships/customXml" Target="../customXml/item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customXml" Target="../customXml/item2.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G>
</file>

<file path=ppt/media/image11.JPG>
</file>

<file path=ppt/media/image12.JPG>
</file>

<file path=ppt/media/image13.JPG>
</file>

<file path=ppt/media/image14.JPG>
</file>

<file path=ppt/media/image15.JPG>
</file>

<file path=ppt/media/image18.JPG>
</file>

<file path=ppt/media/image19.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jpeg>
</file>

<file path=ppt/media/image36.png>
</file>

<file path=ppt/media/image37.jpeg>
</file>

<file path=ppt/media/image38.jpeg>
</file>

<file path=ppt/media/image39.jpeg>
</file>

<file path=ppt/media/image4.png>
</file>

<file path=ppt/media/image40.jpeg>
</file>

<file path=ppt/media/image41.png>
</file>

<file path=ppt/media/image42.jpeg>
</file>

<file path=ppt/media/image43.jpeg>
</file>

<file path=ppt/media/image44.jpg>
</file>

<file path=ppt/media/image45.jpeg>
</file>

<file path=ppt/media/image46.png>
</file>

<file path=ppt/media/image47.jpeg>
</file>

<file path=ppt/media/image48.png>
</file>

<file path=ppt/media/image49.jpeg>
</file>

<file path=ppt/media/image5.JPG>
</file>

<file path=ppt/media/image50.jpeg>
</file>

<file path=ppt/media/image51.jpeg>
</file>

<file path=ppt/media/image52.jpeg>
</file>

<file path=ppt/media/image53.jpeg>
</file>

<file path=ppt/media/image54.png>
</file>

<file path=ppt/media/image55.jpeg>
</file>

<file path=ppt/media/image56.jpeg>
</file>

<file path=ppt/media/image57.jpeg>
</file>

<file path=ppt/media/image58.jpeg>
</file>

<file path=ppt/media/image59.jpeg>
</file>

<file path=ppt/media/image6.JPG>
</file>

<file path=ppt/media/image60.jpeg>
</file>

<file path=ppt/media/image61.jpeg>
</file>

<file path=ppt/media/image62.jpeg>
</file>

<file path=ppt/media/image63.jpeg>
</file>

<file path=ppt/media/image64.jpeg>
</file>

<file path=ppt/media/image65.jpeg>
</file>

<file path=ppt/media/image6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CCE407-6E37-4071-B8C6-E934DC63370E}" type="datetimeFigureOut">
              <a:rPr lang="en-IN" smtClean="0"/>
              <a:t>18-02-2020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99E454-7F18-4F2A-B74B-034BCB8415A9}" type="slidenum">
              <a:rPr lang="en-IN" smtClean="0"/>
              <a:t>‹#›</a:t>
            </a:fld>
            <a:endParaRPr lang="en-IN"/>
          </a:p>
        </p:txBody>
      </p:sp>
    </p:spTree>
    <p:extLst>
      <p:ext uri="{BB962C8B-B14F-4D97-AF65-F5344CB8AC3E}">
        <p14:creationId xmlns:p14="http://schemas.microsoft.com/office/powerpoint/2010/main" val="2502677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299E454-7F18-4F2A-B74B-034BCB8415A9}" type="slidenum">
              <a:rPr lang="en-IN" smtClean="0"/>
              <a:t>12</a:t>
            </a:fld>
            <a:endParaRPr lang="en-IN"/>
          </a:p>
        </p:txBody>
      </p:sp>
    </p:spTree>
    <p:extLst>
      <p:ext uri="{BB962C8B-B14F-4D97-AF65-F5344CB8AC3E}">
        <p14:creationId xmlns:p14="http://schemas.microsoft.com/office/powerpoint/2010/main" val="1197881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9E454-7F18-4F2A-B74B-034BCB8415A9}" type="slidenum">
              <a:rPr lang="en-IN" smtClean="0"/>
              <a:t>24</a:t>
            </a:fld>
            <a:endParaRPr lang="en-IN"/>
          </a:p>
        </p:txBody>
      </p:sp>
    </p:spTree>
    <p:extLst>
      <p:ext uri="{BB962C8B-B14F-4D97-AF65-F5344CB8AC3E}">
        <p14:creationId xmlns:p14="http://schemas.microsoft.com/office/powerpoint/2010/main" val="1127685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9E454-7F18-4F2A-B74B-034BCB8415A9}" type="slidenum">
              <a:rPr lang="en-IN" smtClean="0"/>
              <a:t>41</a:t>
            </a:fld>
            <a:endParaRPr lang="en-IN"/>
          </a:p>
        </p:txBody>
      </p:sp>
    </p:spTree>
    <p:extLst>
      <p:ext uri="{BB962C8B-B14F-4D97-AF65-F5344CB8AC3E}">
        <p14:creationId xmlns:p14="http://schemas.microsoft.com/office/powerpoint/2010/main" val="1970031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9E454-7F18-4F2A-B74B-034BCB8415A9}" type="slidenum">
              <a:rPr lang="en-IN" smtClean="0"/>
              <a:t>42</a:t>
            </a:fld>
            <a:endParaRPr lang="en-IN"/>
          </a:p>
        </p:txBody>
      </p:sp>
    </p:spTree>
    <p:extLst>
      <p:ext uri="{BB962C8B-B14F-4D97-AF65-F5344CB8AC3E}">
        <p14:creationId xmlns:p14="http://schemas.microsoft.com/office/powerpoint/2010/main" val="39501332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477211"/>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956886"/>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466114"/>
            <a:ext cx="2743200" cy="320676"/>
          </a:xfrm>
        </p:spPr>
        <p:txBody>
          <a:bodyPr/>
          <a:lstStyle/>
          <a:p>
            <a:fld id="{E805BF07-CBC2-4220-84AD-1909094F0CFF}" type="datetimeFigureOut">
              <a:rPr lang="en-IN" smtClean="0"/>
              <a:t>18-02-2020</a:t>
            </a:fld>
            <a:endParaRPr lang="en-IN"/>
          </a:p>
        </p:txBody>
      </p:sp>
      <p:sp>
        <p:nvSpPr>
          <p:cNvPr id="6" name="Slide Number Placeholder 5"/>
          <p:cNvSpPr>
            <a:spLocks noGrp="1"/>
          </p:cNvSpPr>
          <p:nvPr>
            <p:ph type="sldNum" sz="quarter" idx="12"/>
          </p:nvPr>
        </p:nvSpPr>
        <p:spPr>
          <a:xfrm>
            <a:off x="8610600" y="6466114"/>
            <a:ext cx="2743200" cy="320676"/>
          </a:xfrm>
        </p:spPr>
        <p:txBody>
          <a:bodyPr/>
          <a:lstStyle/>
          <a:p>
            <a:fld id="{E4D15D35-A375-4209-B350-81687305E0E1}" type="slidenum">
              <a:rPr lang="en-IN" smtClean="0"/>
              <a:t>‹#›</a:t>
            </a:fld>
            <a:endParaRPr lang="en-IN"/>
          </a:p>
        </p:txBody>
      </p:sp>
      <p:grpSp>
        <p:nvGrpSpPr>
          <p:cNvPr id="10" name="Group 9"/>
          <p:cNvGrpSpPr/>
          <p:nvPr/>
        </p:nvGrpSpPr>
        <p:grpSpPr>
          <a:xfrm>
            <a:off x="5312833" y="6511093"/>
            <a:ext cx="1566333" cy="230717"/>
            <a:chOff x="3984625" y="4911725"/>
            <a:chExt cx="1174750" cy="173038"/>
          </a:xfrm>
        </p:grpSpPr>
        <p:sp>
          <p:nvSpPr>
            <p:cNvPr id="11" name="Freeform 30"/>
            <p:cNvSpPr>
              <a:spLocks noEditPoints="1"/>
            </p:cNvSpPr>
            <p:nvPr/>
          </p:nvSpPr>
          <p:spPr bwMode="auto">
            <a:xfrm>
              <a:off x="3984625" y="4911725"/>
              <a:ext cx="263525" cy="173038"/>
            </a:xfrm>
            <a:custGeom>
              <a:avLst/>
              <a:gdLst>
                <a:gd name="T0" fmla="*/ 83 w 83"/>
                <a:gd name="T1" fmla="*/ 27 h 54"/>
                <a:gd name="T2" fmla="*/ 44 w 83"/>
                <a:gd name="T3" fmla="*/ 54 h 54"/>
                <a:gd name="T4" fmla="*/ 12 w 83"/>
                <a:gd name="T5" fmla="*/ 8 h 54"/>
                <a:gd name="T6" fmla="*/ 67 w 83"/>
                <a:gd name="T7" fmla="*/ 19 h 54"/>
                <a:gd name="T8" fmla="*/ 51 w 83"/>
                <a:gd name="T9" fmla="*/ 2 h 54"/>
                <a:gd name="T10" fmla="*/ 59 w 83"/>
                <a:gd name="T11" fmla="*/ 10 h 54"/>
                <a:gd name="T12" fmla="*/ 68 w 83"/>
                <a:gd name="T13" fmla="*/ 20 h 54"/>
                <a:gd name="T14" fmla="*/ 67 w 83"/>
                <a:gd name="T15" fmla="*/ 35 h 54"/>
                <a:gd name="T16" fmla="*/ 77 w 83"/>
                <a:gd name="T17" fmla="*/ 38 h 54"/>
                <a:gd name="T18" fmla="*/ 44 w 83"/>
                <a:gd name="T19" fmla="*/ 53 h 54"/>
                <a:gd name="T20" fmla="*/ 35 w 83"/>
                <a:gd name="T21" fmla="*/ 50 h 54"/>
                <a:gd name="T22" fmla="*/ 36 w 83"/>
                <a:gd name="T23" fmla="*/ 52 h 54"/>
                <a:gd name="T24" fmla="*/ 49 w 83"/>
                <a:gd name="T25" fmla="*/ 50 h 54"/>
                <a:gd name="T26" fmla="*/ 17 w 83"/>
                <a:gd name="T27" fmla="*/ 47 h 54"/>
                <a:gd name="T28" fmla="*/ 5 w 83"/>
                <a:gd name="T29" fmla="*/ 37 h 54"/>
                <a:gd name="T30" fmla="*/ 33 w 83"/>
                <a:gd name="T31" fmla="*/ 50 h 54"/>
                <a:gd name="T32" fmla="*/ 2 w 83"/>
                <a:gd name="T33" fmla="*/ 27 h 54"/>
                <a:gd name="T34" fmla="*/ 13 w 83"/>
                <a:gd name="T35" fmla="*/ 27 h 54"/>
                <a:gd name="T36" fmla="*/ 15 w 83"/>
                <a:gd name="T37" fmla="*/ 18 h 54"/>
                <a:gd name="T38" fmla="*/ 13 w 83"/>
                <a:gd name="T39" fmla="*/ 9 h 54"/>
                <a:gd name="T40" fmla="*/ 15 w 83"/>
                <a:gd name="T41" fmla="*/ 18 h 54"/>
                <a:gd name="T42" fmla="*/ 23 w 83"/>
                <a:gd name="T43" fmla="*/ 8 h 54"/>
                <a:gd name="T44" fmla="*/ 50 w 83"/>
                <a:gd name="T45" fmla="*/ 3 h 54"/>
                <a:gd name="T46" fmla="*/ 36 w 83"/>
                <a:gd name="T47" fmla="*/ 4 h 54"/>
                <a:gd name="T48" fmla="*/ 48 w 83"/>
                <a:gd name="T49" fmla="*/ 4 h 54"/>
                <a:gd name="T50" fmla="*/ 58 w 83"/>
                <a:gd name="T51" fmla="*/ 10 h 54"/>
                <a:gd name="T52" fmla="*/ 42 w 83"/>
                <a:gd name="T53" fmla="*/ 6 h 54"/>
                <a:gd name="T54" fmla="*/ 41 w 83"/>
                <a:gd name="T55" fmla="*/ 6 h 54"/>
                <a:gd name="T56" fmla="*/ 41 w 83"/>
                <a:gd name="T57" fmla="*/ 13 h 54"/>
                <a:gd name="T58" fmla="*/ 32 w 83"/>
                <a:gd name="T59" fmla="*/ 5 h 54"/>
                <a:gd name="T60" fmla="*/ 37 w 83"/>
                <a:gd name="T61" fmla="*/ 5 h 54"/>
                <a:gd name="T62" fmla="*/ 34 w 83"/>
                <a:gd name="T63" fmla="*/ 42 h 54"/>
                <a:gd name="T64" fmla="*/ 33 w 83"/>
                <a:gd name="T65" fmla="*/ 42 h 54"/>
                <a:gd name="T66" fmla="*/ 33 w 83"/>
                <a:gd name="T67" fmla="*/ 50 h 54"/>
                <a:gd name="T68" fmla="*/ 48 w 83"/>
                <a:gd name="T69" fmla="*/ 50 h 54"/>
                <a:gd name="T70" fmla="*/ 46 w 83"/>
                <a:gd name="T71" fmla="*/ 49 h 54"/>
                <a:gd name="T72" fmla="*/ 41 w 83"/>
                <a:gd name="T73" fmla="*/ 48 h 54"/>
                <a:gd name="T74" fmla="*/ 29 w 83"/>
                <a:gd name="T75" fmla="*/ 20 h 54"/>
                <a:gd name="T76" fmla="*/ 51 w 83"/>
                <a:gd name="T77" fmla="*/ 13 h 54"/>
                <a:gd name="T78" fmla="*/ 58 w 83"/>
                <a:gd name="T79" fmla="*/ 11 h 54"/>
                <a:gd name="T80" fmla="*/ 53 w 83"/>
                <a:gd name="T81" fmla="*/ 21 h 54"/>
                <a:gd name="T82" fmla="*/ 41 w 83"/>
                <a:gd name="T83" fmla="*/ 21 h 54"/>
                <a:gd name="T84" fmla="*/ 14 w 83"/>
                <a:gd name="T85" fmla="*/ 26 h 54"/>
                <a:gd name="T86" fmla="*/ 54 w 83"/>
                <a:gd name="T87" fmla="*/ 22 h 54"/>
                <a:gd name="T88" fmla="*/ 41 w 83"/>
                <a:gd name="T89" fmla="*/ 22 h 54"/>
                <a:gd name="T90" fmla="*/ 42 w 83"/>
                <a:gd name="T91" fmla="*/ 27 h 54"/>
                <a:gd name="T92" fmla="*/ 53 w 83"/>
                <a:gd name="T93" fmla="*/ 27 h 54"/>
                <a:gd name="T94" fmla="*/ 30 w 83"/>
                <a:gd name="T95" fmla="*/ 31 h 54"/>
                <a:gd name="T96" fmla="*/ 14 w 83"/>
                <a:gd name="T97" fmla="*/ 31 h 54"/>
                <a:gd name="T98" fmla="*/ 28 w 83"/>
                <a:gd name="T99" fmla="*/ 27 h 54"/>
                <a:gd name="T100" fmla="*/ 66 w 83"/>
                <a:gd name="T101" fmla="*/ 34 h 54"/>
                <a:gd name="T102" fmla="*/ 30 w 83"/>
                <a:gd name="T103" fmla="*/ 42 h 54"/>
                <a:gd name="T104" fmla="*/ 53 w 83"/>
                <a:gd name="T105" fmla="*/ 33 h 54"/>
                <a:gd name="T106" fmla="*/ 41 w 83"/>
                <a:gd name="T107" fmla="*/ 32 h 54"/>
                <a:gd name="T108" fmla="*/ 40 w 83"/>
                <a:gd name="T109" fmla="*/ 32 h 54"/>
                <a:gd name="T110" fmla="*/ 40 w 83"/>
                <a:gd name="T111" fmla="*/ 32 h 54"/>
                <a:gd name="T112" fmla="*/ 41 w 83"/>
                <a:gd name="T113" fmla="*/ 2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54">
                  <a:moveTo>
                    <a:pt x="41" y="0"/>
                  </a:moveTo>
                  <a:cubicBezTo>
                    <a:pt x="41" y="0"/>
                    <a:pt x="41" y="0"/>
                    <a:pt x="41" y="0"/>
                  </a:cubicBezTo>
                  <a:cubicBezTo>
                    <a:pt x="53" y="0"/>
                    <a:pt x="63" y="3"/>
                    <a:pt x="70" y="8"/>
                  </a:cubicBezTo>
                  <a:cubicBezTo>
                    <a:pt x="78" y="13"/>
                    <a:pt x="83" y="20"/>
                    <a:pt x="83" y="27"/>
                  </a:cubicBezTo>
                  <a:cubicBezTo>
                    <a:pt x="83" y="27"/>
                    <a:pt x="83" y="27"/>
                    <a:pt x="83" y="27"/>
                  </a:cubicBezTo>
                  <a:cubicBezTo>
                    <a:pt x="83" y="27"/>
                    <a:pt x="83" y="27"/>
                    <a:pt x="83" y="27"/>
                  </a:cubicBezTo>
                  <a:cubicBezTo>
                    <a:pt x="83" y="35"/>
                    <a:pt x="78" y="41"/>
                    <a:pt x="70" y="46"/>
                  </a:cubicBezTo>
                  <a:cubicBezTo>
                    <a:pt x="65" y="50"/>
                    <a:pt x="58" y="52"/>
                    <a:pt x="51" y="54"/>
                  </a:cubicBezTo>
                  <a:cubicBezTo>
                    <a:pt x="50" y="54"/>
                    <a:pt x="50" y="54"/>
                    <a:pt x="50" y="54"/>
                  </a:cubicBezTo>
                  <a:cubicBezTo>
                    <a:pt x="49" y="54"/>
                    <a:pt x="46" y="54"/>
                    <a:pt x="44" y="54"/>
                  </a:cubicBezTo>
                  <a:cubicBezTo>
                    <a:pt x="43" y="54"/>
                    <a:pt x="42" y="54"/>
                    <a:pt x="41" y="54"/>
                  </a:cubicBezTo>
                  <a:cubicBezTo>
                    <a:pt x="30" y="54"/>
                    <a:pt x="20" y="51"/>
                    <a:pt x="12" y="46"/>
                  </a:cubicBezTo>
                  <a:cubicBezTo>
                    <a:pt x="5" y="41"/>
                    <a:pt x="0" y="35"/>
                    <a:pt x="0" y="27"/>
                  </a:cubicBezTo>
                  <a:cubicBezTo>
                    <a:pt x="0" y="27"/>
                    <a:pt x="0" y="27"/>
                    <a:pt x="0" y="27"/>
                  </a:cubicBezTo>
                  <a:cubicBezTo>
                    <a:pt x="0" y="20"/>
                    <a:pt x="5" y="13"/>
                    <a:pt x="12" y="8"/>
                  </a:cubicBezTo>
                  <a:cubicBezTo>
                    <a:pt x="20" y="3"/>
                    <a:pt x="30" y="0"/>
                    <a:pt x="41" y="0"/>
                  </a:cubicBezTo>
                  <a:moveTo>
                    <a:pt x="69" y="9"/>
                  </a:moveTo>
                  <a:cubicBezTo>
                    <a:pt x="68" y="8"/>
                    <a:pt x="67" y="7"/>
                    <a:pt x="65" y="7"/>
                  </a:cubicBezTo>
                  <a:cubicBezTo>
                    <a:pt x="64" y="8"/>
                    <a:pt x="62" y="10"/>
                    <a:pt x="60" y="11"/>
                  </a:cubicBezTo>
                  <a:cubicBezTo>
                    <a:pt x="63" y="13"/>
                    <a:pt x="66" y="16"/>
                    <a:pt x="67" y="19"/>
                  </a:cubicBezTo>
                  <a:cubicBezTo>
                    <a:pt x="67" y="19"/>
                    <a:pt x="67" y="19"/>
                    <a:pt x="67" y="19"/>
                  </a:cubicBezTo>
                  <a:cubicBezTo>
                    <a:pt x="71" y="18"/>
                    <a:pt x="74" y="18"/>
                    <a:pt x="77" y="17"/>
                  </a:cubicBezTo>
                  <a:cubicBezTo>
                    <a:pt x="75" y="14"/>
                    <a:pt x="72" y="11"/>
                    <a:pt x="69" y="9"/>
                  </a:cubicBezTo>
                  <a:moveTo>
                    <a:pt x="65" y="6"/>
                  </a:moveTo>
                  <a:cubicBezTo>
                    <a:pt x="61" y="4"/>
                    <a:pt x="56" y="3"/>
                    <a:pt x="51" y="2"/>
                  </a:cubicBezTo>
                  <a:cubicBezTo>
                    <a:pt x="51" y="2"/>
                    <a:pt x="51" y="2"/>
                    <a:pt x="51" y="2"/>
                  </a:cubicBezTo>
                  <a:cubicBezTo>
                    <a:pt x="50" y="3"/>
                    <a:pt x="50" y="3"/>
                    <a:pt x="50" y="3"/>
                  </a:cubicBezTo>
                  <a:cubicBezTo>
                    <a:pt x="49" y="4"/>
                    <a:pt x="49" y="4"/>
                    <a:pt x="49" y="4"/>
                  </a:cubicBezTo>
                  <a:cubicBezTo>
                    <a:pt x="50" y="4"/>
                    <a:pt x="50" y="4"/>
                    <a:pt x="50" y="4"/>
                  </a:cubicBezTo>
                  <a:cubicBezTo>
                    <a:pt x="53" y="6"/>
                    <a:pt x="57" y="8"/>
                    <a:pt x="59" y="10"/>
                  </a:cubicBezTo>
                  <a:cubicBezTo>
                    <a:pt x="59" y="10"/>
                    <a:pt x="59" y="10"/>
                    <a:pt x="59" y="10"/>
                  </a:cubicBezTo>
                  <a:cubicBezTo>
                    <a:pt x="62" y="9"/>
                    <a:pt x="64" y="8"/>
                    <a:pt x="65" y="6"/>
                  </a:cubicBezTo>
                  <a:moveTo>
                    <a:pt x="81" y="27"/>
                  </a:moveTo>
                  <a:cubicBezTo>
                    <a:pt x="81" y="23"/>
                    <a:pt x="79" y="20"/>
                    <a:pt x="78" y="17"/>
                  </a:cubicBezTo>
                  <a:cubicBezTo>
                    <a:pt x="75" y="18"/>
                    <a:pt x="71" y="19"/>
                    <a:pt x="68" y="20"/>
                  </a:cubicBezTo>
                  <a:cubicBezTo>
                    <a:pt x="69" y="22"/>
                    <a:pt x="69" y="24"/>
                    <a:pt x="69" y="27"/>
                  </a:cubicBezTo>
                  <a:lnTo>
                    <a:pt x="81" y="27"/>
                  </a:lnTo>
                  <a:close/>
                  <a:moveTo>
                    <a:pt x="69" y="45"/>
                  </a:moveTo>
                  <a:cubicBezTo>
                    <a:pt x="72" y="43"/>
                    <a:pt x="74" y="41"/>
                    <a:pt x="76" y="39"/>
                  </a:cubicBezTo>
                  <a:cubicBezTo>
                    <a:pt x="73" y="37"/>
                    <a:pt x="70" y="36"/>
                    <a:pt x="67" y="35"/>
                  </a:cubicBezTo>
                  <a:cubicBezTo>
                    <a:pt x="65" y="38"/>
                    <a:pt x="63" y="41"/>
                    <a:pt x="59" y="44"/>
                  </a:cubicBezTo>
                  <a:cubicBezTo>
                    <a:pt x="61" y="45"/>
                    <a:pt x="63" y="46"/>
                    <a:pt x="65" y="47"/>
                  </a:cubicBezTo>
                  <a:cubicBezTo>
                    <a:pt x="65" y="48"/>
                    <a:pt x="65" y="48"/>
                    <a:pt x="65" y="48"/>
                  </a:cubicBezTo>
                  <a:cubicBezTo>
                    <a:pt x="66" y="47"/>
                    <a:pt x="68" y="46"/>
                    <a:pt x="69" y="45"/>
                  </a:cubicBezTo>
                  <a:moveTo>
                    <a:pt x="77" y="38"/>
                  </a:moveTo>
                  <a:cubicBezTo>
                    <a:pt x="79" y="35"/>
                    <a:pt x="80" y="31"/>
                    <a:pt x="81" y="28"/>
                  </a:cubicBezTo>
                  <a:cubicBezTo>
                    <a:pt x="69" y="27"/>
                    <a:pt x="69" y="27"/>
                    <a:pt x="69" y="27"/>
                  </a:cubicBezTo>
                  <a:cubicBezTo>
                    <a:pt x="69" y="30"/>
                    <a:pt x="69" y="32"/>
                    <a:pt x="67" y="35"/>
                  </a:cubicBezTo>
                  <a:cubicBezTo>
                    <a:pt x="71" y="36"/>
                    <a:pt x="74" y="37"/>
                    <a:pt x="77" y="38"/>
                  </a:cubicBezTo>
                  <a:moveTo>
                    <a:pt x="44" y="53"/>
                  </a:moveTo>
                  <a:cubicBezTo>
                    <a:pt x="46" y="53"/>
                    <a:pt x="48" y="52"/>
                    <a:pt x="49" y="52"/>
                  </a:cubicBezTo>
                  <a:cubicBezTo>
                    <a:pt x="48" y="51"/>
                    <a:pt x="47" y="50"/>
                    <a:pt x="46" y="49"/>
                  </a:cubicBezTo>
                  <a:cubicBezTo>
                    <a:pt x="44" y="49"/>
                    <a:pt x="43" y="49"/>
                    <a:pt x="40" y="49"/>
                  </a:cubicBezTo>
                  <a:cubicBezTo>
                    <a:pt x="39" y="49"/>
                    <a:pt x="37" y="49"/>
                    <a:pt x="36" y="49"/>
                  </a:cubicBezTo>
                  <a:cubicBezTo>
                    <a:pt x="35" y="50"/>
                    <a:pt x="35" y="50"/>
                    <a:pt x="35" y="50"/>
                  </a:cubicBezTo>
                  <a:cubicBezTo>
                    <a:pt x="34" y="50"/>
                    <a:pt x="33" y="51"/>
                    <a:pt x="32" y="52"/>
                  </a:cubicBezTo>
                  <a:cubicBezTo>
                    <a:pt x="32" y="52"/>
                    <a:pt x="32" y="52"/>
                    <a:pt x="32" y="52"/>
                  </a:cubicBezTo>
                  <a:cubicBezTo>
                    <a:pt x="32" y="52"/>
                    <a:pt x="32" y="52"/>
                    <a:pt x="32" y="52"/>
                  </a:cubicBezTo>
                  <a:cubicBezTo>
                    <a:pt x="32" y="52"/>
                    <a:pt x="33" y="52"/>
                    <a:pt x="34" y="52"/>
                  </a:cubicBezTo>
                  <a:cubicBezTo>
                    <a:pt x="34" y="52"/>
                    <a:pt x="35" y="52"/>
                    <a:pt x="36" y="52"/>
                  </a:cubicBezTo>
                  <a:cubicBezTo>
                    <a:pt x="39" y="53"/>
                    <a:pt x="41" y="53"/>
                    <a:pt x="44" y="53"/>
                  </a:cubicBezTo>
                  <a:moveTo>
                    <a:pt x="50" y="52"/>
                  </a:moveTo>
                  <a:cubicBezTo>
                    <a:pt x="55" y="51"/>
                    <a:pt x="60" y="50"/>
                    <a:pt x="64" y="48"/>
                  </a:cubicBezTo>
                  <a:cubicBezTo>
                    <a:pt x="62" y="47"/>
                    <a:pt x="60" y="45"/>
                    <a:pt x="58" y="45"/>
                  </a:cubicBezTo>
                  <a:cubicBezTo>
                    <a:pt x="56" y="47"/>
                    <a:pt x="53" y="49"/>
                    <a:pt x="49" y="50"/>
                  </a:cubicBezTo>
                  <a:cubicBezTo>
                    <a:pt x="49" y="51"/>
                    <a:pt x="49" y="51"/>
                    <a:pt x="49" y="51"/>
                  </a:cubicBezTo>
                  <a:cubicBezTo>
                    <a:pt x="49" y="51"/>
                    <a:pt x="50" y="51"/>
                    <a:pt x="50" y="52"/>
                  </a:cubicBezTo>
                  <a:cubicBezTo>
                    <a:pt x="50" y="52"/>
                    <a:pt x="50" y="52"/>
                    <a:pt x="50" y="52"/>
                  </a:cubicBezTo>
                  <a:moveTo>
                    <a:pt x="13" y="45"/>
                  </a:moveTo>
                  <a:cubicBezTo>
                    <a:pt x="14" y="46"/>
                    <a:pt x="16" y="46"/>
                    <a:pt x="17" y="47"/>
                  </a:cubicBezTo>
                  <a:cubicBezTo>
                    <a:pt x="19" y="46"/>
                    <a:pt x="21" y="45"/>
                    <a:pt x="23" y="44"/>
                  </a:cubicBezTo>
                  <a:cubicBezTo>
                    <a:pt x="23" y="44"/>
                    <a:pt x="23" y="44"/>
                    <a:pt x="23" y="44"/>
                  </a:cubicBezTo>
                  <a:cubicBezTo>
                    <a:pt x="19" y="42"/>
                    <a:pt x="16" y="38"/>
                    <a:pt x="14" y="34"/>
                  </a:cubicBezTo>
                  <a:cubicBezTo>
                    <a:pt x="14" y="34"/>
                    <a:pt x="14" y="34"/>
                    <a:pt x="14" y="34"/>
                  </a:cubicBezTo>
                  <a:cubicBezTo>
                    <a:pt x="10" y="35"/>
                    <a:pt x="8" y="36"/>
                    <a:pt x="5" y="37"/>
                  </a:cubicBezTo>
                  <a:cubicBezTo>
                    <a:pt x="7" y="40"/>
                    <a:pt x="10" y="43"/>
                    <a:pt x="13" y="45"/>
                  </a:cubicBezTo>
                  <a:moveTo>
                    <a:pt x="18" y="48"/>
                  </a:moveTo>
                  <a:cubicBezTo>
                    <a:pt x="22" y="49"/>
                    <a:pt x="26" y="51"/>
                    <a:pt x="31" y="52"/>
                  </a:cubicBezTo>
                  <a:cubicBezTo>
                    <a:pt x="31" y="51"/>
                    <a:pt x="31" y="51"/>
                    <a:pt x="31" y="51"/>
                  </a:cubicBezTo>
                  <a:cubicBezTo>
                    <a:pt x="32" y="51"/>
                    <a:pt x="32" y="50"/>
                    <a:pt x="33" y="50"/>
                  </a:cubicBezTo>
                  <a:cubicBezTo>
                    <a:pt x="31" y="49"/>
                    <a:pt x="30" y="48"/>
                    <a:pt x="29" y="48"/>
                  </a:cubicBezTo>
                  <a:cubicBezTo>
                    <a:pt x="27" y="47"/>
                    <a:pt x="25" y="46"/>
                    <a:pt x="24" y="44"/>
                  </a:cubicBezTo>
                  <a:cubicBezTo>
                    <a:pt x="23" y="45"/>
                    <a:pt x="23" y="45"/>
                    <a:pt x="23" y="45"/>
                  </a:cubicBezTo>
                  <a:cubicBezTo>
                    <a:pt x="21" y="46"/>
                    <a:pt x="19" y="46"/>
                    <a:pt x="18" y="48"/>
                  </a:cubicBezTo>
                  <a:moveTo>
                    <a:pt x="2" y="27"/>
                  </a:moveTo>
                  <a:cubicBezTo>
                    <a:pt x="2" y="30"/>
                    <a:pt x="3" y="33"/>
                    <a:pt x="4" y="36"/>
                  </a:cubicBezTo>
                  <a:cubicBezTo>
                    <a:pt x="7" y="35"/>
                    <a:pt x="10" y="34"/>
                    <a:pt x="13" y="33"/>
                  </a:cubicBezTo>
                  <a:cubicBezTo>
                    <a:pt x="14" y="33"/>
                    <a:pt x="14" y="33"/>
                    <a:pt x="14" y="33"/>
                  </a:cubicBezTo>
                  <a:cubicBezTo>
                    <a:pt x="14" y="33"/>
                    <a:pt x="14" y="32"/>
                    <a:pt x="14" y="31"/>
                  </a:cubicBezTo>
                  <a:cubicBezTo>
                    <a:pt x="13" y="30"/>
                    <a:pt x="13" y="28"/>
                    <a:pt x="13" y="27"/>
                  </a:cubicBezTo>
                  <a:cubicBezTo>
                    <a:pt x="2" y="27"/>
                    <a:pt x="2" y="27"/>
                    <a:pt x="2" y="27"/>
                  </a:cubicBezTo>
                  <a:close/>
                  <a:moveTo>
                    <a:pt x="13" y="9"/>
                  </a:moveTo>
                  <a:cubicBezTo>
                    <a:pt x="11" y="11"/>
                    <a:pt x="9" y="13"/>
                    <a:pt x="7" y="15"/>
                  </a:cubicBezTo>
                  <a:cubicBezTo>
                    <a:pt x="9" y="16"/>
                    <a:pt x="12" y="17"/>
                    <a:pt x="15" y="18"/>
                  </a:cubicBezTo>
                  <a:cubicBezTo>
                    <a:pt x="15" y="18"/>
                    <a:pt x="15" y="18"/>
                    <a:pt x="15" y="18"/>
                  </a:cubicBezTo>
                  <a:cubicBezTo>
                    <a:pt x="15" y="17"/>
                    <a:pt x="15" y="17"/>
                    <a:pt x="15" y="17"/>
                  </a:cubicBezTo>
                  <a:cubicBezTo>
                    <a:pt x="17" y="14"/>
                    <a:pt x="20" y="12"/>
                    <a:pt x="23" y="10"/>
                  </a:cubicBezTo>
                  <a:cubicBezTo>
                    <a:pt x="22" y="9"/>
                    <a:pt x="22" y="9"/>
                    <a:pt x="22" y="9"/>
                  </a:cubicBezTo>
                  <a:cubicBezTo>
                    <a:pt x="21" y="8"/>
                    <a:pt x="20" y="7"/>
                    <a:pt x="19" y="6"/>
                  </a:cubicBezTo>
                  <a:cubicBezTo>
                    <a:pt x="17" y="7"/>
                    <a:pt x="15" y="8"/>
                    <a:pt x="13" y="9"/>
                  </a:cubicBezTo>
                  <a:moveTo>
                    <a:pt x="6" y="15"/>
                  </a:moveTo>
                  <a:cubicBezTo>
                    <a:pt x="4" y="19"/>
                    <a:pt x="2" y="22"/>
                    <a:pt x="2" y="26"/>
                  </a:cubicBezTo>
                  <a:cubicBezTo>
                    <a:pt x="13" y="26"/>
                    <a:pt x="13" y="26"/>
                    <a:pt x="13" y="26"/>
                  </a:cubicBezTo>
                  <a:cubicBezTo>
                    <a:pt x="13" y="25"/>
                    <a:pt x="13" y="25"/>
                    <a:pt x="13" y="24"/>
                  </a:cubicBezTo>
                  <a:cubicBezTo>
                    <a:pt x="13" y="22"/>
                    <a:pt x="14" y="20"/>
                    <a:pt x="15" y="18"/>
                  </a:cubicBezTo>
                  <a:cubicBezTo>
                    <a:pt x="15" y="18"/>
                    <a:pt x="15" y="18"/>
                    <a:pt x="15" y="18"/>
                  </a:cubicBezTo>
                  <a:cubicBezTo>
                    <a:pt x="12" y="17"/>
                    <a:pt x="9" y="16"/>
                    <a:pt x="6" y="15"/>
                  </a:cubicBezTo>
                  <a:moveTo>
                    <a:pt x="32" y="2"/>
                  </a:moveTo>
                  <a:cubicBezTo>
                    <a:pt x="28" y="3"/>
                    <a:pt x="23" y="4"/>
                    <a:pt x="19" y="6"/>
                  </a:cubicBezTo>
                  <a:cubicBezTo>
                    <a:pt x="20" y="7"/>
                    <a:pt x="21" y="8"/>
                    <a:pt x="23" y="8"/>
                  </a:cubicBezTo>
                  <a:cubicBezTo>
                    <a:pt x="23" y="9"/>
                    <a:pt x="23" y="9"/>
                    <a:pt x="24" y="9"/>
                  </a:cubicBezTo>
                  <a:cubicBezTo>
                    <a:pt x="26" y="7"/>
                    <a:pt x="29" y="6"/>
                    <a:pt x="31" y="4"/>
                  </a:cubicBezTo>
                  <a:cubicBezTo>
                    <a:pt x="32" y="4"/>
                    <a:pt x="33" y="4"/>
                    <a:pt x="33" y="3"/>
                  </a:cubicBezTo>
                  <a:cubicBezTo>
                    <a:pt x="33" y="3"/>
                    <a:pt x="33" y="2"/>
                    <a:pt x="32" y="2"/>
                  </a:cubicBezTo>
                  <a:moveTo>
                    <a:pt x="50" y="3"/>
                  </a:moveTo>
                  <a:cubicBezTo>
                    <a:pt x="50" y="2"/>
                    <a:pt x="50" y="2"/>
                    <a:pt x="50" y="2"/>
                  </a:cubicBezTo>
                  <a:cubicBezTo>
                    <a:pt x="47" y="2"/>
                    <a:pt x="42" y="1"/>
                    <a:pt x="37" y="2"/>
                  </a:cubicBezTo>
                  <a:cubicBezTo>
                    <a:pt x="36" y="2"/>
                    <a:pt x="36" y="2"/>
                    <a:pt x="35" y="2"/>
                  </a:cubicBezTo>
                  <a:cubicBezTo>
                    <a:pt x="34" y="2"/>
                    <a:pt x="34" y="2"/>
                    <a:pt x="33" y="2"/>
                  </a:cubicBezTo>
                  <a:cubicBezTo>
                    <a:pt x="34" y="3"/>
                    <a:pt x="35" y="3"/>
                    <a:pt x="36" y="4"/>
                  </a:cubicBezTo>
                  <a:cubicBezTo>
                    <a:pt x="37" y="4"/>
                    <a:pt x="37" y="4"/>
                    <a:pt x="37" y="4"/>
                  </a:cubicBezTo>
                  <a:cubicBezTo>
                    <a:pt x="39" y="5"/>
                    <a:pt x="40" y="5"/>
                    <a:pt x="42" y="5"/>
                  </a:cubicBezTo>
                  <a:cubicBezTo>
                    <a:pt x="44" y="5"/>
                    <a:pt x="47" y="4"/>
                    <a:pt x="49" y="3"/>
                  </a:cubicBezTo>
                  <a:cubicBezTo>
                    <a:pt x="50" y="3"/>
                    <a:pt x="50" y="3"/>
                    <a:pt x="50" y="3"/>
                  </a:cubicBezTo>
                  <a:moveTo>
                    <a:pt x="48" y="4"/>
                  </a:moveTo>
                  <a:cubicBezTo>
                    <a:pt x="48" y="4"/>
                    <a:pt x="47" y="5"/>
                    <a:pt x="46" y="5"/>
                  </a:cubicBezTo>
                  <a:cubicBezTo>
                    <a:pt x="48" y="7"/>
                    <a:pt x="49" y="10"/>
                    <a:pt x="50" y="12"/>
                  </a:cubicBezTo>
                  <a:cubicBezTo>
                    <a:pt x="52" y="12"/>
                    <a:pt x="54" y="11"/>
                    <a:pt x="56" y="11"/>
                  </a:cubicBezTo>
                  <a:cubicBezTo>
                    <a:pt x="57" y="11"/>
                    <a:pt x="57" y="11"/>
                    <a:pt x="58" y="11"/>
                  </a:cubicBezTo>
                  <a:cubicBezTo>
                    <a:pt x="58" y="10"/>
                    <a:pt x="58" y="10"/>
                    <a:pt x="58" y="10"/>
                  </a:cubicBezTo>
                  <a:cubicBezTo>
                    <a:pt x="56" y="8"/>
                    <a:pt x="53" y="6"/>
                    <a:pt x="49" y="5"/>
                  </a:cubicBezTo>
                  <a:cubicBezTo>
                    <a:pt x="49" y="4"/>
                    <a:pt x="49" y="4"/>
                    <a:pt x="49" y="4"/>
                  </a:cubicBezTo>
                  <a:lnTo>
                    <a:pt x="48" y="4"/>
                  </a:lnTo>
                  <a:close/>
                  <a:moveTo>
                    <a:pt x="45" y="5"/>
                  </a:moveTo>
                  <a:cubicBezTo>
                    <a:pt x="44" y="6"/>
                    <a:pt x="43" y="6"/>
                    <a:pt x="42" y="6"/>
                  </a:cubicBezTo>
                  <a:cubicBezTo>
                    <a:pt x="42" y="6"/>
                    <a:pt x="42" y="6"/>
                    <a:pt x="42" y="6"/>
                  </a:cubicBezTo>
                  <a:cubicBezTo>
                    <a:pt x="42" y="8"/>
                    <a:pt x="41" y="10"/>
                    <a:pt x="41" y="13"/>
                  </a:cubicBezTo>
                  <a:cubicBezTo>
                    <a:pt x="44" y="13"/>
                    <a:pt x="47" y="12"/>
                    <a:pt x="49" y="12"/>
                  </a:cubicBezTo>
                  <a:cubicBezTo>
                    <a:pt x="48" y="10"/>
                    <a:pt x="47" y="8"/>
                    <a:pt x="45" y="5"/>
                  </a:cubicBezTo>
                  <a:moveTo>
                    <a:pt x="41" y="6"/>
                  </a:moveTo>
                  <a:cubicBezTo>
                    <a:pt x="40" y="6"/>
                    <a:pt x="39" y="5"/>
                    <a:pt x="38" y="5"/>
                  </a:cubicBezTo>
                  <a:cubicBezTo>
                    <a:pt x="37" y="5"/>
                    <a:pt x="37" y="5"/>
                    <a:pt x="37" y="5"/>
                  </a:cubicBezTo>
                  <a:cubicBezTo>
                    <a:pt x="37" y="6"/>
                    <a:pt x="37" y="6"/>
                    <a:pt x="37" y="6"/>
                  </a:cubicBezTo>
                  <a:cubicBezTo>
                    <a:pt x="36" y="8"/>
                    <a:pt x="34" y="10"/>
                    <a:pt x="33" y="12"/>
                  </a:cubicBezTo>
                  <a:cubicBezTo>
                    <a:pt x="36" y="12"/>
                    <a:pt x="38" y="12"/>
                    <a:pt x="41" y="13"/>
                  </a:cubicBezTo>
                  <a:cubicBezTo>
                    <a:pt x="41" y="10"/>
                    <a:pt x="41" y="8"/>
                    <a:pt x="41" y="6"/>
                  </a:cubicBezTo>
                  <a:moveTo>
                    <a:pt x="37" y="5"/>
                  </a:moveTo>
                  <a:cubicBezTo>
                    <a:pt x="36" y="5"/>
                    <a:pt x="36" y="5"/>
                    <a:pt x="36" y="5"/>
                  </a:cubicBezTo>
                  <a:cubicBezTo>
                    <a:pt x="35" y="4"/>
                    <a:pt x="35" y="4"/>
                    <a:pt x="34" y="4"/>
                  </a:cubicBezTo>
                  <a:cubicBezTo>
                    <a:pt x="33" y="4"/>
                    <a:pt x="32" y="5"/>
                    <a:pt x="32" y="5"/>
                  </a:cubicBezTo>
                  <a:cubicBezTo>
                    <a:pt x="29" y="7"/>
                    <a:pt x="27" y="8"/>
                    <a:pt x="25" y="9"/>
                  </a:cubicBezTo>
                  <a:cubicBezTo>
                    <a:pt x="26" y="10"/>
                    <a:pt x="26" y="10"/>
                    <a:pt x="28" y="11"/>
                  </a:cubicBezTo>
                  <a:cubicBezTo>
                    <a:pt x="29" y="11"/>
                    <a:pt x="31" y="11"/>
                    <a:pt x="33" y="12"/>
                  </a:cubicBezTo>
                  <a:cubicBezTo>
                    <a:pt x="34" y="10"/>
                    <a:pt x="35" y="8"/>
                    <a:pt x="36" y="5"/>
                  </a:cubicBezTo>
                  <a:cubicBezTo>
                    <a:pt x="37" y="5"/>
                    <a:pt x="37" y="5"/>
                    <a:pt x="37" y="5"/>
                  </a:cubicBezTo>
                  <a:close/>
                  <a:moveTo>
                    <a:pt x="40" y="48"/>
                  </a:moveTo>
                  <a:cubicBezTo>
                    <a:pt x="40" y="48"/>
                    <a:pt x="40" y="48"/>
                    <a:pt x="40" y="48"/>
                  </a:cubicBezTo>
                  <a:cubicBezTo>
                    <a:pt x="41" y="48"/>
                    <a:pt x="41" y="48"/>
                    <a:pt x="41" y="48"/>
                  </a:cubicBezTo>
                  <a:cubicBezTo>
                    <a:pt x="41" y="41"/>
                    <a:pt x="41" y="41"/>
                    <a:pt x="41" y="41"/>
                  </a:cubicBezTo>
                  <a:cubicBezTo>
                    <a:pt x="38" y="41"/>
                    <a:pt x="36" y="42"/>
                    <a:pt x="34" y="42"/>
                  </a:cubicBezTo>
                  <a:cubicBezTo>
                    <a:pt x="35" y="44"/>
                    <a:pt x="36" y="46"/>
                    <a:pt x="37" y="48"/>
                  </a:cubicBezTo>
                  <a:cubicBezTo>
                    <a:pt x="38" y="48"/>
                    <a:pt x="39" y="48"/>
                    <a:pt x="40" y="48"/>
                  </a:cubicBezTo>
                  <a:moveTo>
                    <a:pt x="36" y="49"/>
                  </a:moveTo>
                  <a:cubicBezTo>
                    <a:pt x="36" y="48"/>
                    <a:pt x="36" y="48"/>
                    <a:pt x="36" y="48"/>
                  </a:cubicBezTo>
                  <a:cubicBezTo>
                    <a:pt x="35" y="46"/>
                    <a:pt x="34" y="44"/>
                    <a:pt x="33" y="42"/>
                  </a:cubicBezTo>
                  <a:cubicBezTo>
                    <a:pt x="32" y="42"/>
                    <a:pt x="31" y="42"/>
                    <a:pt x="30" y="43"/>
                  </a:cubicBezTo>
                  <a:cubicBezTo>
                    <a:pt x="28" y="43"/>
                    <a:pt x="26" y="44"/>
                    <a:pt x="25" y="44"/>
                  </a:cubicBezTo>
                  <a:cubicBezTo>
                    <a:pt x="26" y="45"/>
                    <a:pt x="28" y="46"/>
                    <a:pt x="29" y="47"/>
                  </a:cubicBezTo>
                  <a:cubicBezTo>
                    <a:pt x="31" y="48"/>
                    <a:pt x="32" y="49"/>
                    <a:pt x="33" y="50"/>
                  </a:cubicBezTo>
                  <a:cubicBezTo>
                    <a:pt x="33" y="50"/>
                    <a:pt x="33" y="50"/>
                    <a:pt x="33" y="50"/>
                  </a:cubicBezTo>
                  <a:cubicBezTo>
                    <a:pt x="34" y="49"/>
                    <a:pt x="34" y="49"/>
                    <a:pt x="35" y="49"/>
                  </a:cubicBezTo>
                  <a:cubicBezTo>
                    <a:pt x="35" y="49"/>
                    <a:pt x="36" y="49"/>
                    <a:pt x="36" y="49"/>
                  </a:cubicBezTo>
                  <a:moveTo>
                    <a:pt x="46" y="49"/>
                  </a:moveTo>
                  <a:cubicBezTo>
                    <a:pt x="47" y="49"/>
                    <a:pt x="47" y="50"/>
                    <a:pt x="48" y="50"/>
                  </a:cubicBezTo>
                  <a:cubicBezTo>
                    <a:pt x="48" y="50"/>
                    <a:pt x="48" y="50"/>
                    <a:pt x="48" y="50"/>
                  </a:cubicBezTo>
                  <a:cubicBezTo>
                    <a:pt x="48" y="50"/>
                    <a:pt x="48" y="50"/>
                    <a:pt x="48" y="50"/>
                  </a:cubicBezTo>
                  <a:cubicBezTo>
                    <a:pt x="49" y="50"/>
                    <a:pt x="49" y="50"/>
                    <a:pt x="49" y="50"/>
                  </a:cubicBezTo>
                  <a:cubicBezTo>
                    <a:pt x="52" y="48"/>
                    <a:pt x="55" y="46"/>
                    <a:pt x="58" y="44"/>
                  </a:cubicBezTo>
                  <a:cubicBezTo>
                    <a:pt x="55" y="43"/>
                    <a:pt x="53" y="43"/>
                    <a:pt x="50" y="42"/>
                  </a:cubicBezTo>
                  <a:cubicBezTo>
                    <a:pt x="49" y="44"/>
                    <a:pt x="48" y="46"/>
                    <a:pt x="46" y="49"/>
                  </a:cubicBezTo>
                  <a:moveTo>
                    <a:pt x="41" y="48"/>
                  </a:moveTo>
                  <a:cubicBezTo>
                    <a:pt x="43" y="48"/>
                    <a:pt x="44" y="48"/>
                    <a:pt x="45" y="49"/>
                  </a:cubicBezTo>
                  <a:cubicBezTo>
                    <a:pt x="47" y="46"/>
                    <a:pt x="48" y="44"/>
                    <a:pt x="49" y="42"/>
                  </a:cubicBezTo>
                  <a:cubicBezTo>
                    <a:pt x="47" y="42"/>
                    <a:pt x="44" y="41"/>
                    <a:pt x="41" y="41"/>
                  </a:cubicBezTo>
                  <a:lnTo>
                    <a:pt x="41" y="48"/>
                  </a:lnTo>
                  <a:close/>
                  <a:moveTo>
                    <a:pt x="27" y="11"/>
                  </a:moveTo>
                  <a:cubicBezTo>
                    <a:pt x="26" y="11"/>
                    <a:pt x="25" y="10"/>
                    <a:pt x="24" y="10"/>
                  </a:cubicBezTo>
                  <a:cubicBezTo>
                    <a:pt x="21" y="12"/>
                    <a:pt x="18" y="15"/>
                    <a:pt x="16" y="18"/>
                  </a:cubicBezTo>
                  <a:cubicBezTo>
                    <a:pt x="19" y="19"/>
                    <a:pt x="22" y="19"/>
                    <a:pt x="25" y="20"/>
                  </a:cubicBezTo>
                  <a:cubicBezTo>
                    <a:pt x="26" y="20"/>
                    <a:pt x="28" y="20"/>
                    <a:pt x="29" y="20"/>
                  </a:cubicBezTo>
                  <a:cubicBezTo>
                    <a:pt x="30" y="18"/>
                    <a:pt x="31" y="15"/>
                    <a:pt x="32" y="12"/>
                  </a:cubicBezTo>
                  <a:cubicBezTo>
                    <a:pt x="31" y="12"/>
                    <a:pt x="29" y="12"/>
                    <a:pt x="27" y="11"/>
                  </a:cubicBezTo>
                  <a:moveTo>
                    <a:pt x="56" y="12"/>
                  </a:moveTo>
                  <a:cubicBezTo>
                    <a:pt x="56" y="12"/>
                    <a:pt x="56" y="12"/>
                    <a:pt x="56" y="12"/>
                  </a:cubicBezTo>
                  <a:cubicBezTo>
                    <a:pt x="55" y="12"/>
                    <a:pt x="53" y="12"/>
                    <a:pt x="51" y="13"/>
                  </a:cubicBezTo>
                  <a:cubicBezTo>
                    <a:pt x="52" y="16"/>
                    <a:pt x="53" y="18"/>
                    <a:pt x="54" y="21"/>
                  </a:cubicBezTo>
                  <a:cubicBezTo>
                    <a:pt x="58" y="21"/>
                    <a:pt x="62" y="20"/>
                    <a:pt x="66" y="19"/>
                  </a:cubicBezTo>
                  <a:cubicBezTo>
                    <a:pt x="66" y="19"/>
                    <a:pt x="66" y="19"/>
                    <a:pt x="66" y="19"/>
                  </a:cubicBezTo>
                  <a:cubicBezTo>
                    <a:pt x="65" y="16"/>
                    <a:pt x="62" y="14"/>
                    <a:pt x="59" y="11"/>
                  </a:cubicBezTo>
                  <a:cubicBezTo>
                    <a:pt x="59" y="11"/>
                    <a:pt x="58" y="11"/>
                    <a:pt x="58" y="11"/>
                  </a:cubicBezTo>
                  <a:cubicBezTo>
                    <a:pt x="57" y="11"/>
                    <a:pt x="57" y="12"/>
                    <a:pt x="56" y="12"/>
                  </a:cubicBezTo>
                  <a:close/>
                  <a:moveTo>
                    <a:pt x="50" y="13"/>
                  </a:moveTo>
                  <a:cubicBezTo>
                    <a:pt x="47" y="13"/>
                    <a:pt x="44" y="13"/>
                    <a:pt x="41" y="13"/>
                  </a:cubicBezTo>
                  <a:cubicBezTo>
                    <a:pt x="41" y="16"/>
                    <a:pt x="41" y="19"/>
                    <a:pt x="41" y="21"/>
                  </a:cubicBezTo>
                  <a:cubicBezTo>
                    <a:pt x="45" y="21"/>
                    <a:pt x="49" y="21"/>
                    <a:pt x="53" y="21"/>
                  </a:cubicBezTo>
                  <a:cubicBezTo>
                    <a:pt x="52" y="18"/>
                    <a:pt x="51" y="16"/>
                    <a:pt x="50" y="13"/>
                  </a:cubicBezTo>
                  <a:moveTo>
                    <a:pt x="41" y="13"/>
                  </a:moveTo>
                  <a:cubicBezTo>
                    <a:pt x="38" y="13"/>
                    <a:pt x="36" y="13"/>
                    <a:pt x="33" y="13"/>
                  </a:cubicBezTo>
                  <a:cubicBezTo>
                    <a:pt x="32" y="15"/>
                    <a:pt x="31" y="18"/>
                    <a:pt x="30" y="20"/>
                  </a:cubicBezTo>
                  <a:cubicBezTo>
                    <a:pt x="33" y="21"/>
                    <a:pt x="37" y="21"/>
                    <a:pt x="41" y="21"/>
                  </a:cubicBezTo>
                  <a:cubicBezTo>
                    <a:pt x="41" y="19"/>
                    <a:pt x="41" y="16"/>
                    <a:pt x="41" y="13"/>
                  </a:cubicBezTo>
                  <a:moveTo>
                    <a:pt x="25" y="20"/>
                  </a:moveTo>
                  <a:cubicBezTo>
                    <a:pt x="22" y="20"/>
                    <a:pt x="19" y="19"/>
                    <a:pt x="16" y="19"/>
                  </a:cubicBezTo>
                  <a:cubicBezTo>
                    <a:pt x="15" y="21"/>
                    <a:pt x="14" y="22"/>
                    <a:pt x="14" y="24"/>
                  </a:cubicBezTo>
                  <a:cubicBezTo>
                    <a:pt x="14" y="25"/>
                    <a:pt x="14" y="25"/>
                    <a:pt x="14" y="26"/>
                  </a:cubicBezTo>
                  <a:cubicBezTo>
                    <a:pt x="28" y="26"/>
                    <a:pt x="28" y="26"/>
                    <a:pt x="28" y="26"/>
                  </a:cubicBezTo>
                  <a:cubicBezTo>
                    <a:pt x="28" y="24"/>
                    <a:pt x="29" y="23"/>
                    <a:pt x="29" y="21"/>
                  </a:cubicBezTo>
                  <a:cubicBezTo>
                    <a:pt x="28" y="21"/>
                    <a:pt x="26" y="21"/>
                    <a:pt x="25" y="20"/>
                  </a:cubicBezTo>
                  <a:moveTo>
                    <a:pt x="67" y="20"/>
                  </a:moveTo>
                  <a:cubicBezTo>
                    <a:pt x="63" y="21"/>
                    <a:pt x="58" y="21"/>
                    <a:pt x="54" y="22"/>
                  </a:cubicBezTo>
                  <a:cubicBezTo>
                    <a:pt x="54" y="23"/>
                    <a:pt x="54" y="25"/>
                    <a:pt x="54" y="26"/>
                  </a:cubicBezTo>
                  <a:cubicBezTo>
                    <a:pt x="69" y="27"/>
                    <a:pt x="69" y="27"/>
                    <a:pt x="69" y="27"/>
                  </a:cubicBezTo>
                  <a:cubicBezTo>
                    <a:pt x="69" y="24"/>
                    <a:pt x="68" y="22"/>
                    <a:pt x="67" y="20"/>
                  </a:cubicBezTo>
                  <a:moveTo>
                    <a:pt x="53" y="22"/>
                  </a:moveTo>
                  <a:cubicBezTo>
                    <a:pt x="49" y="22"/>
                    <a:pt x="45" y="22"/>
                    <a:pt x="41" y="22"/>
                  </a:cubicBezTo>
                  <a:cubicBezTo>
                    <a:pt x="41" y="23"/>
                    <a:pt x="41" y="25"/>
                    <a:pt x="41" y="26"/>
                  </a:cubicBezTo>
                  <a:cubicBezTo>
                    <a:pt x="42" y="26"/>
                    <a:pt x="42" y="26"/>
                    <a:pt x="42" y="26"/>
                  </a:cubicBezTo>
                  <a:cubicBezTo>
                    <a:pt x="53" y="26"/>
                    <a:pt x="53" y="26"/>
                    <a:pt x="53" y="26"/>
                  </a:cubicBezTo>
                  <a:cubicBezTo>
                    <a:pt x="53" y="25"/>
                    <a:pt x="53" y="23"/>
                    <a:pt x="53" y="22"/>
                  </a:cubicBezTo>
                  <a:moveTo>
                    <a:pt x="42" y="27"/>
                  </a:moveTo>
                  <a:cubicBezTo>
                    <a:pt x="41" y="27"/>
                    <a:pt x="41" y="27"/>
                    <a:pt x="41" y="27"/>
                  </a:cubicBezTo>
                  <a:cubicBezTo>
                    <a:pt x="41" y="31"/>
                    <a:pt x="41" y="31"/>
                    <a:pt x="41" y="31"/>
                  </a:cubicBezTo>
                  <a:cubicBezTo>
                    <a:pt x="45" y="31"/>
                    <a:pt x="49" y="31"/>
                    <a:pt x="53" y="32"/>
                  </a:cubicBezTo>
                  <a:cubicBezTo>
                    <a:pt x="53" y="30"/>
                    <a:pt x="53" y="29"/>
                    <a:pt x="53" y="27"/>
                  </a:cubicBezTo>
                  <a:cubicBezTo>
                    <a:pt x="53" y="27"/>
                    <a:pt x="53" y="27"/>
                    <a:pt x="53" y="27"/>
                  </a:cubicBezTo>
                  <a:lnTo>
                    <a:pt x="42" y="27"/>
                  </a:lnTo>
                  <a:close/>
                  <a:moveTo>
                    <a:pt x="41" y="27"/>
                  </a:moveTo>
                  <a:cubicBezTo>
                    <a:pt x="29" y="27"/>
                    <a:pt x="29" y="27"/>
                    <a:pt x="29" y="27"/>
                  </a:cubicBezTo>
                  <a:cubicBezTo>
                    <a:pt x="29" y="27"/>
                    <a:pt x="29" y="27"/>
                    <a:pt x="29" y="27"/>
                  </a:cubicBezTo>
                  <a:cubicBezTo>
                    <a:pt x="29" y="29"/>
                    <a:pt x="29" y="30"/>
                    <a:pt x="30" y="31"/>
                  </a:cubicBezTo>
                  <a:cubicBezTo>
                    <a:pt x="33" y="31"/>
                    <a:pt x="37" y="31"/>
                    <a:pt x="41" y="31"/>
                  </a:cubicBezTo>
                  <a:cubicBezTo>
                    <a:pt x="41" y="30"/>
                    <a:pt x="41" y="28"/>
                    <a:pt x="41" y="27"/>
                  </a:cubicBezTo>
                  <a:moveTo>
                    <a:pt x="28" y="27"/>
                  </a:moveTo>
                  <a:cubicBezTo>
                    <a:pt x="14" y="27"/>
                    <a:pt x="14" y="27"/>
                    <a:pt x="14" y="27"/>
                  </a:cubicBezTo>
                  <a:cubicBezTo>
                    <a:pt x="14" y="28"/>
                    <a:pt x="14" y="29"/>
                    <a:pt x="14" y="31"/>
                  </a:cubicBezTo>
                  <a:cubicBezTo>
                    <a:pt x="14" y="32"/>
                    <a:pt x="15" y="32"/>
                    <a:pt x="15" y="33"/>
                  </a:cubicBezTo>
                  <a:cubicBezTo>
                    <a:pt x="18" y="32"/>
                    <a:pt x="21" y="32"/>
                    <a:pt x="24" y="32"/>
                  </a:cubicBezTo>
                  <a:cubicBezTo>
                    <a:pt x="25" y="31"/>
                    <a:pt x="27" y="31"/>
                    <a:pt x="29" y="31"/>
                  </a:cubicBezTo>
                  <a:cubicBezTo>
                    <a:pt x="29" y="30"/>
                    <a:pt x="28" y="29"/>
                    <a:pt x="28" y="27"/>
                  </a:cubicBezTo>
                  <a:cubicBezTo>
                    <a:pt x="28" y="27"/>
                    <a:pt x="28" y="27"/>
                    <a:pt x="28" y="27"/>
                  </a:cubicBezTo>
                  <a:moveTo>
                    <a:pt x="68" y="27"/>
                  </a:moveTo>
                  <a:cubicBezTo>
                    <a:pt x="54" y="27"/>
                    <a:pt x="54" y="27"/>
                    <a:pt x="54" y="27"/>
                  </a:cubicBezTo>
                  <a:cubicBezTo>
                    <a:pt x="54" y="27"/>
                    <a:pt x="54" y="27"/>
                    <a:pt x="54" y="27"/>
                  </a:cubicBezTo>
                  <a:cubicBezTo>
                    <a:pt x="54" y="29"/>
                    <a:pt x="54" y="30"/>
                    <a:pt x="54" y="32"/>
                  </a:cubicBezTo>
                  <a:cubicBezTo>
                    <a:pt x="58" y="33"/>
                    <a:pt x="62" y="33"/>
                    <a:pt x="66" y="34"/>
                  </a:cubicBezTo>
                  <a:cubicBezTo>
                    <a:pt x="68" y="32"/>
                    <a:pt x="68" y="30"/>
                    <a:pt x="68" y="27"/>
                  </a:cubicBezTo>
                  <a:moveTo>
                    <a:pt x="24" y="32"/>
                  </a:moveTo>
                  <a:cubicBezTo>
                    <a:pt x="21" y="33"/>
                    <a:pt x="18" y="33"/>
                    <a:pt x="15" y="34"/>
                  </a:cubicBezTo>
                  <a:cubicBezTo>
                    <a:pt x="17" y="38"/>
                    <a:pt x="20" y="41"/>
                    <a:pt x="24" y="44"/>
                  </a:cubicBezTo>
                  <a:cubicBezTo>
                    <a:pt x="26" y="43"/>
                    <a:pt x="28" y="42"/>
                    <a:pt x="30" y="42"/>
                  </a:cubicBezTo>
                  <a:cubicBezTo>
                    <a:pt x="30" y="42"/>
                    <a:pt x="31" y="41"/>
                    <a:pt x="32" y="41"/>
                  </a:cubicBezTo>
                  <a:cubicBezTo>
                    <a:pt x="31" y="38"/>
                    <a:pt x="30" y="35"/>
                    <a:pt x="29" y="32"/>
                  </a:cubicBezTo>
                  <a:cubicBezTo>
                    <a:pt x="27" y="32"/>
                    <a:pt x="25" y="32"/>
                    <a:pt x="24" y="32"/>
                  </a:cubicBezTo>
                  <a:moveTo>
                    <a:pt x="66" y="35"/>
                  </a:moveTo>
                  <a:cubicBezTo>
                    <a:pt x="62" y="34"/>
                    <a:pt x="58" y="33"/>
                    <a:pt x="53" y="33"/>
                  </a:cubicBezTo>
                  <a:cubicBezTo>
                    <a:pt x="53" y="36"/>
                    <a:pt x="52" y="38"/>
                    <a:pt x="50" y="41"/>
                  </a:cubicBezTo>
                  <a:cubicBezTo>
                    <a:pt x="53" y="42"/>
                    <a:pt x="56" y="43"/>
                    <a:pt x="58" y="44"/>
                  </a:cubicBezTo>
                  <a:cubicBezTo>
                    <a:pt x="62" y="41"/>
                    <a:pt x="64" y="38"/>
                    <a:pt x="66" y="35"/>
                  </a:cubicBezTo>
                  <a:moveTo>
                    <a:pt x="53" y="33"/>
                  </a:moveTo>
                  <a:cubicBezTo>
                    <a:pt x="49" y="32"/>
                    <a:pt x="45" y="32"/>
                    <a:pt x="41" y="32"/>
                  </a:cubicBezTo>
                  <a:cubicBezTo>
                    <a:pt x="41" y="34"/>
                    <a:pt x="41" y="37"/>
                    <a:pt x="41" y="40"/>
                  </a:cubicBezTo>
                  <a:cubicBezTo>
                    <a:pt x="41" y="41"/>
                    <a:pt x="41" y="41"/>
                    <a:pt x="41" y="41"/>
                  </a:cubicBezTo>
                  <a:cubicBezTo>
                    <a:pt x="44" y="41"/>
                    <a:pt x="47" y="41"/>
                    <a:pt x="49" y="41"/>
                  </a:cubicBezTo>
                  <a:cubicBezTo>
                    <a:pt x="51" y="38"/>
                    <a:pt x="52" y="35"/>
                    <a:pt x="53" y="33"/>
                  </a:cubicBezTo>
                  <a:moveTo>
                    <a:pt x="40" y="32"/>
                  </a:moveTo>
                  <a:cubicBezTo>
                    <a:pt x="37" y="32"/>
                    <a:pt x="33" y="32"/>
                    <a:pt x="30" y="32"/>
                  </a:cubicBezTo>
                  <a:cubicBezTo>
                    <a:pt x="30" y="35"/>
                    <a:pt x="32" y="38"/>
                    <a:pt x="33" y="41"/>
                  </a:cubicBezTo>
                  <a:cubicBezTo>
                    <a:pt x="36" y="41"/>
                    <a:pt x="38" y="41"/>
                    <a:pt x="41" y="41"/>
                  </a:cubicBezTo>
                  <a:cubicBezTo>
                    <a:pt x="41" y="40"/>
                    <a:pt x="41" y="40"/>
                    <a:pt x="41" y="40"/>
                  </a:cubicBezTo>
                  <a:cubicBezTo>
                    <a:pt x="40" y="37"/>
                    <a:pt x="40" y="34"/>
                    <a:pt x="40" y="32"/>
                  </a:cubicBezTo>
                  <a:moveTo>
                    <a:pt x="41" y="22"/>
                  </a:moveTo>
                  <a:cubicBezTo>
                    <a:pt x="37" y="22"/>
                    <a:pt x="33" y="22"/>
                    <a:pt x="30" y="21"/>
                  </a:cubicBezTo>
                  <a:cubicBezTo>
                    <a:pt x="29" y="23"/>
                    <a:pt x="29" y="24"/>
                    <a:pt x="29" y="26"/>
                  </a:cubicBezTo>
                  <a:cubicBezTo>
                    <a:pt x="41" y="26"/>
                    <a:pt x="41" y="26"/>
                    <a:pt x="41" y="26"/>
                  </a:cubicBezTo>
                  <a:cubicBezTo>
                    <a:pt x="41" y="22"/>
                    <a:pt x="41" y="22"/>
                    <a:pt x="41" y="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dirty="0"/>
            </a:p>
          </p:txBody>
        </p:sp>
        <p:sp>
          <p:nvSpPr>
            <p:cNvPr id="12" name="Freeform 31"/>
            <p:cNvSpPr>
              <a:spLocks/>
            </p:cNvSpPr>
            <p:nvPr/>
          </p:nvSpPr>
          <p:spPr bwMode="auto">
            <a:xfrm>
              <a:off x="4064000" y="4953000"/>
              <a:ext cx="107950" cy="90488"/>
            </a:xfrm>
            <a:custGeom>
              <a:avLst/>
              <a:gdLst>
                <a:gd name="T0" fmla="*/ 8 w 34"/>
                <a:gd name="T1" fmla="*/ 28 h 28"/>
                <a:gd name="T2" fmla="*/ 0 w 34"/>
                <a:gd name="T3" fmla="*/ 28 h 28"/>
                <a:gd name="T4" fmla="*/ 0 w 34"/>
                <a:gd name="T5" fmla="*/ 0 h 28"/>
                <a:gd name="T6" fmla="*/ 8 w 34"/>
                <a:gd name="T7" fmla="*/ 0 h 28"/>
                <a:gd name="T8" fmla="*/ 8 w 34"/>
                <a:gd name="T9" fmla="*/ 9 h 28"/>
                <a:gd name="T10" fmla="*/ 14 w 34"/>
                <a:gd name="T11" fmla="*/ 9 h 28"/>
                <a:gd name="T12" fmla="*/ 13 w 34"/>
                <a:gd name="T13" fmla="*/ 0 h 28"/>
                <a:gd name="T14" fmla="*/ 21 w 34"/>
                <a:gd name="T15" fmla="*/ 0 h 28"/>
                <a:gd name="T16" fmla="*/ 21 w 34"/>
                <a:gd name="T17" fmla="*/ 10 h 28"/>
                <a:gd name="T18" fmla="*/ 33 w 34"/>
                <a:gd name="T19" fmla="*/ 15 h 28"/>
                <a:gd name="T20" fmla="*/ 34 w 34"/>
                <a:gd name="T21" fmla="*/ 28 h 28"/>
                <a:gd name="T22" fmla="*/ 26 w 34"/>
                <a:gd name="T23" fmla="*/ 28 h 28"/>
                <a:gd name="T24" fmla="*/ 27 w 34"/>
                <a:gd name="T25" fmla="*/ 19 h 28"/>
                <a:gd name="T26" fmla="*/ 21 w 34"/>
                <a:gd name="T27" fmla="*/ 20 h 28"/>
                <a:gd name="T28" fmla="*/ 21 w 34"/>
                <a:gd name="T29" fmla="*/ 28 h 28"/>
                <a:gd name="T30" fmla="*/ 13 w 34"/>
                <a:gd name="T31" fmla="*/ 28 h 28"/>
                <a:gd name="T32" fmla="*/ 13 w 34"/>
                <a:gd name="T33" fmla="*/ 19 h 28"/>
                <a:gd name="T34" fmla="*/ 8 w 34"/>
                <a:gd name="T35" fmla="*/ 19 h 28"/>
                <a:gd name="T36" fmla="*/ 8 w 34"/>
                <a:gd name="T3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28">
                  <a:moveTo>
                    <a:pt x="8" y="28"/>
                  </a:moveTo>
                  <a:cubicBezTo>
                    <a:pt x="3" y="28"/>
                    <a:pt x="4" y="28"/>
                    <a:pt x="0" y="28"/>
                  </a:cubicBezTo>
                  <a:cubicBezTo>
                    <a:pt x="1" y="19"/>
                    <a:pt x="1" y="9"/>
                    <a:pt x="0" y="0"/>
                  </a:cubicBezTo>
                  <a:cubicBezTo>
                    <a:pt x="8" y="0"/>
                    <a:pt x="8" y="0"/>
                    <a:pt x="8" y="0"/>
                  </a:cubicBezTo>
                  <a:cubicBezTo>
                    <a:pt x="7" y="2"/>
                    <a:pt x="7" y="6"/>
                    <a:pt x="8" y="9"/>
                  </a:cubicBezTo>
                  <a:cubicBezTo>
                    <a:pt x="8" y="13"/>
                    <a:pt x="13" y="13"/>
                    <a:pt x="14" y="9"/>
                  </a:cubicBezTo>
                  <a:cubicBezTo>
                    <a:pt x="14" y="6"/>
                    <a:pt x="14" y="2"/>
                    <a:pt x="13" y="0"/>
                  </a:cubicBezTo>
                  <a:cubicBezTo>
                    <a:pt x="21" y="0"/>
                    <a:pt x="21" y="0"/>
                    <a:pt x="21" y="0"/>
                  </a:cubicBezTo>
                  <a:cubicBezTo>
                    <a:pt x="21" y="3"/>
                    <a:pt x="21" y="7"/>
                    <a:pt x="21" y="10"/>
                  </a:cubicBezTo>
                  <a:cubicBezTo>
                    <a:pt x="26" y="5"/>
                    <a:pt x="33" y="9"/>
                    <a:pt x="33" y="15"/>
                  </a:cubicBezTo>
                  <a:cubicBezTo>
                    <a:pt x="33" y="19"/>
                    <a:pt x="33" y="25"/>
                    <a:pt x="34" y="28"/>
                  </a:cubicBezTo>
                  <a:cubicBezTo>
                    <a:pt x="26" y="28"/>
                    <a:pt x="26" y="28"/>
                    <a:pt x="26" y="28"/>
                  </a:cubicBezTo>
                  <a:cubicBezTo>
                    <a:pt x="26" y="25"/>
                    <a:pt x="27" y="22"/>
                    <a:pt x="27" y="19"/>
                  </a:cubicBezTo>
                  <a:cubicBezTo>
                    <a:pt x="27" y="14"/>
                    <a:pt x="20" y="15"/>
                    <a:pt x="21" y="20"/>
                  </a:cubicBezTo>
                  <a:cubicBezTo>
                    <a:pt x="21" y="23"/>
                    <a:pt x="21" y="25"/>
                    <a:pt x="21" y="28"/>
                  </a:cubicBezTo>
                  <a:cubicBezTo>
                    <a:pt x="17" y="28"/>
                    <a:pt x="18" y="28"/>
                    <a:pt x="13" y="28"/>
                  </a:cubicBezTo>
                  <a:cubicBezTo>
                    <a:pt x="14" y="25"/>
                    <a:pt x="15" y="21"/>
                    <a:pt x="13" y="19"/>
                  </a:cubicBezTo>
                  <a:cubicBezTo>
                    <a:pt x="12" y="16"/>
                    <a:pt x="9" y="16"/>
                    <a:pt x="8" y="19"/>
                  </a:cubicBezTo>
                  <a:cubicBezTo>
                    <a:pt x="6" y="22"/>
                    <a:pt x="7" y="25"/>
                    <a:pt x="8" y="2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 name="Freeform 32"/>
            <p:cNvSpPr>
              <a:spLocks/>
            </p:cNvSpPr>
            <p:nvPr/>
          </p:nvSpPr>
          <p:spPr bwMode="auto">
            <a:xfrm>
              <a:off x="4311650" y="4972050"/>
              <a:ext cx="47625" cy="58738"/>
            </a:xfrm>
            <a:custGeom>
              <a:avLst/>
              <a:gdLst>
                <a:gd name="T0" fmla="*/ 20 w 30"/>
                <a:gd name="T1" fmla="*/ 15 h 37"/>
                <a:gd name="T2" fmla="*/ 8 w 30"/>
                <a:gd name="T3" fmla="*/ 15 h 37"/>
                <a:gd name="T4" fmla="*/ 8 w 30"/>
                <a:gd name="T5" fmla="*/ 0 h 37"/>
                <a:gd name="T6" fmla="*/ 0 w 30"/>
                <a:gd name="T7" fmla="*/ 0 h 37"/>
                <a:gd name="T8" fmla="*/ 0 w 30"/>
                <a:gd name="T9" fmla="*/ 37 h 37"/>
                <a:gd name="T10" fmla="*/ 8 w 30"/>
                <a:gd name="T11" fmla="*/ 37 h 37"/>
                <a:gd name="T12" fmla="*/ 8 w 30"/>
                <a:gd name="T13" fmla="*/ 23 h 37"/>
                <a:gd name="T14" fmla="*/ 20 w 30"/>
                <a:gd name="T15" fmla="*/ 23 h 37"/>
                <a:gd name="T16" fmla="*/ 20 w 30"/>
                <a:gd name="T17" fmla="*/ 37 h 37"/>
                <a:gd name="T18" fmla="*/ 30 w 30"/>
                <a:gd name="T19" fmla="*/ 37 h 37"/>
                <a:gd name="T20" fmla="*/ 30 w 30"/>
                <a:gd name="T21" fmla="*/ 0 h 37"/>
                <a:gd name="T22" fmla="*/ 20 w 30"/>
                <a:gd name="T23" fmla="*/ 0 h 37"/>
                <a:gd name="T24" fmla="*/ 20 w 30"/>
                <a:gd name="T25"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7">
                  <a:moveTo>
                    <a:pt x="20" y="15"/>
                  </a:moveTo>
                  <a:lnTo>
                    <a:pt x="8" y="15"/>
                  </a:lnTo>
                  <a:lnTo>
                    <a:pt x="8" y="0"/>
                  </a:lnTo>
                  <a:lnTo>
                    <a:pt x="0" y="0"/>
                  </a:lnTo>
                  <a:lnTo>
                    <a:pt x="0" y="37"/>
                  </a:lnTo>
                  <a:lnTo>
                    <a:pt x="8" y="37"/>
                  </a:lnTo>
                  <a:lnTo>
                    <a:pt x="8" y="23"/>
                  </a:lnTo>
                  <a:lnTo>
                    <a:pt x="20" y="23"/>
                  </a:lnTo>
                  <a:lnTo>
                    <a:pt x="20" y="37"/>
                  </a:lnTo>
                  <a:lnTo>
                    <a:pt x="30" y="37"/>
                  </a:lnTo>
                  <a:lnTo>
                    <a:pt x="30" y="0"/>
                  </a:lnTo>
                  <a:lnTo>
                    <a:pt x="20" y="0"/>
                  </a:lnTo>
                  <a:lnTo>
                    <a:pt x="2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 name="Rectangle 33"/>
            <p:cNvSpPr>
              <a:spLocks noChangeArrowheads="1"/>
            </p:cNvSpPr>
            <p:nvPr/>
          </p:nvSpPr>
          <p:spPr bwMode="auto">
            <a:xfrm>
              <a:off x="4384675" y="4972050"/>
              <a:ext cx="12700" cy="587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34"/>
            <p:cNvSpPr>
              <a:spLocks/>
            </p:cNvSpPr>
            <p:nvPr/>
          </p:nvSpPr>
          <p:spPr bwMode="auto">
            <a:xfrm>
              <a:off x="4425950" y="4972050"/>
              <a:ext cx="47625" cy="58738"/>
            </a:xfrm>
            <a:custGeom>
              <a:avLst/>
              <a:gdLst>
                <a:gd name="T0" fmla="*/ 20 w 30"/>
                <a:gd name="T1" fmla="*/ 21 h 37"/>
                <a:gd name="T2" fmla="*/ 8 w 30"/>
                <a:gd name="T3" fmla="*/ 0 h 37"/>
                <a:gd name="T4" fmla="*/ 0 w 30"/>
                <a:gd name="T5" fmla="*/ 0 h 37"/>
                <a:gd name="T6" fmla="*/ 0 w 30"/>
                <a:gd name="T7" fmla="*/ 37 h 37"/>
                <a:gd name="T8" fmla="*/ 8 w 30"/>
                <a:gd name="T9" fmla="*/ 37 h 37"/>
                <a:gd name="T10" fmla="*/ 8 w 30"/>
                <a:gd name="T11" fmla="*/ 17 h 37"/>
                <a:gd name="T12" fmla="*/ 20 w 30"/>
                <a:gd name="T13" fmla="*/ 37 h 37"/>
                <a:gd name="T14" fmla="*/ 30 w 30"/>
                <a:gd name="T15" fmla="*/ 37 h 37"/>
                <a:gd name="T16" fmla="*/ 30 w 30"/>
                <a:gd name="T17" fmla="*/ 0 h 37"/>
                <a:gd name="T18" fmla="*/ 20 w 30"/>
                <a:gd name="T19" fmla="*/ 0 h 37"/>
                <a:gd name="T20" fmla="*/ 20 w 30"/>
                <a:gd name="T2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7">
                  <a:moveTo>
                    <a:pt x="20" y="21"/>
                  </a:moveTo>
                  <a:lnTo>
                    <a:pt x="8" y="0"/>
                  </a:lnTo>
                  <a:lnTo>
                    <a:pt x="0" y="0"/>
                  </a:lnTo>
                  <a:lnTo>
                    <a:pt x="0" y="37"/>
                  </a:lnTo>
                  <a:lnTo>
                    <a:pt x="8" y="37"/>
                  </a:lnTo>
                  <a:lnTo>
                    <a:pt x="8" y="17"/>
                  </a:lnTo>
                  <a:lnTo>
                    <a:pt x="20" y="37"/>
                  </a:lnTo>
                  <a:lnTo>
                    <a:pt x="30" y="37"/>
                  </a:lnTo>
                  <a:lnTo>
                    <a:pt x="30" y="0"/>
                  </a:lnTo>
                  <a:lnTo>
                    <a:pt x="20" y="0"/>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35"/>
            <p:cNvSpPr>
              <a:spLocks noEditPoints="1"/>
            </p:cNvSpPr>
            <p:nvPr/>
          </p:nvSpPr>
          <p:spPr bwMode="auto">
            <a:xfrm>
              <a:off x="4498975" y="4972050"/>
              <a:ext cx="50800" cy="58738"/>
            </a:xfrm>
            <a:custGeom>
              <a:avLst/>
              <a:gdLst>
                <a:gd name="T0" fmla="*/ 8 w 16"/>
                <a:gd name="T1" fmla="*/ 0 h 18"/>
                <a:gd name="T2" fmla="*/ 0 w 16"/>
                <a:gd name="T3" fmla="*/ 0 h 18"/>
                <a:gd name="T4" fmla="*/ 0 w 16"/>
                <a:gd name="T5" fmla="*/ 18 h 18"/>
                <a:gd name="T6" fmla="*/ 8 w 16"/>
                <a:gd name="T7" fmla="*/ 18 h 18"/>
                <a:gd name="T8" fmla="*/ 16 w 16"/>
                <a:gd name="T9" fmla="*/ 9 h 18"/>
                <a:gd name="T10" fmla="*/ 8 w 16"/>
                <a:gd name="T11" fmla="*/ 0 h 18"/>
                <a:gd name="T12" fmla="*/ 4 w 16"/>
                <a:gd name="T13" fmla="*/ 4 h 18"/>
                <a:gd name="T14" fmla="*/ 7 w 16"/>
                <a:gd name="T15" fmla="*/ 4 h 18"/>
                <a:gd name="T16" fmla="*/ 11 w 16"/>
                <a:gd name="T17" fmla="*/ 9 h 18"/>
                <a:gd name="T18" fmla="*/ 7 w 16"/>
                <a:gd name="T19" fmla="*/ 14 h 18"/>
                <a:gd name="T20" fmla="*/ 4 w 16"/>
                <a:gd name="T21" fmla="*/ 14 h 18"/>
                <a:gd name="T22" fmla="*/ 4 w 16"/>
                <a:gd name="T2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8">
                  <a:moveTo>
                    <a:pt x="8" y="0"/>
                  </a:moveTo>
                  <a:cubicBezTo>
                    <a:pt x="0" y="0"/>
                    <a:pt x="0" y="0"/>
                    <a:pt x="0" y="0"/>
                  </a:cubicBezTo>
                  <a:cubicBezTo>
                    <a:pt x="0" y="18"/>
                    <a:pt x="0" y="18"/>
                    <a:pt x="0" y="18"/>
                  </a:cubicBezTo>
                  <a:cubicBezTo>
                    <a:pt x="8" y="18"/>
                    <a:pt x="8" y="18"/>
                    <a:pt x="8" y="18"/>
                  </a:cubicBezTo>
                  <a:cubicBezTo>
                    <a:pt x="13" y="18"/>
                    <a:pt x="16" y="14"/>
                    <a:pt x="16" y="9"/>
                  </a:cubicBezTo>
                  <a:cubicBezTo>
                    <a:pt x="16" y="3"/>
                    <a:pt x="13" y="0"/>
                    <a:pt x="8" y="0"/>
                  </a:cubicBezTo>
                  <a:moveTo>
                    <a:pt x="4" y="4"/>
                  </a:moveTo>
                  <a:cubicBezTo>
                    <a:pt x="7" y="4"/>
                    <a:pt x="7" y="4"/>
                    <a:pt x="7" y="4"/>
                  </a:cubicBezTo>
                  <a:cubicBezTo>
                    <a:pt x="10" y="4"/>
                    <a:pt x="11" y="6"/>
                    <a:pt x="11" y="9"/>
                  </a:cubicBezTo>
                  <a:cubicBezTo>
                    <a:pt x="11" y="12"/>
                    <a:pt x="10" y="14"/>
                    <a:pt x="7" y="14"/>
                  </a:cubicBezTo>
                  <a:cubicBezTo>
                    <a:pt x="4" y="14"/>
                    <a:pt x="4" y="14"/>
                    <a:pt x="4" y="14"/>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36"/>
            <p:cNvSpPr>
              <a:spLocks/>
            </p:cNvSpPr>
            <p:nvPr/>
          </p:nvSpPr>
          <p:spPr bwMode="auto">
            <a:xfrm>
              <a:off x="4572000" y="4972050"/>
              <a:ext cx="47625" cy="58738"/>
            </a:xfrm>
            <a:custGeom>
              <a:avLst/>
              <a:gdLst>
                <a:gd name="T0" fmla="*/ 11 w 15"/>
                <a:gd name="T1" fmla="*/ 10 h 18"/>
                <a:gd name="T2" fmla="*/ 8 w 15"/>
                <a:gd name="T3" fmla="*/ 14 h 18"/>
                <a:gd name="T4" fmla="*/ 4 w 15"/>
                <a:gd name="T5" fmla="*/ 10 h 18"/>
                <a:gd name="T6" fmla="*/ 4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0" y="14"/>
                    <a:pt x="8" y="14"/>
                  </a:cubicBezTo>
                  <a:cubicBezTo>
                    <a:pt x="5" y="14"/>
                    <a:pt x="4" y="13"/>
                    <a:pt x="4" y="10"/>
                  </a:cubicBezTo>
                  <a:cubicBezTo>
                    <a:pt x="4" y="0"/>
                    <a:pt x="4" y="0"/>
                    <a:pt x="4" y="0"/>
                  </a:cubicBezTo>
                  <a:cubicBezTo>
                    <a:pt x="0" y="0"/>
                    <a:pt x="0" y="0"/>
                    <a:pt x="0" y="0"/>
                  </a:cubicBezTo>
                  <a:cubicBezTo>
                    <a:pt x="0" y="11"/>
                    <a:pt x="0" y="11"/>
                    <a:pt x="0" y="11"/>
                  </a:cubicBezTo>
                  <a:cubicBezTo>
                    <a:pt x="0" y="16"/>
                    <a:pt x="3" y="18"/>
                    <a:pt x="8" y="18"/>
                  </a:cubicBezTo>
                  <a:cubicBezTo>
                    <a:pt x="12"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37"/>
            <p:cNvSpPr>
              <a:spLocks/>
            </p:cNvSpPr>
            <p:nvPr/>
          </p:nvSpPr>
          <p:spPr bwMode="auto">
            <a:xfrm>
              <a:off x="4641850" y="4972050"/>
              <a:ext cx="38100" cy="58738"/>
            </a:xfrm>
            <a:custGeom>
              <a:avLst/>
              <a:gdLst>
                <a:gd name="T0" fmla="*/ 7 w 12"/>
                <a:gd name="T1" fmla="*/ 12 h 18"/>
                <a:gd name="T2" fmla="*/ 6 w 12"/>
                <a:gd name="T3" fmla="*/ 15 h 18"/>
                <a:gd name="T4" fmla="*/ 4 w 12"/>
                <a:gd name="T5" fmla="*/ 12 h 18"/>
                <a:gd name="T6" fmla="*/ 4 w 12"/>
                <a:gd name="T7" fmla="*/ 11 h 18"/>
                <a:gd name="T8" fmla="*/ 0 w 12"/>
                <a:gd name="T9" fmla="*/ 11 h 18"/>
                <a:gd name="T10" fmla="*/ 0 w 12"/>
                <a:gd name="T11" fmla="*/ 12 h 18"/>
                <a:gd name="T12" fmla="*/ 6 w 12"/>
                <a:gd name="T13" fmla="*/ 18 h 18"/>
                <a:gd name="T14" fmla="*/ 12 w 12"/>
                <a:gd name="T15" fmla="*/ 12 h 18"/>
                <a:gd name="T16" fmla="*/ 12 w 12"/>
                <a:gd name="T17" fmla="*/ 0 h 18"/>
                <a:gd name="T18" fmla="*/ 7 w 12"/>
                <a:gd name="T19" fmla="*/ 0 h 18"/>
                <a:gd name="T20" fmla="*/ 7 w 12"/>
                <a:gd name="T21"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8">
                  <a:moveTo>
                    <a:pt x="7" y="12"/>
                  </a:moveTo>
                  <a:cubicBezTo>
                    <a:pt x="7" y="14"/>
                    <a:pt x="7" y="15"/>
                    <a:pt x="6" y="15"/>
                  </a:cubicBezTo>
                  <a:cubicBezTo>
                    <a:pt x="5" y="15"/>
                    <a:pt x="4" y="14"/>
                    <a:pt x="4" y="12"/>
                  </a:cubicBezTo>
                  <a:cubicBezTo>
                    <a:pt x="4" y="11"/>
                    <a:pt x="4" y="11"/>
                    <a:pt x="4" y="11"/>
                  </a:cubicBezTo>
                  <a:cubicBezTo>
                    <a:pt x="0" y="11"/>
                    <a:pt x="0" y="11"/>
                    <a:pt x="0" y="11"/>
                  </a:cubicBezTo>
                  <a:cubicBezTo>
                    <a:pt x="0" y="12"/>
                    <a:pt x="0" y="12"/>
                    <a:pt x="0" y="12"/>
                  </a:cubicBezTo>
                  <a:cubicBezTo>
                    <a:pt x="0" y="16"/>
                    <a:pt x="2" y="18"/>
                    <a:pt x="6" y="18"/>
                  </a:cubicBezTo>
                  <a:cubicBezTo>
                    <a:pt x="11" y="18"/>
                    <a:pt x="12" y="15"/>
                    <a:pt x="12" y="12"/>
                  </a:cubicBezTo>
                  <a:cubicBezTo>
                    <a:pt x="12" y="0"/>
                    <a:pt x="12" y="0"/>
                    <a:pt x="12" y="0"/>
                  </a:cubicBezTo>
                  <a:cubicBezTo>
                    <a:pt x="7" y="0"/>
                    <a:pt x="7" y="0"/>
                    <a:pt x="7" y="0"/>
                  </a:cubicBez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38"/>
            <p:cNvSpPr>
              <a:spLocks noEditPoints="1"/>
            </p:cNvSpPr>
            <p:nvPr/>
          </p:nvSpPr>
          <p:spPr bwMode="auto">
            <a:xfrm>
              <a:off x="4699000" y="4972050"/>
              <a:ext cx="57150" cy="58738"/>
            </a:xfrm>
            <a:custGeom>
              <a:avLst/>
              <a:gdLst>
                <a:gd name="T0" fmla="*/ 14 w 36"/>
                <a:gd name="T1" fmla="*/ 0 h 37"/>
                <a:gd name="T2" fmla="*/ 0 w 36"/>
                <a:gd name="T3" fmla="*/ 37 h 37"/>
                <a:gd name="T4" fmla="*/ 10 w 36"/>
                <a:gd name="T5" fmla="*/ 37 h 37"/>
                <a:gd name="T6" fmla="*/ 12 w 36"/>
                <a:gd name="T7" fmla="*/ 29 h 37"/>
                <a:gd name="T8" fmla="*/ 24 w 36"/>
                <a:gd name="T9" fmla="*/ 29 h 37"/>
                <a:gd name="T10" fmla="*/ 26 w 36"/>
                <a:gd name="T11" fmla="*/ 37 h 37"/>
                <a:gd name="T12" fmla="*/ 36 w 36"/>
                <a:gd name="T13" fmla="*/ 37 h 37"/>
                <a:gd name="T14" fmla="*/ 22 w 36"/>
                <a:gd name="T15" fmla="*/ 0 h 37"/>
                <a:gd name="T16" fmla="*/ 14 w 36"/>
                <a:gd name="T17" fmla="*/ 0 h 37"/>
                <a:gd name="T18" fmla="*/ 20 w 36"/>
                <a:gd name="T19" fmla="*/ 21 h 37"/>
                <a:gd name="T20" fmla="*/ 14 w 36"/>
                <a:gd name="T21" fmla="*/ 21 h 37"/>
                <a:gd name="T22" fmla="*/ 18 w 36"/>
                <a:gd name="T23" fmla="*/ 13 h 37"/>
                <a:gd name="T24" fmla="*/ 20 w 36"/>
                <a:gd name="T25"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7">
                  <a:moveTo>
                    <a:pt x="14" y="0"/>
                  </a:moveTo>
                  <a:lnTo>
                    <a:pt x="0" y="37"/>
                  </a:lnTo>
                  <a:lnTo>
                    <a:pt x="10" y="37"/>
                  </a:lnTo>
                  <a:lnTo>
                    <a:pt x="12" y="29"/>
                  </a:lnTo>
                  <a:lnTo>
                    <a:pt x="24" y="29"/>
                  </a:lnTo>
                  <a:lnTo>
                    <a:pt x="26" y="37"/>
                  </a:lnTo>
                  <a:lnTo>
                    <a:pt x="36" y="37"/>
                  </a:lnTo>
                  <a:lnTo>
                    <a:pt x="22" y="0"/>
                  </a:lnTo>
                  <a:lnTo>
                    <a:pt x="14" y="0"/>
                  </a:lnTo>
                  <a:close/>
                  <a:moveTo>
                    <a:pt x="20" y="21"/>
                  </a:moveTo>
                  <a:lnTo>
                    <a:pt x="14" y="21"/>
                  </a:lnTo>
                  <a:lnTo>
                    <a:pt x="18" y="13"/>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39"/>
            <p:cNvSpPr>
              <a:spLocks/>
            </p:cNvSpPr>
            <p:nvPr/>
          </p:nvSpPr>
          <p:spPr bwMode="auto">
            <a:xfrm>
              <a:off x="4813300" y="4972050"/>
              <a:ext cx="53975" cy="58738"/>
            </a:xfrm>
            <a:custGeom>
              <a:avLst/>
              <a:gdLst>
                <a:gd name="T0" fmla="*/ 8 w 17"/>
                <a:gd name="T1" fmla="*/ 11 h 18"/>
                <a:gd name="T2" fmla="*/ 13 w 17"/>
                <a:gd name="T3" fmla="*/ 11 h 18"/>
                <a:gd name="T4" fmla="*/ 9 w 17"/>
                <a:gd name="T5" fmla="*/ 15 h 18"/>
                <a:gd name="T6" fmla="*/ 4 w 17"/>
                <a:gd name="T7" fmla="*/ 9 h 18"/>
                <a:gd name="T8" fmla="*/ 9 w 17"/>
                <a:gd name="T9" fmla="*/ 3 h 18"/>
                <a:gd name="T10" fmla="*/ 12 w 17"/>
                <a:gd name="T11" fmla="*/ 6 h 18"/>
                <a:gd name="T12" fmla="*/ 12 w 17"/>
                <a:gd name="T13" fmla="*/ 7 h 18"/>
                <a:gd name="T14" fmla="*/ 17 w 17"/>
                <a:gd name="T15" fmla="*/ 7 h 18"/>
                <a:gd name="T16" fmla="*/ 16 w 17"/>
                <a:gd name="T17" fmla="*/ 6 h 18"/>
                <a:gd name="T18" fmla="*/ 9 w 17"/>
                <a:gd name="T19" fmla="*/ 0 h 18"/>
                <a:gd name="T20" fmla="*/ 0 w 17"/>
                <a:gd name="T21" fmla="*/ 9 h 18"/>
                <a:gd name="T22" fmla="*/ 9 w 17"/>
                <a:gd name="T23" fmla="*/ 18 h 18"/>
                <a:gd name="T24" fmla="*/ 13 w 17"/>
                <a:gd name="T25" fmla="*/ 17 h 18"/>
                <a:gd name="T26" fmla="*/ 14 w 17"/>
                <a:gd name="T27" fmla="*/ 18 h 18"/>
                <a:gd name="T28" fmla="*/ 17 w 17"/>
                <a:gd name="T29" fmla="*/ 18 h 18"/>
                <a:gd name="T30" fmla="*/ 17 w 17"/>
                <a:gd name="T31" fmla="*/ 8 h 18"/>
                <a:gd name="T32" fmla="*/ 8 w 17"/>
                <a:gd name="T33" fmla="*/ 8 h 18"/>
                <a:gd name="T34" fmla="*/ 8 w 17"/>
                <a:gd name="T35"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8">
                  <a:moveTo>
                    <a:pt x="8" y="11"/>
                  </a:moveTo>
                  <a:cubicBezTo>
                    <a:pt x="13" y="11"/>
                    <a:pt x="13" y="11"/>
                    <a:pt x="13" y="11"/>
                  </a:cubicBezTo>
                  <a:cubicBezTo>
                    <a:pt x="12" y="13"/>
                    <a:pt x="11" y="15"/>
                    <a:pt x="9" y="15"/>
                  </a:cubicBezTo>
                  <a:cubicBezTo>
                    <a:pt x="6" y="15"/>
                    <a:pt x="4" y="12"/>
                    <a:pt x="4" y="9"/>
                  </a:cubicBezTo>
                  <a:cubicBezTo>
                    <a:pt x="4" y="6"/>
                    <a:pt x="6" y="3"/>
                    <a:pt x="9" y="3"/>
                  </a:cubicBezTo>
                  <a:cubicBezTo>
                    <a:pt x="10" y="3"/>
                    <a:pt x="12" y="4"/>
                    <a:pt x="12" y="6"/>
                  </a:cubicBezTo>
                  <a:cubicBezTo>
                    <a:pt x="12" y="7"/>
                    <a:pt x="12" y="7"/>
                    <a:pt x="12" y="7"/>
                  </a:cubicBezTo>
                  <a:cubicBezTo>
                    <a:pt x="17" y="7"/>
                    <a:pt x="17" y="7"/>
                    <a:pt x="17" y="7"/>
                  </a:cubicBezTo>
                  <a:cubicBezTo>
                    <a:pt x="16" y="6"/>
                    <a:pt x="16" y="6"/>
                    <a:pt x="16" y="6"/>
                  </a:cubicBezTo>
                  <a:cubicBezTo>
                    <a:pt x="16" y="2"/>
                    <a:pt x="13" y="0"/>
                    <a:pt x="9" y="0"/>
                  </a:cubicBezTo>
                  <a:cubicBezTo>
                    <a:pt x="4" y="0"/>
                    <a:pt x="0" y="4"/>
                    <a:pt x="0" y="9"/>
                  </a:cubicBezTo>
                  <a:cubicBezTo>
                    <a:pt x="0" y="14"/>
                    <a:pt x="4" y="18"/>
                    <a:pt x="9" y="18"/>
                  </a:cubicBezTo>
                  <a:cubicBezTo>
                    <a:pt x="11" y="18"/>
                    <a:pt x="12" y="18"/>
                    <a:pt x="13" y="17"/>
                  </a:cubicBezTo>
                  <a:cubicBezTo>
                    <a:pt x="14" y="18"/>
                    <a:pt x="14" y="18"/>
                    <a:pt x="14" y="18"/>
                  </a:cubicBezTo>
                  <a:cubicBezTo>
                    <a:pt x="17" y="18"/>
                    <a:pt x="17" y="18"/>
                    <a:pt x="17" y="18"/>
                  </a:cubicBezTo>
                  <a:cubicBezTo>
                    <a:pt x="17" y="8"/>
                    <a:pt x="17" y="8"/>
                    <a:pt x="17" y="8"/>
                  </a:cubicBezTo>
                  <a:cubicBezTo>
                    <a:pt x="8" y="8"/>
                    <a:pt x="8" y="8"/>
                    <a:pt x="8" y="8"/>
                  </a:cubicBezTo>
                  <a:lnTo>
                    <a:pt x="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40"/>
            <p:cNvSpPr>
              <a:spLocks noEditPoints="1"/>
            </p:cNvSpPr>
            <p:nvPr/>
          </p:nvSpPr>
          <p:spPr bwMode="auto">
            <a:xfrm>
              <a:off x="4892675" y="4972050"/>
              <a:ext cx="50800" cy="58738"/>
            </a:xfrm>
            <a:custGeom>
              <a:avLst/>
              <a:gdLst>
                <a:gd name="T0" fmla="*/ 14 w 16"/>
                <a:gd name="T1" fmla="*/ 13 h 18"/>
                <a:gd name="T2" fmla="*/ 13 w 16"/>
                <a:gd name="T3" fmla="*/ 9 h 18"/>
                <a:gd name="T4" fmla="*/ 15 w 16"/>
                <a:gd name="T5" fmla="*/ 5 h 18"/>
                <a:gd name="T6" fmla="*/ 8 w 16"/>
                <a:gd name="T7" fmla="*/ 0 h 18"/>
                <a:gd name="T8" fmla="*/ 0 w 16"/>
                <a:gd name="T9" fmla="*/ 0 h 18"/>
                <a:gd name="T10" fmla="*/ 0 w 16"/>
                <a:gd name="T11" fmla="*/ 18 h 18"/>
                <a:gd name="T12" fmla="*/ 4 w 16"/>
                <a:gd name="T13" fmla="*/ 18 h 18"/>
                <a:gd name="T14" fmla="*/ 4 w 16"/>
                <a:gd name="T15" fmla="*/ 11 h 18"/>
                <a:gd name="T16" fmla="*/ 8 w 16"/>
                <a:gd name="T17" fmla="*/ 11 h 18"/>
                <a:gd name="T18" fmla="*/ 10 w 16"/>
                <a:gd name="T19" fmla="*/ 15 h 18"/>
                <a:gd name="T20" fmla="*/ 11 w 16"/>
                <a:gd name="T21" fmla="*/ 18 h 18"/>
                <a:gd name="T22" fmla="*/ 11 w 16"/>
                <a:gd name="T23" fmla="*/ 18 h 18"/>
                <a:gd name="T24" fmla="*/ 16 w 16"/>
                <a:gd name="T25" fmla="*/ 18 h 18"/>
                <a:gd name="T26" fmla="*/ 15 w 16"/>
                <a:gd name="T27" fmla="*/ 17 h 18"/>
                <a:gd name="T28" fmla="*/ 14 w 16"/>
                <a:gd name="T29" fmla="*/ 13 h 18"/>
                <a:gd name="T30" fmla="*/ 4 w 16"/>
                <a:gd name="T31" fmla="*/ 4 h 18"/>
                <a:gd name="T32" fmla="*/ 8 w 16"/>
                <a:gd name="T33" fmla="*/ 4 h 18"/>
                <a:gd name="T34" fmla="*/ 10 w 16"/>
                <a:gd name="T35" fmla="*/ 6 h 18"/>
                <a:gd name="T36" fmla="*/ 8 w 16"/>
                <a:gd name="T37" fmla="*/ 8 h 18"/>
                <a:gd name="T38" fmla="*/ 4 w 16"/>
                <a:gd name="T39" fmla="*/ 8 h 18"/>
                <a:gd name="T40" fmla="*/ 4 w 16"/>
                <a:gd name="T41"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18">
                  <a:moveTo>
                    <a:pt x="14" y="13"/>
                  </a:moveTo>
                  <a:cubicBezTo>
                    <a:pt x="14" y="11"/>
                    <a:pt x="14" y="10"/>
                    <a:pt x="13" y="9"/>
                  </a:cubicBezTo>
                  <a:cubicBezTo>
                    <a:pt x="14" y="8"/>
                    <a:pt x="15" y="7"/>
                    <a:pt x="15" y="5"/>
                  </a:cubicBezTo>
                  <a:cubicBezTo>
                    <a:pt x="15" y="2"/>
                    <a:pt x="12" y="0"/>
                    <a:pt x="8" y="0"/>
                  </a:cubicBezTo>
                  <a:cubicBezTo>
                    <a:pt x="0" y="0"/>
                    <a:pt x="0" y="0"/>
                    <a:pt x="0" y="0"/>
                  </a:cubicBezTo>
                  <a:cubicBezTo>
                    <a:pt x="0" y="18"/>
                    <a:pt x="0" y="18"/>
                    <a:pt x="0" y="18"/>
                  </a:cubicBezTo>
                  <a:cubicBezTo>
                    <a:pt x="4" y="18"/>
                    <a:pt x="4" y="18"/>
                    <a:pt x="4" y="18"/>
                  </a:cubicBezTo>
                  <a:cubicBezTo>
                    <a:pt x="4" y="11"/>
                    <a:pt x="4" y="11"/>
                    <a:pt x="4" y="11"/>
                  </a:cubicBezTo>
                  <a:cubicBezTo>
                    <a:pt x="8" y="11"/>
                    <a:pt x="8" y="11"/>
                    <a:pt x="8" y="11"/>
                  </a:cubicBezTo>
                  <a:cubicBezTo>
                    <a:pt x="10" y="11"/>
                    <a:pt x="10" y="12"/>
                    <a:pt x="10" y="15"/>
                  </a:cubicBezTo>
                  <a:cubicBezTo>
                    <a:pt x="10" y="16"/>
                    <a:pt x="10" y="17"/>
                    <a:pt x="11" y="18"/>
                  </a:cubicBezTo>
                  <a:cubicBezTo>
                    <a:pt x="11" y="18"/>
                    <a:pt x="11" y="18"/>
                    <a:pt x="11" y="18"/>
                  </a:cubicBezTo>
                  <a:cubicBezTo>
                    <a:pt x="16" y="18"/>
                    <a:pt x="16" y="18"/>
                    <a:pt x="16" y="18"/>
                  </a:cubicBezTo>
                  <a:cubicBezTo>
                    <a:pt x="15" y="17"/>
                    <a:pt x="15" y="17"/>
                    <a:pt x="15" y="17"/>
                  </a:cubicBezTo>
                  <a:cubicBezTo>
                    <a:pt x="15" y="16"/>
                    <a:pt x="14" y="15"/>
                    <a:pt x="14" y="13"/>
                  </a:cubicBezTo>
                  <a:moveTo>
                    <a:pt x="4" y="4"/>
                  </a:moveTo>
                  <a:cubicBezTo>
                    <a:pt x="8" y="4"/>
                    <a:pt x="8" y="4"/>
                    <a:pt x="8" y="4"/>
                  </a:cubicBezTo>
                  <a:cubicBezTo>
                    <a:pt x="10" y="4"/>
                    <a:pt x="10" y="4"/>
                    <a:pt x="10" y="6"/>
                  </a:cubicBezTo>
                  <a:cubicBezTo>
                    <a:pt x="10" y="7"/>
                    <a:pt x="10"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2" name="Freeform 41"/>
            <p:cNvSpPr>
              <a:spLocks noEditPoints="1"/>
            </p:cNvSpPr>
            <p:nvPr/>
          </p:nvSpPr>
          <p:spPr bwMode="auto">
            <a:xfrm>
              <a:off x="4962525" y="4972050"/>
              <a:ext cx="53975" cy="58738"/>
            </a:xfrm>
            <a:custGeom>
              <a:avLst/>
              <a:gdLst>
                <a:gd name="T0" fmla="*/ 8 w 17"/>
                <a:gd name="T1" fmla="*/ 0 h 18"/>
                <a:gd name="T2" fmla="*/ 0 w 17"/>
                <a:gd name="T3" fmla="*/ 9 h 18"/>
                <a:gd name="T4" fmla="*/ 8 w 17"/>
                <a:gd name="T5" fmla="*/ 18 h 18"/>
                <a:gd name="T6" fmla="*/ 17 w 17"/>
                <a:gd name="T7" fmla="*/ 9 h 18"/>
                <a:gd name="T8" fmla="*/ 8 w 17"/>
                <a:gd name="T9" fmla="*/ 0 h 18"/>
                <a:gd name="T10" fmla="*/ 8 w 17"/>
                <a:gd name="T11" fmla="*/ 15 h 18"/>
                <a:gd name="T12" fmla="*/ 4 w 17"/>
                <a:gd name="T13" fmla="*/ 9 h 18"/>
                <a:gd name="T14" fmla="*/ 8 w 17"/>
                <a:gd name="T15" fmla="*/ 3 h 18"/>
                <a:gd name="T16" fmla="*/ 13 w 17"/>
                <a:gd name="T17" fmla="*/ 9 h 18"/>
                <a:gd name="T18" fmla="*/ 8 w 17"/>
                <a:gd name="T19"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8">
                  <a:moveTo>
                    <a:pt x="8" y="0"/>
                  </a:moveTo>
                  <a:cubicBezTo>
                    <a:pt x="3" y="0"/>
                    <a:pt x="0" y="4"/>
                    <a:pt x="0" y="9"/>
                  </a:cubicBezTo>
                  <a:cubicBezTo>
                    <a:pt x="0" y="14"/>
                    <a:pt x="3" y="18"/>
                    <a:pt x="8" y="18"/>
                  </a:cubicBezTo>
                  <a:cubicBezTo>
                    <a:pt x="13" y="18"/>
                    <a:pt x="17" y="14"/>
                    <a:pt x="17" y="9"/>
                  </a:cubicBezTo>
                  <a:cubicBezTo>
                    <a:pt x="17" y="4"/>
                    <a:pt x="13" y="0"/>
                    <a:pt x="8" y="0"/>
                  </a:cubicBezTo>
                  <a:moveTo>
                    <a:pt x="8" y="15"/>
                  </a:moveTo>
                  <a:cubicBezTo>
                    <a:pt x="5" y="15"/>
                    <a:pt x="4" y="12"/>
                    <a:pt x="4" y="9"/>
                  </a:cubicBezTo>
                  <a:cubicBezTo>
                    <a:pt x="4" y="6"/>
                    <a:pt x="5" y="3"/>
                    <a:pt x="8" y="3"/>
                  </a:cubicBezTo>
                  <a:cubicBezTo>
                    <a:pt x="11" y="3"/>
                    <a:pt x="13" y="6"/>
                    <a:pt x="13" y="9"/>
                  </a:cubicBezTo>
                  <a:cubicBezTo>
                    <a:pt x="13" y="12"/>
                    <a:pt x="11" y="15"/>
                    <a:pt x="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3" name="Freeform 42"/>
            <p:cNvSpPr>
              <a:spLocks/>
            </p:cNvSpPr>
            <p:nvPr/>
          </p:nvSpPr>
          <p:spPr bwMode="auto">
            <a:xfrm>
              <a:off x="5038725" y="4972050"/>
              <a:ext cx="47625" cy="58738"/>
            </a:xfrm>
            <a:custGeom>
              <a:avLst/>
              <a:gdLst>
                <a:gd name="T0" fmla="*/ 11 w 15"/>
                <a:gd name="T1" fmla="*/ 10 h 18"/>
                <a:gd name="T2" fmla="*/ 8 w 15"/>
                <a:gd name="T3" fmla="*/ 14 h 18"/>
                <a:gd name="T4" fmla="*/ 5 w 15"/>
                <a:gd name="T5" fmla="*/ 10 h 18"/>
                <a:gd name="T6" fmla="*/ 5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1" y="14"/>
                    <a:pt x="8" y="14"/>
                  </a:cubicBezTo>
                  <a:cubicBezTo>
                    <a:pt x="5" y="14"/>
                    <a:pt x="5" y="13"/>
                    <a:pt x="5" y="10"/>
                  </a:cubicBezTo>
                  <a:cubicBezTo>
                    <a:pt x="5" y="0"/>
                    <a:pt x="5" y="0"/>
                    <a:pt x="5" y="0"/>
                  </a:cubicBezTo>
                  <a:cubicBezTo>
                    <a:pt x="0" y="0"/>
                    <a:pt x="0" y="0"/>
                    <a:pt x="0" y="0"/>
                  </a:cubicBezTo>
                  <a:cubicBezTo>
                    <a:pt x="0" y="11"/>
                    <a:pt x="0" y="11"/>
                    <a:pt x="0" y="11"/>
                  </a:cubicBezTo>
                  <a:cubicBezTo>
                    <a:pt x="0" y="16"/>
                    <a:pt x="3" y="18"/>
                    <a:pt x="8" y="18"/>
                  </a:cubicBezTo>
                  <a:cubicBezTo>
                    <a:pt x="13"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4" name="Freeform 43"/>
            <p:cNvSpPr>
              <a:spLocks noEditPoints="1"/>
            </p:cNvSpPr>
            <p:nvPr/>
          </p:nvSpPr>
          <p:spPr bwMode="auto">
            <a:xfrm>
              <a:off x="5114925" y="4972050"/>
              <a:ext cx="44450" cy="58738"/>
            </a:xfrm>
            <a:custGeom>
              <a:avLst/>
              <a:gdLst>
                <a:gd name="T0" fmla="*/ 8 w 14"/>
                <a:gd name="T1" fmla="*/ 0 h 18"/>
                <a:gd name="T2" fmla="*/ 0 w 14"/>
                <a:gd name="T3" fmla="*/ 0 h 18"/>
                <a:gd name="T4" fmla="*/ 0 w 14"/>
                <a:gd name="T5" fmla="*/ 18 h 18"/>
                <a:gd name="T6" fmla="*/ 4 w 14"/>
                <a:gd name="T7" fmla="*/ 18 h 18"/>
                <a:gd name="T8" fmla="*/ 4 w 14"/>
                <a:gd name="T9" fmla="*/ 12 h 18"/>
                <a:gd name="T10" fmla="*/ 8 w 14"/>
                <a:gd name="T11" fmla="*/ 12 h 18"/>
                <a:gd name="T12" fmla="*/ 14 w 14"/>
                <a:gd name="T13" fmla="*/ 6 h 18"/>
                <a:gd name="T14" fmla="*/ 8 w 14"/>
                <a:gd name="T15" fmla="*/ 0 h 18"/>
                <a:gd name="T16" fmla="*/ 4 w 14"/>
                <a:gd name="T17" fmla="*/ 4 h 18"/>
                <a:gd name="T18" fmla="*/ 8 w 14"/>
                <a:gd name="T19" fmla="*/ 4 h 18"/>
                <a:gd name="T20" fmla="*/ 10 w 14"/>
                <a:gd name="T21" fmla="*/ 6 h 18"/>
                <a:gd name="T22" fmla="*/ 8 w 14"/>
                <a:gd name="T23" fmla="*/ 8 h 18"/>
                <a:gd name="T24" fmla="*/ 4 w 14"/>
                <a:gd name="T25" fmla="*/ 8 h 18"/>
                <a:gd name="T26" fmla="*/ 4 w 14"/>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8" y="0"/>
                  </a:moveTo>
                  <a:cubicBezTo>
                    <a:pt x="0" y="0"/>
                    <a:pt x="0" y="0"/>
                    <a:pt x="0" y="0"/>
                  </a:cubicBezTo>
                  <a:cubicBezTo>
                    <a:pt x="0" y="18"/>
                    <a:pt x="0" y="18"/>
                    <a:pt x="0" y="18"/>
                  </a:cubicBezTo>
                  <a:cubicBezTo>
                    <a:pt x="4" y="18"/>
                    <a:pt x="4" y="18"/>
                    <a:pt x="4" y="18"/>
                  </a:cubicBezTo>
                  <a:cubicBezTo>
                    <a:pt x="4" y="12"/>
                    <a:pt x="4" y="12"/>
                    <a:pt x="4" y="12"/>
                  </a:cubicBezTo>
                  <a:cubicBezTo>
                    <a:pt x="8" y="12"/>
                    <a:pt x="8" y="12"/>
                    <a:pt x="8" y="12"/>
                  </a:cubicBezTo>
                  <a:cubicBezTo>
                    <a:pt x="14" y="12"/>
                    <a:pt x="14" y="7"/>
                    <a:pt x="14" y="6"/>
                  </a:cubicBezTo>
                  <a:cubicBezTo>
                    <a:pt x="14" y="4"/>
                    <a:pt x="14" y="0"/>
                    <a:pt x="8" y="0"/>
                  </a:cubicBezTo>
                  <a:moveTo>
                    <a:pt x="4" y="4"/>
                  </a:moveTo>
                  <a:cubicBezTo>
                    <a:pt x="8" y="4"/>
                    <a:pt x="8" y="4"/>
                    <a:pt x="8" y="4"/>
                  </a:cubicBezTo>
                  <a:cubicBezTo>
                    <a:pt x="9" y="4"/>
                    <a:pt x="10" y="4"/>
                    <a:pt x="10" y="6"/>
                  </a:cubicBezTo>
                  <a:cubicBezTo>
                    <a:pt x="10" y="8"/>
                    <a:pt x="8"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5" name="Line 45"/>
            <p:cNvSpPr>
              <a:spLocks noChangeShapeType="1"/>
            </p:cNvSpPr>
            <p:nvPr/>
          </p:nvSpPr>
          <p:spPr bwMode="auto">
            <a:xfrm>
              <a:off x="4114800" y="5084763"/>
              <a:ext cx="0" cy="0"/>
            </a:xfrm>
            <a:prstGeom prst="line">
              <a:avLst/>
            </a:prstGeom>
            <a:noFill/>
            <a:ln w="2"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27" name="Straight Connector 26"/>
          <p:cNvCxnSpPr/>
          <p:nvPr/>
        </p:nvCxnSpPr>
        <p:spPr>
          <a:xfrm>
            <a:off x="-6349" y="1184275"/>
            <a:ext cx="12204700" cy="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8" name="Picture 27"/>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040280" y="276562"/>
            <a:ext cx="3000712" cy="615950"/>
          </a:xfrm>
          <a:prstGeom prst="rect">
            <a:avLst/>
          </a:prstGeom>
        </p:spPr>
      </p:pic>
      <p:sp>
        <p:nvSpPr>
          <p:cNvPr id="26" name="Rectangle 25">
            <a:extLst>
              <a:ext uri="{FF2B5EF4-FFF2-40B4-BE49-F238E27FC236}">
                <a16:creationId xmlns:a16="http://schemas.microsoft.com/office/drawing/2014/main" xmlns="" id="{E8E199F8-7C31-49FE-9536-196E9746A76B}"/>
              </a:ext>
            </a:extLst>
          </p:cNvPr>
          <p:cNvSpPr>
            <a:spLocks/>
          </p:cNvSpPr>
          <p:nvPr/>
        </p:nvSpPr>
        <p:spPr>
          <a:xfrm>
            <a:off x="0" y="6607175"/>
            <a:ext cx="12192000" cy="228600"/>
          </a:xfrm>
          <a:prstGeom prst="rect">
            <a:avLst/>
          </a:prstGeom>
          <a:solidFill>
            <a:srgbClr val="004B87"/>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solidFill>
                <a:schemeClr val="tx1"/>
              </a:solidFill>
            </a:endParaRPr>
          </a:p>
        </p:txBody>
      </p:sp>
      <p:sp>
        <p:nvSpPr>
          <p:cNvPr id="30" name="Rectangle 12">
            <a:extLst>
              <a:ext uri="{FF2B5EF4-FFF2-40B4-BE49-F238E27FC236}">
                <a16:creationId xmlns:a16="http://schemas.microsoft.com/office/drawing/2014/main" xmlns="" id="{79ADF140-7AC9-45B1-A349-E2B1C6A443D9}"/>
              </a:ext>
            </a:extLst>
          </p:cNvPr>
          <p:cNvSpPr/>
          <p:nvPr/>
        </p:nvSpPr>
        <p:spPr>
          <a:xfrm>
            <a:off x="1" y="6381750"/>
            <a:ext cx="7922684" cy="204788"/>
          </a:xfrm>
          <a:custGeom>
            <a:avLst/>
            <a:gdLst/>
            <a:ahLst/>
            <a:cxnLst/>
            <a:rect l="l" t="t" r="r" b="b"/>
            <a:pathLst>
              <a:path w="5822917" h="289083">
                <a:moveTo>
                  <a:pt x="0" y="0"/>
                </a:moveTo>
                <a:lnTo>
                  <a:pt x="4813471" y="0"/>
                </a:lnTo>
                <a:lnTo>
                  <a:pt x="4910138" y="0"/>
                </a:lnTo>
                <a:lnTo>
                  <a:pt x="5822917" y="0"/>
                </a:lnTo>
                <a:lnTo>
                  <a:pt x="5616211" y="289083"/>
                </a:lnTo>
                <a:lnTo>
                  <a:pt x="4910138" y="289083"/>
                </a:lnTo>
                <a:lnTo>
                  <a:pt x="4606765" y="289083"/>
                </a:lnTo>
                <a:lnTo>
                  <a:pt x="0" y="289083"/>
                </a:lnTo>
                <a:close/>
              </a:path>
            </a:pathLst>
          </a:custGeom>
          <a:solidFill>
            <a:srgbClr val="004B87"/>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solidFill>
                <a:schemeClr val="tx1"/>
              </a:solidFill>
            </a:endParaRPr>
          </a:p>
        </p:txBody>
      </p:sp>
      <p:sp>
        <p:nvSpPr>
          <p:cNvPr id="31" name="Parallelogram 13">
            <a:extLst>
              <a:ext uri="{FF2B5EF4-FFF2-40B4-BE49-F238E27FC236}">
                <a16:creationId xmlns:a16="http://schemas.microsoft.com/office/drawing/2014/main" xmlns="" id="{E3423938-8FEF-4220-83BF-D98A9460B0DA}"/>
              </a:ext>
            </a:extLst>
          </p:cNvPr>
          <p:cNvSpPr/>
          <p:nvPr/>
        </p:nvSpPr>
        <p:spPr>
          <a:xfrm>
            <a:off x="7810501" y="6362700"/>
            <a:ext cx="4381500" cy="204788"/>
          </a:xfrm>
          <a:custGeom>
            <a:avLst/>
            <a:gdLst/>
            <a:ahLst/>
            <a:cxnLst/>
            <a:rect l="l" t="t" r="r" b="b"/>
            <a:pathLst>
              <a:path w="3221198" h="289083">
                <a:moveTo>
                  <a:pt x="206706" y="0"/>
                </a:moveTo>
                <a:lnTo>
                  <a:pt x="803435" y="0"/>
                </a:lnTo>
                <a:lnTo>
                  <a:pt x="1216152" y="0"/>
                </a:lnTo>
                <a:lnTo>
                  <a:pt x="3221198" y="0"/>
                </a:lnTo>
                <a:lnTo>
                  <a:pt x="3221198" y="289083"/>
                </a:lnTo>
                <a:lnTo>
                  <a:pt x="1009446" y="289083"/>
                </a:lnTo>
                <a:lnTo>
                  <a:pt x="803435" y="289083"/>
                </a:lnTo>
                <a:lnTo>
                  <a:pt x="0" y="289083"/>
                </a:lnTo>
                <a:close/>
              </a:path>
            </a:pathLst>
          </a:custGeom>
          <a:solidFill>
            <a:srgbClr val="F89D1B"/>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solidFill>
                <a:schemeClr val="tx1"/>
              </a:solidFill>
            </a:endParaRPr>
          </a:p>
        </p:txBody>
      </p:sp>
    </p:spTree>
    <p:extLst>
      <p:ext uri="{BB962C8B-B14F-4D97-AF65-F5344CB8AC3E}">
        <p14:creationId xmlns:p14="http://schemas.microsoft.com/office/powerpoint/2010/main" val="4205575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05BF07-CBC2-4220-84AD-1909094F0CFF}" type="datetimeFigureOut">
              <a:rPr lang="en-IN" smtClean="0"/>
              <a:t>18-02-2020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4D15D35-A375-4209-B350-81687305E0E1}" type="slidenum">
              <a:rPr lang="en-IN" smtClean="0"/>
              <a:t>‹#›</a:t>
            </a:fld>
            <a:endParaRPr lang="en-IN"/>
          </a:p>
        </p:txBody>
      </p:sp>
    </p:spTree>
    <p:extLst>
      <p:ext uri="{BB962C8B-B14F-4D97-AF65-F5344CB8AC3E}">
        <p14:creationId xmlns:p14="http://schemas.microsoft.com/office/powerpoint/2010/main" val="1610530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805BF07-CBC2-4220-84AD-1909094F0CFF}" type="datetimeFigureOut">
              <a:rPr lang="en-IN" smtClean="0"/>
              <a:t>18-02-2020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4D15D35-A375-4209-B350-81687305E0E1}" type="slidenum">
              <a:rPr lang="en-IN" smtClean="0"/>
              <a:t>‹#›</a:t>
            </a:fld>
            <a:endParaRPr lang="en-IN"/>
          </a:p>
        </p:txBody>
      </p:sp>
    </p:spTree>
    <p:extLst>
      <p:ext uri="{BB962C8B-B14F-4D97-AF65-F5344CB8AC3E}">
        <p14:creationId xmlns:p14="http://schemas.microsoft.com/office/powerpoint/2010/main" val="14283617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805BF07-CBC2-4220-84AD-1909094F0CFF}" type="datetimeFigureOut">
              <a:rPr lang="en-IN" smtClean="0"/>
              <a:t>18-02-2020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4D15D35-A375-4209-B350-81687305E0E1}" type="slidenum">
              <a:rPr lang="en-IN" smtClean="0"/>
              <a:t>‹#›</a:t>
            </a:fld>
            <a:endParaRPr lang="en-IN"/>
          </a:p>
        </p:txBody>
      </p:sp>
    </p:spTree>
    <p:extLst>
      <p:ext uri="{BB962C8B-B14F-4D97-AF65-F5344CB8AC3E}">
        <p14:creationId xmlns:p14="http://schemas.microsoft.com/office/powerpoint/2010/main" val="23905759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05BF07-CBC2-4220-84AD-1909094F0CFF}" type="datetimeFigureOut">
              <a:rPr lang="en-IN" smtClean="0"/>
              <a:t>18-02-2020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4D15D35-A375-4209-B350-81687305E0E1}" type="slidenum">
              <a:rPr lang="en-IN" smtClean="0"/>
              <a:t>‹#›</a:t>
            </a:fld>
            <a:endParaRPr lang="en-IN"/>
          </a:p>
        </p:txBody>
      </p:sp>
    </p:spTree>
    <p:extLst>
      <p:ext uri="{BB962C8B-B14F-4D97-AF65-F5344CB8AC3E}">
        <p14:creationId xmlns:p14="http://schemas.microsoft.com/office/powerpoint/2010/main" val="18020994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05BF07-CBC2-4220-84AD-1909094F0CFF}" type="datetimeFigureOut">
              <a:rPr lang="en-IN" smtClean="0"/>
              <a:t>18-02-2020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4D15D35-A375-4209-B350-81687305E0E1}" type="slidenum">
              <a:rPr lang="en-IN" smtClean="0"/>
              <a:t>‹#›</a:t>
            </a:fld>
            <a:endParaRPr lang="en-IN"/>
          </a:p>
        </p:txBody>
      </p:sp>
    </p:spTree>
    <p:extLst>
      <p:ext uri="{BB962C8B-B14F-4D97-AF65-F5344CB8AC3E}">
        <p14:creationId xmlns:p14="http://schemas.microsoft.com/office/powerpoint/2010/main" val="3652616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xmlns="" id="{E86E7174-C38F-4965-8AA7-01617B98F29F}"/>
              </a:ext>
            </a:extLst>
          </p:cNvPr>
          <p:cNvSpPr>
            <a:spLocks/>
          </p:cNvSpPr>
          <p:nvPr/>
        </p:nvSpPr>
        <p:spPr>
          <a:xfrm>
            <a:off x="0" y="6620238"/>
            <a:ext cx="12192000" cy="228600"/>
          </a:xfrm>
          <a:prstGeom prst="rect">
            <a:avLst/>
          </a:prstGeom>
          <a:solidFill>
            <a:srgbClr val="004B87"/>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solidFill>
                <a:schemeClr val="tx1"/>
              </a:solidFill>
            </a:endParaRPr>
          </a:p>
        </p:txBody>
      </p:sp>
      <p:sp>
        <p:nvSpPr>
          <p:cNvPr id="49" name="Rectangle 12">
            <a:extLst>
              <a:ext uri="{FF2B5EF4-FFF2-40B4-BE49-F238E27FC236}">
                <a16:creationId xmlns:a16="http://schemas.microsoft.com/office/drawing/2014/main" xmlns="" id="{E1E99AD8-7330-4251-94E7-070E899EE43A}"/>
              </a:ext>
            </a:extLst>
          </p:cNvPr>
          <p:cNvSpPr/>
          <p:nvPr/>
        </p:nvSpPr>
        <p:spPr>
          <a:xfrm>
            <a:off x="1" y="6394813"/>
            <a:ext cx="7922684" cy="204788"/>
          </a:xfrm>
          <a:custGeom>
            <a:avLst/>
            <a:gdLst/>
            <a:ahLst/>
            <a:cxnLst/>
            <a:rect l="l" t="t" r="r" b="b"/>
            <a:pathLst>
              <a:path w="5822917" h="289083">
                <a:moveTo>
                  <a:pt x="0" y="0"/>
                </a:moveTo>
                <a:lnTo>
                  <a:pt x="4813471" y="0"/>
                </a:lnTo>
                <a:lnTo>
                  <a:pt x="4910138" y="0"/>
                </a:lnTo>
                <a:lnTo>
                  <a:pt x="5822917" y="0"/>
                </a:lnTo>
                <a:lnTo>
                  <a:pt x="5616211" y="289083"/>
                </a:lnTo>
                <a:lnTo>
                  <a:pt x="4910138" y="289083"/>
                </a:lnTo>
                <a:lnTo>
                  <a:pt x="4606765" y="289083"/>
                </a:lnTo>
                <a:lnTo>
                  <a:pt x="0" y="289083"/>
                </a:lnTo>
                <a:close/>
              </a:path>
            </a:pathLst>
          </a:custGeom>
          <a:solidFill>
            <a:srgbClr val="004B87"/>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solidFill>
                <a:schemeClr val="tx1"/>
              </a:solidFill>
            </a:endParaRPr>
          </a:p>
        </p:txBody>
      </p:sp>
      <p:sp>
        <p:nvSpPr>
          <p:cNvPr id="50" name="Parallelogram 13">
            <a:extLst>
              <a:ext uri="{FF2B5EF4-FFF2-40B4-BE49-F238E27FC236}">
                <a16:creationId xmlns:a16="http://schemas.microsoft.com/office/drawing/2014/main" xmlns="" id="{5B7083B7-6A9C-4C7E-B5C8-C869D2DDB420}"/>
              </a:ext>
            </a:extLst>
          </p:cNvPr>
          <p:cNvSpPr/>
          <p:nvPr/>
        </p:nvSpPr>
        <p:spPr>
          <a:xfrm>
            <a:off x="7810501" y="6375763"/>
            <a:ext cx="4381500" cy="204788"/>
          </a:xfrm>
          <a:custGeom>
            <a:avLst/>
            <a:gdLst/>
            <a:ahLst/>
            <a:cxnLst/>
            <a:rect l="l" t="t" r="r" b="b"/>
            <a:pathLst>
              <a:path w="3221198" h="289083">
                <a:moveTo>
                  <a:pt x="206706" y="0"/>
                </a:moveTo>
                <a:lnTo>
                  <a:pt x="803435" y="0"/>
                </a:lnTo>
                <a:lnTo>
                  <a:pt x="1216152" y="0"/>
                </a:lnTo>
                <a:lnTo>
                  <a:pt x="3221198" y="0"/>
                </a:lnTo>
                <a:lnTo>
                  <a:pt x="3221198" y="289083"/>
                </a:lnTo>
                <a:lnTo>
                  <a:pt x="1009446" y="289083"/>
                </a:lnTo>
                <a:lnTo>
                  <a:pt x="803435" y="289083"/>
                </a:lnTo>
                <a:lnTo>
                  <a:pt x="0" y="289083"/>
                </a:lnTo>
                <a:close/>
              </a:path>
            </a:pathLst>
          </a:custGeom>
          <a:solidFill>
            <a:srgbClr val="F89D1B"/>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solidFill>
                <a:schemeClr val="tx1"/>
              </a:solidFill>
            </a:endParaRPr>
          </a:p>
        </p:txBody>
      </p:sp>
      <p:sp>
        <p:nvSpPr>
          <p:cNvPr id="2" name="Title 1"/>
          <p:cNvSpPr>
            <a:spLocks noGrp="1"/>
          </p:cNvSpPr>
          <p:nvPr>
            <p:ph type="title"/>
          </p:nvPr>
        </p:nvSpPr>
        <p:spPr>
          <a:xfrm>
            <a:off x="1692701" y="155015"/>
            <a:ext cx="9043663" cy="911785"/>
          </a:xfrm>
        </p:spPr>
        <p:txBody>
          <a:bodyPr>
            <a:normAutofit/>
          </a:bodyPr>
          <a:lstStyle>
            <a:lvl1pPr algn="ctr">
              <a:defRPr sz="3600" b="1" i="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838200" y="1634553"/>
            <a:ext cx="10515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7" name="Date Placeholder 3"/>
          <p:cNvSpPr txBox="1">
            <a:spLocks/>
          </p:cNvSpPr>
          <p:nvPr/>
        </p:nvSpPr>
        <p:spPr>
          <a:xfrm>
            <a:off x="80557" y="6553198"/>
            <a:ext cx="2743200" cy="32067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Feb 14, 2020</a:t>
            </a:r>
          </a:p>
        </p:txBody>
      </p:sp>
      <p:sp>
        <p:nvSpPr>
          <p:cNvPr id="28" name="Slide Number Placeholder 5"/>
          <p:cNvSpPr txBox="1">
            <a:spLocks/>
          </p:cNvSpPr>
          <p:nvPr/>
        </p:nvSpPr>
        <p:spPr>
          <a:xfrm>
            <a:off x="9355186" y="6466114"/>
            <a:ext cx="2743200" cy="32067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76AA0F5-ADBB-4047-B30F-994CFD2B8B89}" type="slidenum">
              <a:rPr lang="en-US" smtClean="0"/>
              <a:pPr/>
              <a:t>‹#›</a:t>
            </a:fld>
            <a:endParaRPr lang="en-US" dirty="0"/>
          </a:p>
        </p:txBody>
      </p:sp>
      <p:grpSp>
        <p:nvGrpSpPr>
          <p:cNvPr id="29" name="Group 28"/>
          <p:cNvGrpSpPr/>
          <p:nvPr/>
        </p:nvGrpSpPr>
        <p:grpSpPr>
          <a:xfrm>
            <a:off x="5312833" y="6615597"/>
            <a:ext cx="1566333" cy="230717"/>
            <a:chOff x="3984625" y="4911725"/>
            <a:chExt cx="1174750" cy="173038"/>
          </a:xfrm>
        </p:grpSpPr>
        <p:sp>
          <p:nvSpPr>
            <p:cNvPr id="30" name="Freeform 30"/>
            <p:cNvSpPr>
              <a:spLocks noEditPoints="1"/>
            </p:cNvSpPr>
            <p:nvPr/>
          </p:nvSpPr>
          <p:spPr bwMode="auto">
            <a:xfrm>
              <a:off x="3984625" y="4911725"/>
              <a:ext cx="263525" cy="173038"/>
            </a:xfrm>
            <a:custGeom>
              <a:avLst/>
              <a:gdLst>
                <a:gd name="T0" fmla="*/ 83 w 83"/>
                <a:gd name="T1" fmla="*/ 27 h 54"/>
                <a:gd name="T2" fmla="*/ 44 w 83"/>
                <a:gd name="T3" fmla="*/ 54 h 54"/>
                <a:gd name="T4" fmla="*/ 12 w 83"/>
                <a:gd name="T5" fmla="*/ 8 h 54"/>
                <a:gd name="T6" fmla="*/ 67 w 83"/>
                <a:gd name="T7" fmla="*/ 19 h 54"/>
                <a:gd name="T8" fmla="*/ 51 w 83"/>
                <a:gd name="T9" fmla="*/ 2 h 54"/>
                <a:gd name="T10" fmla="*/ 59 w 83"/>
                <a:gd name="T11" fmla="*/ 10 h 54"/>
                <a:gd name="T12" fmla="*/ 68 w 83"/>
                <a:gd name="T13" fmla="*/ 20 h 54"/>
                <a:gd name="T14" fmla="*/ 67 w 83"/>
                <a:gd name="T15" fmla="*/ 35 h 54"/>
                <a:gd name="T16" fmla="*/ 77 w 83"/>
                <a:gd name="T17" fmla="*/ 38 h 54"/>
                <a:gd name="T18" fmla="*/ 44 w 83"/>
                <a:gd name="T19" fmla="*/ 53 h 54"/>
                <a:gd name="T20" fmla="*/ 35 w 83"/>
                <a:gd name="T21" fmla="*/ 50 h 54"/>
                <a:gd name="T22" fmla="*/ 36 w 83"/>
                <a:gd name="T23" fmla="*/ 52 h 54"/>
                <a:gd name="T24" fmla="*/ 49 w 83"/>
                <a:gd name="T25" fmla="*/ 50 h 54"/>
                <a:gd name="T26" fmla="*/ 17 w 83"/>
                <a:gd name="T27" fmla="*/ 47 h 54"/>
                <a:gd name="T28" fmla="*/ 5 w 83"/>
                <a:gd name="T29" fmla="*/ 37 h 54"/>
                <a:gd name="T30" fmla="*/ 33 w 83"/>
                <a:gd name="T31" fmla="*/ 50 h 54"/>
                <a:gd name="T32" fmla="*/ 2 w 83"/>
                <a:gd name="T33" fmla="*/ 27 h 54"/>
                <a:gd name="T34" fmla="*/ 13 w 83"/>
                <a:gd name="T35" fmla="*/ 27 h 54"/>
                <a:gd name="T36" fmla="*/ 15 w 83"/>
                <a:gd name="T37" fmla="*/ 18 h 54"/>
                <a:gd name="T38" fmla="*/ 13 w 83"/>
                <a:gd name="T39" fmla="*/ 9 h 54"/>
                <a:gd name="T40" fmla="*/ 15 w 83"/>
                <a:gd name="T41" fmla="*/ 18 h 54"/>
                <a:gd name="T42" fmla="*/ 23 w 83"/>
                <a:gd name="T43" fmla="*/ 8 h 54"/>
                <a:gd name="T44" fmla="*/ 50 w 83"/>
                <a:gd name="T45" fmla="*/ 3 h 54"/>
                <a:gd name="T46" fmla="*/ 36 w 83"/>
                <a:gd name="T47" fmla="*/ 4 h 54"/>
                <a:gd name="T48" fmla="*/ 48 w 83"/>
                <a:gd name="T49" fmla="*/ 4 h 54"/>
                <a:gd name="T50" fmla="*/ 58 w 83"/>
                <a:gd name="T51" fmla="*/ 10 h 54"/>
                <a:gd name="T52" fmla="*/ 42 w 83"/>
                <a:gd name="T53" fmla="*/ 6 h 54"/>
                <a:gd name="T54" fmla="*/ 41 w 83"/>
                <a:gd name="T55" fmla="*/ 6 h 54"/>
                <a:gd name="T56" fmla="*/ 41 w 83"/>
                <a:gd name="T57" fmla="*/ 13 h 54"/>
                <a:gd name="T58" fmla="*/ 32 w 83"/>
                <a:gd name="T59" fmla="*/ 5 h 54"/>
                <a:gd name="T60" fmla="*/ 37 w 83"/>
                <a:gd name="T61" fmla="*/ 5 h 54"/>
                <a:gd name="T62" fmla="*/ 34 w 83"/>
                <a:gd name="T63" fmla="*/ 42 h 54"/>
                <a:gd name="T64" fmla="*/ 33 w 83"/>
                <a:gd name="T65" fmla="*/ 42 h 54"/>
                <a:gd name="T66" fmla="*/ 33 w 83"/>
                <a:gd name="T67" fmla="*/ 50 h 54"/>
                <a:gd name="T68" fmla="*/ 48 w 83"/>
                <a:gd name="T69" fmla="*/ 50 h 54"/>
                <a:gd name="T70" fmla="*/ 46 w 83"/>
                <a:gd name="T71" fmla="*/ 49 h 54"/>
                <a:gd name="T72" fmla="*/ 41 w 83"/>
                <a:gd name="T73" fmla="*/ 48 h 54"/>
                <a:gd name="T74" fmla="*/ 29 w 83"/>
                <a:gd name="T75" fmla="*/ 20 h 54"/>
                <a:gd name="T76" fmla="*/ 51 w 83"/>
                <a:gd name="T77" fmla="*/ 13 h 54"/>
                <a:gd name="T78" fmla="*/ 58 w 83"/>
                <a:gd name="T79" fmla="*/ 11 h 54"/>
                <a:gd name="T80" fmla="*/ 53 w 83"/>
                <a:gd name="T81" fmla="*/ 21 h 54"/>
                <a:gd name="T82" fmla="*/ 41 w 83"/>
                <a:gd name="T83" fmla="*/ 21 h 54"/>
                <a:gd name="T84" fmla="*/ 14 w 83"/>
                <a:gd name="T85" fmla="*/ 26 h 54"/>
                <a:gd name="T86" fmla="*/ 54 w 83"/>
                <a:gd name="T87" fmla="*/ 22 h 54"/>
                <a:gd name="T88" fmla="*/ 41 w 83"/>
                <a:gd name="T89" fmla="*/ 22 h 54"/>
                <a:gd name="T90" fmla="*/ 42 w 83"/>
                <a:gd name="T91" fmla="*/ 27 h 54"/>
                <a:gd name="T92" fmla="*/ 53 w 83"/>
                <a:gd name="T93" fmla="*/ 27 h 54"/>
                <a:gd name="T94" fmla="*/ 30 w 83"/>
                <a:gd name="T95" fmla="*/ 31 h 54"/>
                <a:gd name="T96" fmla="*/ 14 w 83"/>
                <a:gd name="T97" fmla="*/ 31 h 54"/>
                <a:gd name="T98" fmla="*/ 28 w 83"/>
                <a:gd name="T99" fmla="*/ 27 h 54"/>
                <a:gd name="T100" fmla="*/ 66 w 83"/>
                <a:gd name="T101" fmla="*/ 34 h 54"/>
                <a:gd name="T102" fmla="*/ 30 w 83"/>
                <a:gd name="T103" fmla="*/ 42 h 54"/>
                <a:gd name="T104" fmla="*/ 53 w 83"/>
                <a:gd name="T105" fmla="*/ 33 h 54"/>
                <a:gd name="T106" fmla="*/ 41 w 83"/>
                <a:gd name="T107" fmla="*/ 32 h 54"/>
                <a:gd name="T108" fmla="*/ 40 w 83"/>
                <a:gd name="T109" fmla="*/ 32 h 54"/>
                <a:gd name="T110" fmla="*/ 40 w 83"/>
                <a:gd name="T111" fmla="*/ 32 h 54"/>
                <a:gd name="T112" fmla="*/ 41 w 83"/>
                <a:gd name="T113" fmla="*/ 2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54">
                  <a:moveTo>
                    <a:pt x="41" y="0"/>
                  </a:moveTo>
                  <a:cubicBezTo>
                    <a:pt x="41" y="0"/>
                    <a:pt x="41" y="0"/>
                    <a:pt x="41" y="0"/>
                  </a:cubicBezTo>
                  <a:cubicBezTo>
                    <a:pt x="53" y="0"/>
                    <a:pt x="63" y="3"/>
                    <a:pt x="70" y="8"/>
                  </a:cubicBezTo>
                  <a:cubicBezTo>
                    <a:pt x="78" y="13"/>
                    <a:pt x="83" y="20"/>
                    <a:pt x="83" y="27"/>
                  </a:cubicBezTo>
                  <a:cubicBezTo>
                    <a:pt x="83" y="27"/>
                    <a:pt x="83" y="27"/>
                    <a:pt x="83" y="27"/>
                  </a:cubicBezTo>
                  <a:cubicBezTo>
                    <a:pt x="83" y="27"/>
                    <a:pt x="83" y="27"/>
                    <a:pt x="83" y="27"/>
                  </a:cubicBezTo>
                  <a:cubicBezTo>
                    <a:pt x="83" y="35"/>
                    <a:pt x="78" y="41"/>
                    <a:pt x="70" y="46"/>
                  </a:cubicBezTo>
                  <a:cubicBezTo>
                    <a:pt x="65" y="50"/>
                    <a:pt x="58" y="52"/>
                    <a:pt x="51" y="54"/>
                  </a:cubicBezTo>
                  <a:cubicBezTo>
                    <a:pt x="50" y="54"/>
                    <a:pt x="50" y="54"/>
                    <a:pt x="50" y="54"/>
                  </a:cubicBezTo>
                  <a:cubicBezTo>
                    <a:pt x="49" y="54"/>
                    <a:pt x="46" y="54"/>
                    <a:pt x="44" y="54"/>
                  </a:cubicBezTo>
                  <a:cubicBezTo>
                    <a:pt x="43" y="54"/>
                    <a:pt x="42" y="54"/>
                    <a:pt x="41" y="54"/>
                  </a:cubicBezTo>
                  <a:cubicBezTo>
                    <a:pt x="30" y="54"/>
                    <a:pt x="20" y="51"/>
                    <a:pt x="12" y="46"/>
                  </a:cubicBezTo>
                  <a:cubicBezTo>
                    <a:pt x="5" y="41"/>
                    <a:pt x="0" y="35"/>
                    <a:pt x="0" y="27"/>
                  </a:cubicBezTo>
                  <a:cubicBezTo>
                    <a:pt x="0" y="27"/>
                    <a:pt x="0" y="27"/>
                    <a:pt x="0" y="27"/>
                  </a:cubicBezTo>
                  <a:cubicBezTo>
                    <a:pt x="0" y="20"/>
                    <a:pt x="5" y="13"/>
                    <a:pt x="12" y="8"/>
                  </a:cubicBezTo>
                  <a:cubicBezTo>
                    <a:pt x="20" y="3"/>
                    <a:pt x="30" y="0"/>
                    <a:pt x="41" y="0"/>
                  </a:cubicBezTo>
                  <a:moveTo>
                    <a:pt x="69" y="9"/>
                  </a:moveTo>
                  <a:cubicBezTo>
                    <a:pt x="68" y="8"/>
                    <a:pt x="67" y="7"/>
                    <a:pt x="65" y="7"/>
                  </a:cubicBezTo>
                  <a:cubicBezTo>
                    <a:pt x="64" y="8"/>
                    <a:pt x="62" y="10"/>
                    <a:pt x="60" y="11"/>
                  </a:cubicBezTo>
                  <a:cubicBezTo>
                    <a:pt x="63" y="13"/>
                    <a:pt x="66" y="16"/>
                    <a:pt x="67" y="19"/>
                  </a:cubicBezTo>
                  <a:cubicBezTo>
                    <a:pt x="67" y="19"/>
                    <a:pt x="67" y="19"/>
                    <a:pt x="67" y="19"/>
                  </a:cubicBezTo>
                  <a:cubicBezTo>
                    <a:pt x="71" y="18"/>
                    <a:pt x="74" y="18"/>
                    <a:pt x="77" y="17"/>
                  </a:cubicBezTo>
                  <a:cubicBezTo>
                    <a:pt x="75" y="14"/>
                    <a:pt x="72" y="11"/>
                    <a:pt x="69" y="9"/>
                  </a:cubicBezTo>
                  <a:moveTo>
                    <a:pt x="65" y="6"/>
                  </a:moveTo>
                  <a:cubicBezTo>
                    <a:pt x="61" y="4"/>
                    <a:pt x="56" y="3"/>
                    <a:pt x="51" y="2"/>
                  </a:cubicBezTo>
                  <a:cubicBezTo>
                    <a:pt x="51" y="2"/>
                    <a:pt x="51" y="2"/>
                    <a:pt x="51" y="2"/>
                  </a:cubicBezTo>
                  <a:cubicBezTo>
                    <a:pt x="50" y="3"/>
                    <a:pt x="50" y="3"/>
                    <a:pt x="50" y="3"/>
                  </a:cubicBezTo>
                  <a:cubicBezTo>
                    <a:pt x="49" y="4"/>
                    <a:pt x="49" y="4"/>
                    <a:pt x="49" y="4"/>
                  </a:cubicBezTo>
                  <a:cubicBezTo>
                    <a:pt x="50" y="4"/>
                    <a:pt x="50" y="4"/>
                    <a:pt x="50" y="4"/>
                  </a:cubicBezTo>
                  <a:cubicBezTo>
                    <a:pt x="53" y="6"/>
                    <a:pt x="57" y="8"/>
                    <a:pt x="59" y="10"/>
                  </a:cubicBezTo>
                  <a:cubicBezTo>
                    <a:pt x="59" y="10"/>
                    <a:pt x="59" y="10"/>
                    <a:pt x="59" y="10"/>
                  </a:cubicBezTo>
                  <a:cubicBezTo>
                    <a:pt x="62" y="9"/>
                    <a:pt x="64" y="8"/>
                    <a:pt x="65" y="6"/>
                  </a:cubicBezTo>
                  <a:moveTo>
                    <a:pt x="81" y="27"/>
                  </a:moveTo>
                  <a:cubicBezTo>
                    <a:pt x="81" y="23"/>
                    <a:pt x="79" y="20"/>
                    <a:pt x="78" y="17"/>
                  </a:cubicBezTo>
                  <a:cubicBezTo>
                    <a:pt x="75" y="18"/>
                    <a:pt x="71" y="19"/>
                    <a:pt x="68" y="20"/>
                  </a:cubicBezTo>
                  <a:cubicBezTo>
                    <a:pt x="69" y="22"/>
                    <a:pt x="69" y="24"/>
                    <a:pt x="69" y="27"/>
                  </a:cubicBezTo>
                  <a:lnTo>
                    <a:pt x="81" y="27"/>
                  </a:lnTo>
                  <a:close/>
                  <a:moveTo>
                    <a:pt x="69" y="45"/>
                  </a:moveTo>
                  <a:cubicBezTo>
                    <a:pt x="72" y="43"/>
                    <a:pt x="74" y="41"/>
                    <a:pt x="76" y="39"/>
                  </a:cubicBezTo>
                  <a:cubicBezTo>
                    <a:pt x="73" y="37"/>
                    <a:pt x="70" y="36"/>
                    <a:pt x="67" y="35"/>
                  </a:cubicBezTo>
                  <a:cubicBezTo>
                    <a:pt x="65" y="38"/>
                    <a:pt x="63" y="41"/>
                    <a:pt x="59" y="44"/>
                  </a:cubicBezTo>
                  <a:cubicBezTo>
                    <a:pt x="61" y="45"/>
                    <a:pt x="63" y="46"/>
                    <a:pt x="65" y="47"/>
                  </a:cubicBezTo>
                  <a:cubicBezTo>
                    <a:pt x="65" y="48"/>
                    <a:pt x="65" y="48"/>
                    <a:pt x="65" y="48"/>
                  </a:cubicBezTo>
                  <a:cubicBezTo>
                    <a:pt x="66" y="47"/>
                    <a:pt x="68" y="46"/>
                    <a:pt x="69" y="45"/>
                  </a:cubicBezTo>
                  <a:moveTo>
                    <a:pt x="77" y="38"/>
                  </a:moveTo>
                  <a:cubicBezTo>
                    <a:pt x="79" y="35"/>
                    <a:pt x="80" y="31"/>
                    <a:pt x="81" y="28"/>
                  </a:cubicBezTo>
                  <a:cubicBezTo>
                    <a:pt x="69" y="27"/>
                    <a:pt x="69" y="27"/>
                    <a:pt x="69" y="27"/>
                  </a:cubicBezTo>
                  <a:cubicBezTo>
                    <a:pt x="69" y="30"/>
                    <a:pt x="69" y="32"/>
                    <a:pt x="67" y="35"/>
                  </a:cubicBezTo>
                  <a:cubicBezTo>
                    <a:pt x="71" y="36"/>
                    <a:pt x="74" y="37"/>
                    <a:pt x="77" y="38"/>
                  </a:cubicBezTo>
                  <a:moveTo>
                    <a:pt x="44" y="53"/>
                  </a:moveTo>
                  <a:cubicBezTo>
                    <a:pt x="46" y="53"/>
                    <a:pt x="48" y="52"/>
                    <a:pt x="49" y="52"/>
                  </a:cubicBezTo>
                  <a:cubicBezTo>
                    <a:pt x="48" y="51"/>
                    <a:pt x="47" y="50"/>
                    <a:pt x="46" y="49"/>
                  </a:cubicBezTo>
                  <a:cubicBezTo>
                    <a:pt x="44" y="49"/>
                    <a:pt x="43" y="49"/>
                    <a:pt x="40" y="49"/>
                  </a:cubicBezTo>
                  <a:cubicBezTo>
                    <a:pt x="39" y="49"/>
                    <a:pt x="37" y="49"/>
                    <a:pt x="36" y="49"/>
                  </a:cubicBezTo>
                  <a:cubicBezTo>
                    <a:pt x="35" y="50"/>
                    <a:pt x="35" y="50"/>
                    <a:pt x="35" y="50"/>
                  </a:cubicBezTo>
                  <a:cubicBezTo>
                    <a:pt x="34" y="50"/>
                    <a:pt x="33" y="51"/>
                    <a:pt x="32" y="52"/>
                  </a:cubicBezTo>
                  <a:cubicBezTo>
                    <a:pt x="32" y="52"/>
                    <a:pt x="32" y="52"/>
                    <a:pt x="32" y="52"/>
                  </a:cubicBezTo>
                  <a:cubicBezTo>
                    <a:pt x="32" y="52"/>
                    <a:pt x="32" y="52"/>
                    <a:pt x="32" y="52"/>
                  </a:cubicBezTo>
                  <a:cubicBezTo>
                    <a:pt x="32" y="52"/>
                    <a:pt x="33" y="52"/>
                    <a:pt x="34" y="52"/>
                  </a:cubicBezTo>
                  <a:cubicBezTo>
                    <a:pt x="34" y="52"/>
                    <a:pt x="35" y="52"/>
                    <a:pt x="36" y="52"/>
                  </a:cubicBezTo>
                  <a:cubicBezTo>
                    <a:pt x="39" y="53"/>
                    <a:pt x="41" y="53"/>
                    <a:pt x="44" y="53"/>
                  </a:cubicBezTo>
                  <a:moveTo>
                    <a:pt x="50" y="52"/>
                  </a:moveTo>
                  <a:cubicBezTo>
                    <a:pt x="55" y="51"/>
                    <a:pt x="60" y="50"/>
                    <a:pt x="64" y="48"/>
                  </a:cubicBezTo>
                  <a:cubicBezTo>
                    <a:pt x="62" y="47"/>
                    <a:pt x="60" y="45"/>
                    <a:pt x="58" y="45"/>
                  </a:cubicBezTo>
                  <a:cubicBezTo>
                    <a:pt x="56" y="47"/>
                    <a:pt x="53" y="49"/>
                    <a:pt x="49" y="50"/>
                  </a:cubicBezTo>
                  <a:cubicBezTo>
                    <a:pt x="49" y="51"/>
                    <a:pt x="49" y="51"/>
                    <a:pt x="49" y="51"/>
                  </a:cubicBezTo>
                  <a:cubicBezTo>
                    <a:pt x="49" y="51"/>
                    <a:pt x="50" y="51"/>
                    <a:pt x="50" y="52"/>
                  </a:cubicBezTo>
                  <a:cubicBezTo>
                    <a:pt x="50" y="52"/>
                    <a:pt x="50" y="52"/>
                    <a:pt x="50" y="52"/>
                  </a:cubicBezTo>
                  <a:moveTo>
                    <a:pt x="13" y="45"/>
                  </a:moveTo>
                  <a:cubicBezTo>
                    <a:pt x="14" y="46"/>
                    <a:pt x="16" y="46"/>
                    <a:pt x="17" y="47"/>
                  </a:cubicBezTo>
                  <a:cubicBezTo>
                    <a:pt x="19" y="46"/>
                    <a:pt x="21" y="45"/>
                    <a:pt x="23" y="44"/>
                  </a:cubicBezTo>
                  <a:cubicBezTo>
                    <a:pt x="23" y="44"/>
                    <a:pt x="23" y="44"/>
                    <a:pt x="23" y="44"/>
                  </a:cubicBezTo>
                  <a:cubicBezTo>
                    <a:pt x="19" y="42"/>
                    <a:pt x="16" y="38"/>
                    <a:pt x="14" y="34"/>
                  </a:cubicBezTo>
                  <a:cubicBezTo>
                    <a:pt x="14" y="34"/>
                    <a:pt x="14" y="34"/>
                    <a:pt x="14" y="34"/>
                  </a:cubicBezTo>
                  <a:cubicBezTo>
                    <a:pt x="10" y="35"/>
                    <a:pt x="8" y="36"/>
                    <a:pt x="5" y="37"/>
                  </a:cubicBezTo>
                  <a:cubicBezTo>
                    <a:pt x="7" y="40"/>
                    <a:pt x="10" y="43"/>
                    <a:pt x="13" y="45"/>
                  </a:cubicBezTo>
                  <a:moveTo>
                    <a:pt x="18" y="48"/>
                  </a:moveTo>
                  <a:cubicBezTo>
                    <a:pt x="22" y="49"/>
                    <a:pt x="26" y="51"/>
                    <a:pt x="31" y="52"/>
                  </a:cubicBezTo>
                  <a:cubicBezTo>
                    <a:pt x="31" y="51"/>
                    <a:pt x="31" y="51"/>
                    <a:pt x="31" y="51"/>
                  </a:cubicBezTo>
                  <a:cubicBezTo>
                    <a:pt x="32" y="51"/>
                    <a:pt x="32" y="50"/>
                    <a:pt x="33" y="50"/>
                  </a:cubicBezTo>
                  <a:cubicBezTo>
                    <a:pt x="31" y="49"/>
                    <a:pt x="30" y="48"/>
                    <a:pt x="29" y="48"/>
                  </a:cubicBezTo>
                  <a:cubicBezTo>
                    <a:pt x="27" y="47"/>
                    <a:pt x="25" y="46"/>
                    <a:pt x="24" y="44"/>
                  </a:cubicBezTo>
                  <a:cubicBezTo>
                    <a:pt x="23" y="45"/>
                    <a:pt x="23" y="45"/>
                    <a:pt x="23" y="45"/>
                  </a:cubicBezTo>
                  <a:cubicBezTo>
                    <a:pt x="21" y="46"/>
                    <a:pt x="19" y="46"/>
                    <a:pt x="18" y="48"/>
                  </a:cubicBezTo>
                  <a:moveTo>
                    <a:pt x="2" y="27"/>
                  </a:moveTo>
                  <a:cubicBezTo>
                    <a:pt x="2" y="30"/>
                    <a:pt x="3" y="33"/>
                    <a:pt x="4" y="36"/>
                  </a:cubicBezTo>
                  <a:cubicBezTo>
                    <a:pt x="7" y="35"/>
                    <a:pt x="10" y="34"/>
                    <a:pt x="13" y="33"/>
                  </a:cubicBezTo>
                  <a:cubicBezTo>
                    <a:pt x="14" y="33"/>
                    <a:pt x="14" y="33"/>
                    <a:pt x="14" y="33"/>
                  </a:cubicBezTo>
                  <a:cubicBezTo>
                    <a:pt x="14" y="33"/>
                    <a:pt x="14" y="32"/>
                    <a:pt x="14" y="31"/>
                  </a:cubicBezTo>
                  <a:cubicBezTo>
                    <a:pt x="13" y="30"/>
                    <a:pt x="13" y="28"/>
                    <a:pt x="13" y="27"/>
                  </a:cubicBezTo>
                  <a:cubicBezTo>
                    <a:pt x="2" y="27"/>
                    <a:pt x="2" y="27"/>
                    <a:pt x="2" y="27"/>
                  </a:cubicBezTo>
                  <a:close/>
                  <a:moveTo>
                    <a:pt x="13" y="9"/>
                  </a:moveTo>
                  <a:cubicBezTo>
                    <a:pt x="11" y="11"/>
                    <a:pt x="9" y="13"/>
                    <a:pt x="7" y="15"/>
                  </a:cubicBezTo>
                  <a:cubicBezTo>
                    <a:pt x="9" y="16"/>
                    <a:pt x="12" y="17"/>
                    <a:pt x="15" y="18"/>
                  </a:cubicBezTo>
                  <a:cubicBezTo>
                    <a:pt x="15" y="18"/>
                    <a:pt x="15" y="18"/>
                    <a:pt x="15" y="18"/>
                  </a:cubicBezTo>
                  <a:cubicBezTo>
                    <a:pt x="15" y="17"/>
                    <a:pt x="15" y="17"/>
                    <a:pt x="15" y="17"/>
                  </a:cubicBezTo>
                  <a:cubicBezTo>
                    <a:pt x="17" y="14"/>
                    <a:pt x="20" y="12"/>
                    <a:pt x="23" y="10"/>
                  </a:cubicBezTo>
                  <a:cubicBezTo>
                    <a:pt x="22" y="9"/>
                    <a:pt x="22" y="9"/>
                    <a:pt x="22" y="9"/>
                  </a:cubicBezTo>
                  <a:cubicBezTo>
                    <a:pt x="21" y="8"/>
                    <a:pt x="20" y="7"/>
                    <a:pt x="19" y="6"/>
                  </a:cubicBezTo>
                  <a:cubicBezTo>
                    <a:pt x="17" y="7"/>
                    <a:pt x="15" y="8"/>
                    <a:pt x="13" y="9"/>
                  </a:cubicBezTo>
                  <a:moveTo>
                    <a:pt x="6" y="15"/>
                  </a:moveTo>
                  <a:cubicBezTo>
                    <a:pt x="4" y="19"/>
                    <a:pt x="2" y="22"/>
                    <a:pt x="2" y="26"/>
                  </a:cubicBezTo>
                  <a:cubicBezTo>
                    <a:pt x="13" y="26"/>
                    <a:pt x="13" y="26"/>
                    <a:pt x="13" y="26"/>
                  </a:cubicBezTo>
                  <a:cubicBezTo>
                    <a:pt x="13" y="25"/>
                    <a:pt x="13" y="25"/>
                    <a:pt x="13" y="24"/>
                  </a:cubicBezTo>
                  <a:cubicBezTo>
                    <a:pt x="13" y="22"/>
                    <a:pt x="14" y="20"/>
                    <a:pt x="15" y="18"/>
                  </a:cubicBezTo>
                  <a:cubicBezTo>
                    <a:pt x="15" y="18"/>
                    <a:pt x="15" y="18"/>
                    <a:pt x="15" y="18"/>
                  </a:cubicBezTo>
                  <a:cubicBezTo>
                    <a:pt x="12" y="17"/>
                    <a:pt x="9" y="16"/>
                    <a:pt x="6" y="15"/>
                  </a:cubicBezTo>
                  <a:moveTo>
                    <a:pt x="32" y="2"/>
                  </a:moveTo>
                  <a:cubicBezTo>
                    <a:pt x="28" y="3"/>
                    <a:pt x="23" y="4"/>
                    <a:pt x="19" y="6"/>
                  </a:cubicBezTo>
                  <a:cubicBezTo>
                    <a:pt x="20" y="7"/>
                    <a:pt x="21" y="8"/>
                    <a:pt x="23" y="8"/>
                  </a:cubicBezTo>
                  <a:cubicBezTo>
                    <a:pt x="23" y="9"/>
                    <a:pt x="23" y="9"/>
                    <a:pt x="24" y="9"/>
                  </a:cubicBezTo>
                  <a:cubicBezTo>
                    <a:pt x="26" y="7"/>
                    <a:pt x="29" y="6"/>
                    <a:pt x="31" y="4"/>
                  </a:cubicBezTo>
                  <a:cubicBezTo>
                    <a:pt x="32" y="4"/>
                    <a:pt x="33" y="4"/>
                    <a:pt x="33" y="3"/>
                  </a:cubicBezTo>
                  <a:cubicBezTo>
                    <a:pt x="33" y="3"/>
                    <a:pt x="33" y="2"/>
                    <a:pt x="32" y="2"/>
                  </a:cubicBezTo>
                  <a:moveTo>
                    <a:pt x="50" y="3"/>
                  </a:moveTo>
                  <a:cubicBezTo>
                    <a:pt x="50" y="2"/>
                    <a:pt x="50" y="2"/>
                    <a:pt x="50" y="2"/>
                  </a:cubicBezTo>
                  <a:cubicBezTo>
                    <a:pt x="47" y="2"/>
                    <a:pt x="42" y="1"/>
                    <a:pt x="37" y="2"/>
                  </a:cubicBezTo>
                  <a:cubicBezTo>
                    <a:pt x="36" y="2"/>
                    <a:pt x="36" y="2"/>
                    <a:pt x="35" y="2"/>
                  </a:cubicBezTo>
                  <a:cubicBezTo>
                    <a:pt x="34" y="2"/>
                    <a:pt x="34" y="2"/>
                    <a:pt x="33" y="2"/>
                  </a:cubicBezTo>
                  <a:cubicBezTo>
                    <a:pt x="34" y="3"/>
                    <a:pt x="35" y="3"/>
                    <a:pt x="36" y="4"/>
                  </a:cubicBezTo>
                  <a:cubicBezTo>
                    <a:pt x="37" y="4"/>
                    <a:pt x="37" y="4"/>
                    <a:pt x="37" y="4"/>
                  </a:cubicBezTo>
                  <a:cubicBezTo>
                    <a:pt x="39" y="5"/>
                    <a:pt x="40" y="5"/>
                    <a:pt x="42" y="5"/>
                  </a:cubicBezTo>
                  <a:cubicBezTo>
                    <a:pt x="44" y="5"/>
                    <a:pt x="47" y="4"/>
                    <a:pt x="49" y="3"/>
                  </a:cubicBezTo>
                  <a:cubicBezTo>
                    <a:pt x="50" y="3"/>
                    <a:pt x="50" y="3"/>
                    <a:pt x="50" y="3"/>
                  </a:cubicBezTo>
                  <a:moveTo>
                    <a:pt x="48" y="4"/>
                  </a:moveTo>
                  <a:cubicBezTo>
                    <a:pt x="48" y="4"/>
                    <a:pt x="47" y="5"/>
                    <a:pt x="46" y="5"/>
                  </a:cubicBezTo>
                  <a:cubicBezTo>
                    <a:pt x="48" y="7"/>
                    <a:pt x="49" y="10"/>
                    <a:pt x="50" y="12"/>
                  </a:cubicBezTo>
                  <a:cubicBezTo>
                    <a:pt x="52" y="12"/>
                    <a:pt x="54" y="11"/>
                    <a:pt x="56" y="11"/>
                  </a:cubicBezTo>
                  <a:cubicBezTo>
                    <a:pt x="57" y="11"/>
                    <a:pt x="57" y="11"/>
                    <a:pt x="58" y="11"/>
                  </a:cubicBezTo>
                  <a:cubicBezTo>
                    <a:pt x="58" y="10"/>
                    <a:pt x="58" y="10"/>
                    <a:pt x="58" y="10"/>
                  </a:cubicBezTo>
                  <a:cubicBezTo>
                    <a:pt x="56" y="8"/>
                    <a:pt x="53" y="6"/>
                    <a:pt x="49" y="5"/>
                  </a:cubicBezTo>
                  <a:cubicBezTo>
                    <a:pt x="49" y="4"/>
                    <a:pt x="49" y="4"/>
                    <a:pt x="49" y="4"/>
                  </a:cubicBezTo>
                  <a:lnTo>
                    <a:pt x="48" y="4"/>
                  </a:lnTo>
                  <a:close/>
                  <a:moveTo>
                    <a:pt x="45" y="5"/>
                  </a:moveTo>
                  <a:cubicBezTo>
                    <a:pt x="44" y="6"/>
                    <a:pt x="43" y="6"/>
                    <a:pt x="42" y="6"/>
                  </a:cubicBezTo>
                  <a:cubicBezTo>
                    <a:pt x="42" y="6"/>
                    <a:pt x="42" y="6"/>
                    <a:pt x="42" y="6"/>
                  </a:cubicBezTo>
                  <a:cubicBezTo>
                    <a:pt x="42" y="8"/>
                    <a:pt x="41" y="10"/>
                    <a:pt x="41" y="13"/>
                  </a:cubicBezTo>
                  <a:cubicBezTo>
                    <a:pt x="44" y="13"/>
                    <a:pt x="47" y="12"/>
                    <a:pt x="49" y="12"/>
                  </a:cubicBezTo>
                  <a:cubicBezTo>
                    <a:pt x="48" y="10"/>
                    <a:pt x="47" y="8"/>
                    <a:pt x="45" y="5"/>
                  </a:cubicBezTo>
                  <a:moveTo>
                    <a:pt x="41" y="6"/>
                  </a:moveTo>
                  <a:cubicBezTo>
                    <a:pt x="40" y="6"/>
                    <a:pt x="39" y="5"/>
                    <a:pt x="38" y="5"/>
                  </a:cubicBezTo>
                  <a:cubicBezTo>
                    <a:pt x="37" y="5"/>
                    <a:pt x="37" y="5"/>
                    <a:pt x="37" y="5"/>
                  </a:cubicBezTo>
                  <a:cubicBezTo>
                    <a:pt x="37" y="6"/>
                    <a:pt x="37" y="6"/>
                    <a:pt x="37" y="6"/>
                  </a:cubicBezTo>
                  <a:cubicBezTo>
                    <a:pt x="36" y="8"/>
                    <a:pt x="34" y="10"/>
                    <a:pt x="33" y="12"/>
                  </a:cubicBezTo>
                  <a:cubicBezTo>
                    <a:pt x="36" y="12"/>
                    <a:pt x="38" y="12"/>
                    <a:pt x="41" y="13"/>
                  </a:cubicBezTo>
                  <a:cubicBezTo>
                    <a:pt x="41" y="10"/>
                    <a:pt x="41" y="8"/>
                    <a:pt x="41" y="6"/>
                  </a:cubicBezTo>
                  <a:moveTo>
                    <a:pt x="37" y="5"/>
                  </a:moveTo>
                  <a:cubicBezTo>
                    <a:pt x="36" y="5"/>
                    <a:pt x="36" y="5"/>
                    <a:pt x="36" y="5"/>
                  </a:cubicBezTo>
                  <a:cubicBezTo>
                    <a:pt x="35" y="4"/>
                    <a:pt x="35" y="4"/>
                    <a:pt x="34" y="4"/>
                  </a:cubicBezTo>
                  <a:cubicBezTo>
                    <a:pt x="33" y="4"/>
                    <a:pt x="32" y="5"/>
                    <a:pt x="32" y="5"/>
                  </a:cubicBezTo>
                  <a:cubicBezTo>
                    <a:pt x="29" y="7"/>
                    <a:pt x="27" y="8"/>
                    <a:pt x="25" y="9"/>
                  </a:cubicBezTo>
                  <a:cubicBezTo>
                    <a:pt x="26" y="10"/>
                    <a:pt x="26" y="10"/>
                    <a:pt x="28" y="11"/>
                  </a:cubicBezTo>
                  <a:cubicBezTo>
                    <a:pt x="29" y="11"/>
                    <a:pt x="31" y="11"/>
                    <a:pt x="33" y="12"/>
                  </a:cubicBezTo>
                  <a:cubicBezTo>
                    <a:pt x="34" y="10"/>
                    <a:pt x="35" y="8"/>
                    <a:pt x="36" y="5"/>
                  </a:cubicBezTo>
                  <a:cubicBezTo>
                    <a:pt x="37" y="5"/>
                    <a:pt x="37" y="5"/>
                    <a:pt x="37" y="5"/>
                  </a:cubicBezTo>
                  <a:close/>
                  <a:moveTo>
                    <a:pt x="40" y="48"/>
                  </a:moveTo>
                  <a:cubicBezTo>
                    <a:pt x="40" y="48"/>
                    <a:pt x="40" y="48"/>
                    <a:pt x="40" y="48"/>
                  </a:cubicBezTo>
                  <a:cubicBezTo>
                    <a:pt x="41" y="48"/>
                    <a:pt x="41" y="48"/>
                    <a:pt x="41" y="48"/>
                  </a:cubicBezTo>
                  <a:cubicBezTo>
                    <a:pt x="41" y="41"/>
                    <a:pt x="41" y="41"/>
                    <a:pt x="41" y="41"/>
                  </a:cubicBezTo>
                  <a:cubicBezTo>
                    <a:pt x="38" y="41"/>
                    <a:pt x="36" y="42"/>
                    <a:pt x="34" y="42"/>
                  </a:cubicBezTo>
                  <a:cubicBezTo>
                    <a:pt x="35" y="44"/>
                    <a:pt x="36" y="46"/>
                    <a:pt x="37" y="48"/>
                  </a:cubicBezTo>
                  <a:cubicBezTo>
                    <a:pt x="38" y="48"/>
                    <a:pt x="39" y="48"/>
                    <a:pt x="40" y="48"/>
                  </a:cubicBezTo>
                  <a:moveTo>
                    <a:pt x="36" y="49"/>
                  </a:moveTo>
                  <a:cubicBezTo>
                    <a:pt x="36" y="48"/>
                    <a:pt x="36" y="48"/>
                    <a:pt x="36" y="48"/>
                  </a:cubicBezTo>
                  <a:cubicBezTo>
                    <a:pt x="35" y="46"/>
                    <a:pt x="34" y="44"/>
                    <a:pt x="33" y="42"/>
                  </a:cubicBezTo>
                  <a:cubicBezTo>
                    <a:pt x="32" y="42"/>
                    <a:pt x="31" y="42"/>
                    <a:pt x="30" y="43"/>
                  </a:cubicBezTo>
                  <a:cubicBezTo>
                    <a:pt x="28" y="43"/>
                    <a:pt x="26" y="44"/>
                    <a:pt x="25" y="44"/>
                  </a:cubicBezTo>
                  <a:cubicBezTo>
                    <a:pt x="26" y="45"/>
                    <a:pt x="28" y="46"/>
                    <a:pt x="29" y="47"/>
                  </a:cubicBezTo>
                  <a:cubicBezTo>
                    <a:pt x="31" y="48"/>
                    <a:pt x="32" y="49"/>
                    <a:pt x="33" y="50"/>
                  </a:cubicBezTo>
                  <a:cubicBezTo>
                    <a:pt x="33" y="50"/>
                    <a:pt x="33" y="50"/>
                    <a:pt x="33" y="50"/>
                  </a:cubicBezTo>
                  <a:cubicBezTo>
                    <a:pt x="34" y="49"/>
                    <a:pt x="34" y="49"/>
                    <a:pt x="35" y="49"/>
                  </a:cubicBezTo>
                  <a:cubicBezTo>
                    <a:pt x="35" y="49"/>
                    <a:pt x="36" y="49"/>
                    <a:pt x="36" y="49"/>
                  </a:cubicBezTo>
                  <a:moveTo>
                    <a:pt x="46" y="49"/>
                  </a:moveTo>
                  <a:cubicBezTo>
                    <a:pt x="47" y="49"/>
                    <a:pt x="47" y="50"/>
                    <a:pt x="48" y="50"/>
                  </a:cubicBezTo>
                  <a:cubicBezTo>
                    <a:pt x="48" y="50"/>
                    <a:pt x="48" y="50"/>
                    <a:pt x="48" y="50"/>
                  </a:cubicBezTo>
                  <a:cubicBezTo>
                    <a:pt x="48" y="50"/>
                    <a:pt x="48" y="50"/>
                    <a:pt x="48" y="50"/>
                  </a:cubicBezTo>
                  <a:cubicBezTo>
                    <a:pt x="49" y="50"/>
                    <a:pt x="49" y="50"/>
                    <a:pt x="49" y="50"/>
                  </a:cubicBezTo>
                  <a:cubicBezTo>
                    <a:pt x="52" y="48"/>
                    <a:pt x="55" y="46"/>
                    <a:pt x="58" y="44"/>
                  </a:cubicBezTo>
                  <a:cubicBezTo>
                    <a:pt x="55" y="43"/>
                    <a:pt x="53" y="43"/>
                    <a:pt x="50" y="42"/>
                  </a:cubicBezTo>
                  <a:cubicBezTo>
                    <a:pt x="49" y="44"/>
                    <a:pt x="48" y="46"/>
                    <a:pt x="46" y="49"/>
                  </a:cubicBezTo>
                  <a:moveTo>
                    <a:pt x="41" y="48"/>
                  </a:moveTo>
                  <a:cubicBezTo>
                    <a:pt x="43" y="48"/>
                    <a:pt x="44" y="48"/>
                    <a:pt x="45" y="49"/>
                  </a:cubicBezTo>
                  <a:cubicBezTo>
                    <a:pt x="47" y="46"/>
                    <a:pt x="48" y="44"/>
                    <a:pt x="49" y="42"/>
                  </a:cubicBezTo>
                  <a:cubicBezTo>
                    <a:pt x="47" y="42"/>
                    <a:pt x="44" y="41"/>
                    <a:pt x="41" y="41"/>
                  </a:cubicBezTo>
                  <a:lnTo>
                    <a:pt x="41" y="48"/>
                  </a:lnTo>
                  <a:close/>
                  <a:moveTo>
                    <a:pt x="27" y="11"/>
                  </a:moveTo>
                  <a:cubicBezTo>
                    <a:pt x="26" y="11"/>
                    <a:pt x="25" y="10"/>
                    <a:pt x="24" y="10"/>
                  </a:cubicBezTo>
                  <a:cubicBezTo>
                    <a:pt x="21" y="12"/>
                    <a:pt x="18" y="15"/>
                    <a:pt x="16" y="18"/>
                  </a:cubicBezTo>
                  <a:cubicBezTo>
                    <a:pt x="19" y="19"/>
                    <a:pt x="22" y="19"/>
                    <a:pt x="25" y="20"/>
                  </a:cubicBezTo>
                  <a:cubicBezTo>
                    <a:pt x="26" y="20"/>
                    <a:pt x="28" y="20"/>
                    <a:pt x="29" y="20"/>
                  </a:cubicBezTo>
                  <a:cubicBezTo>
                    <a:pt x="30" y="18"/>
                    <a:pt x="31" y="15"/>
                    <a:pt x="32" y="12"/>
                  </a:cubicBezTo>
                  <a:cubicBezTo>
                    <a:pt x="31" y="12"/>
                    <a:pt x="29" y="12"/>
                    <a:pt x="27" y="11"/>
                  </a:cubicBezTo>
                  <a:moveTo>
                    <a:pt x="56" y="12"/>
                  </a:moveTo>
                  <a:cubicBezTo>
                    <a:pt x="56" y="12"/>
                    <a:pt x="56" y="12"/>
                    <a:pt x="56" y="12"/>
                  </a:cubicBezTo>
                  <a:cubicBezTo>
                    <a:pt x="55" y="12"/>
                    <a:pt x="53" y="12"/>
                    <a:pt x="51" y="13"/>
                  </a:cubicBezTo>
                  <a:cubicBezTo>
                    <a:pt x="52" y="16"/>
                    <a:pt x="53" y="18"/>
                    <a:pt x="54" y="21"/>
                  </a:cubicBezTo>
                  <a:cubicBezTo>
                    <a:pt x="58" y="21"/>
                    <a:pt x="62" y="20"/>
                    <a:pt x="66" y="19"/>
                  </a:cubicBezTo>
                  <a:cubicBezTo>
                    <a:pt x="66" y="19"/>
                    <a:pt x="66" y="19"/>
                    <a:pt x="66" y="19"/>
                  </a:cubicBezTo>
                  <a:cubicBezTo>
                    <a:pt x="65" y="16"/>
                    <a:pt x="62" y="14"/>
                    <a:pt x="59" y="11"/>
                  </a:cubicBezTo>
                  <a:cubicBezTo>
                    <a:pt x="59" y="11"/>
                    <a:pt x="58" y="11"/>
                    <a:pt x="58" y="11"/>
                  </a:cubicBezTo>
                  <a:cubicBezTo>
                    <a:pt x="57" y="11"/>
                    <a:pt x="57" y="12"/>
                    <a:pt x="56" y="12"/>
                  </a:cubicBezTo>
                  <a:close/>
                  <a:moveTo>
                    <a:pt x="50" y="13"/>
                  </a:moveTo>
                  <a:cubicBezTo>
                    <a:pt x="47" y="13"/>
                    <a:pt x="44" y="13"/>
                    <a:pt x="41" y="13"/>
                  </a:cubicBezTo>
                  <a:cubicBezTo>
                    <a:pt x="41" y="16"/>
                    <a:pt x="41" y="19"/>
                    <a:pt x="41" y="21"/>
                  </a:cubicBezTo>
                  <a:cubicBezTo>
                    <a:pt x="45" y="21"/>
                    <a:pt x="49" y="21"/>
                    <a:pt x="53" y="21"/>
                  </a:cubicBezTo>
                  <a:cubicBezTo>
                    <a:pt x="52" y="18"/>
                    <a:pt x="51" y="16"/>
                    <a:pt x="50" y="13"/>
                  </a:cubicBezTo>
                  <a:moveTo>
                    <a:pt x="41" y="13"/>
                  </a:moveTo>
                  <a:cubicBezTo>
                    <a:pt x="38" y="13"/>
                    <a:pt x="36" y="13"/>
                    <a:pt x="33" y="13"/>
                  </a:cubicBezTo>
                  <a:cubicBezTo>
                    <a:pt x="32" y="15"/>
                    <a:pt x="31" y="18"/>
                    <a:pt x="30" y="20"/>
                  </a:cubicBezTo>
                  <a:cubicBezTo>
                    <a:pt x="33" y="21"/>
                    <a:pt x="37" y="21"/>
                    <a:pt x="41" y="21"/>
                  </a:cubicBezTo>
                  <a:cubicBezTo>
                    <a:pt x="41" y="19"/>
                    <a:pt x="41" y="16"/>
                    <a:pt x="41" y="13"/>
                  </a:cubicBezTo>
                  <a:moveTo>
                    <a:pt x="25" y="20"/>
                  </a:moveTo>
                  <a:cubicBezTo>
                    <a:pt x="22" y="20"/>
                    <a:pt x="19" y="19"/>
                    <a:pt x="16" y="19"/>
                  </a:cubicBezTo>
                  <a:cubicBezTo>
                    <a:pt x="15" y="21"/>
                    <a:pt x="14" y="22"/>
                    <a:pt x="14" y="24"/>
                  </a:cubicBezTo>
                  <a:cubicBezTo>
                    <a:pt x="14" y="25"/>
                    <a:pt x="14" y="25"/>
                    <a:pt x="14" y="26"/>
                  </a:cubicBezTo>
                  <a:cubicBezTo>
                    <a:pt x="28" y="26"/>
                    <a:pt x="28" y="26"/>
                    <a:pt x="28" y="26"/>
                  </a:cubicBezTo>
                  <a:cubicBezTo>
                    <a:pt x="28" y="24"/>
                    <a:pt x="29" y="23"/>
                    <a:pt x="29" y="21"/>
                  </a:cubicBezTo>
                  <a:cubicBezTo>
                    <a:pt x="28" y="21"/>
                    <a:pt x="26" y="21"/>
                    <a:pt x="25" y="20"/>
                  </a:cubicBezTo>
                  <a:moveTo>
                    <a:pt x="67" y="20"/>
                  </a:moveTo>
                  <a:cubicBezTo>
                    <a:pt x="63" y="21"/>
                    <a:pt x="58" y="21"/>
                    <a:pt x="54" y="22"/>
                  </a:cubicBezTo>
                  <a:cubicBezTo>
                    <a:pt x="54" y="23"/>
                    <a:pt x="54" y="25"/>
                    <a:pt x="54" y="26"/>
                  </a:cubicBezTo>
                  <a:cubicBezTo>
                    <a:pt x="69" y="27"/>
                    <a:pt x="69" y="27"/>
                    <a:pt x="69" y="27"/>
                  </a:cubicBezTo>
                  <a:cubicBezTo>
                    <a:pt x="69" y="24"/>
                    <a:pt x="68" y="22"/>
                    <a:pt x="67" y="20"/>
                  </a:cubicBezTo>
                  <a:moveTo>
                    <a:pt x="53" y="22"/>
                  </a:moveTo>
                  <a:cubicBezTo>
                    <a:pt x="49" y="22"/>
                    <a:pt x="45" y="22"/>
                    <a:pt x="41" y="22"/>
                  </a:cubicBezTo>
                  <a:cubicBezTo>
                    <a:pt x="41" y="23"/>
                    <a:pt x="41" y="25"/>
                    <a:pt x="41" y="26"/>
                  </a:cubicBezTo>
                  <a:cubicBezTo>
                    <a:pt x="42" y="26"/>
                    <a:pt x="42" y="26"/>
                    <a:pt x="42" y="26"/>
                  </a:cubicBezTo>
                  <a:cubicBezTo>
                    <a:pt x="53" y="26"/>
                    <a:pt x="53" y="26"/>
                    <a:pt x="53" y="26"/>
                  </a:cubicBezTo>
                  <a:cubicBezTo>
                    <a:pt x="53" y="25"/>
                    <a:pt x="53" y="23"/>
                    <a:pt x="53" y="22"/>
                  </a:cubicBezTo>
                  <a:moveTo>
                    <a:pt x="42" y="27"/>
                  </a:moveTo>
                  <a:cubicBezTo>
                    <a:pt x="41" y="27"/>
                    <a:pt x="41" y="27"/>
                    <a:pt x="41" y="27"/>
                  </a:cubicBezTo>
                  <a:cubicBezTo>
                    <a:pt x="41" y="31"/>
                    <a:pt x="41" y="31"/>
                    <a:pt x="41" y="31"/>
                  </a:cubicBezTo>
                  <a:cubicBezTo>
                    <a:pt x="45" y="31"/>
                    <a:pt x="49" y="31"/>
                    <a:pt x="53" y="32"/>
                  </a:cubicBezTo>
                  <a:cubicBezTo>
                    <a:pt x="53" y="30"/>
                    <a:pt x="53" y="29"/>
                    <a:pt x="53" y="27"/>
                  </a:cubicBezTo>
                  <a:cubicBezTo>
                    <a:pt x="53" y="27"/>
                    <a:pt x="53" y="27"/>
                    <a:pt x="53" y="27"/>
                  </a:cubicBezTo>
                  <a:lnTo>
                    <a:pt x="42" y="27"/>
                  </a:lnTo>
                  <a:close/>
                  <a:moveTo>
                    <a:pt x="41" y="27"/>
                  </a:moveTo>
                  <a:cubicBezTo>
                    <a:pt x="29" y="27"/>
                    <a:pt x="29" y="27"/>
                    <a:pt x="29" y="27"/>
                  </a:cubicBezTo>
                  <a:cubicBezTo>
                    <a:pt x="29" y="27"/>
                    <a:pt x="29" y="27"/>
                    <a:pt x="29" y="27"/>
                  </a:cubicBezTo>
                  <a:cubicBezTo>
                    <a:pt x="29" y="29"/>
                    <a:pt x="29" y="30"/>
                    <a:pt x="30" y="31"/>
                  </a:cubicBezTo>
                  <a:cubicBezTo>
                    <a:pt x="33" y="31"/>
                    <a:pt x="37" y="31"/>
                    <a:pt x="41" y="31"/>
                  </a:cubicBezTo>
                  <a:cubicBezTo>
                    <a:pt x="41" y="30"/>
                    <a:pt x="41" y="28"/>
                    <a:pt x="41" y="27"/>
                  </a:cubicBezTo>
                  <a:moveTo>
                    <a:pt x="28" y="27"/>
                  </a:moveTo>
                  <a:cubicBezTo>
                    <a:pt x="14" y="27"/>
                    <a:pt x="14" y="27"/>
                    <a:pt x="14" y="27"/>
                  </a:cubicBezTo>
                  <a:cubicBezTo>
                    <a:pt x="14" y="28"/>
                    <a:pt x="14" y="29"/>
                    <a:pt x="14" y="31"/>
                  </a:cubicBezTo>
                  <a:cubicBezTo>
                    <a:pt x="14" y="32"/>
                    <a:pt x="15" y="32"/>
                    <a:pt x="15" y="33"/>
                  </a:cubicBezTo>
                  <a:cubicBezTo>
                    <a:pt x="18" y="32"/>
                    <a:pt x="21" y="32"/>
                    <a:pt x="24" y="32"/>
                  </a:cubicBezTo>
                  <a:cubicBezTo>
                    <a:pt x="25" y="31"/>
                    <a:pt x="27" y="31"/>
                    <a:pt x="29" y="31"/>
                  </a:cubicBezTo>
                  <a:cubicBezTo>
                    <a:pt x="29" y="30"/>
                    <a:pt x="28" y="29"/>
                    <a:pt x="28" y="27"/>
                  </a:cubicBezTo>
                  <a:cubicBezTo>
                    <a:pt x="28" y="27"/>
                    <a:pt x="28" y="27"/>
                    <a:pt x="28" y="27"/>
                  </a:cubicBezTo>
                  <a:moveTo>
                    <a:pt x="68" y="27"/>
                  </a:moveTo>
                  <a:cubicBezTo>
                    <a:pt x="54" y="27"/>
                    <a:pt x="54" y="27"/>
                    <a:pt x="54" y="27"/>
                  </a:cubicBezTo>
                  <a:cubicBezTo>
                    <a:pt x="54" y="27"/>
                    <a:pt x="54" y="27"/>
                    <a:pt x="54" y="27"/>
                  </a:cubicBezTo>
                  <a:cubicBezTo>
                    <a:pt x="54" y="29"/>
                    <a:pt x="54" y="30"/>
                    <a:pt x="54" y="32"/>
                  </a:cubicBezTo>
                  <a:cubicBezTo>
                    <a:pt x="58" y="33"/>
                    <a:pt x="62" y="33"/>
                    <a:pt x="66" y="34"/>
                  </a:cubicBezTo>
                  <a:cubicBezTo>
                    <a:pt x="68" y="32"/>
                    <a:pt x="68" y="30"/>
                    <a:pt x="68" y="27"/>
                  </a:cubicBezTo>
                  <a:moveTo>
                    <a:pt x="24" y="32"/>
                  </a:moveTo>
                  <a:cubicBezTo>
                    <a:pt x="21" y="33"/>
                    <a:pt x="18" y="33"/>
                    <a:pt x="15" y="34"/>
                  </a:cubicBezTo>
                  <a:cubicBezTo>
                    <a:pt x="17" y="38"/>
                    <a:pt x="20" y="41"/>
                    <a:pt x="24" y="44"/>
                  </a:cubicBezTo>
                  <a:cubicBezTo>
                    <a:pt x="26" y="43"/>
                    <a:pt x="28" y="42"/>
                    <a:pt x="30" y="42"/>
                  </a:cubicBezTo>
                  <a:cubicBezTo>
                    <a:pt x="30" y="42"/>
                    <a:pt x="31" y="41"/>
                    <a:pt x="32" y="41"/>
                  </a:cubicBezTo>
                  <a:cubicBezTo>
                    <a:pt x="31" y="38"/>
                    <a:pt x="30" y="35"/>
                    <a:pt x="29" y="32"/>
                  </a:cubicBezTo>
                  <a:cubicBezTo>
                    <a:pt x="27" y="32"/>
                    <a:pt x="25" y="32"/>
                    <a:pt x="24" y="32"/>
                  </a:cubicBezTo>
                  <a:moveTo>
                    <a:pt x="66" y="35"/>
                  </a:moveTo>
                  <a:cubicBezTo>
                    <a:pt x="62" y="34"/>
                    <a:pt x="58" y="33"/>
                    <a:pt x="53" y="33"/>
                  </a:cubicBezTo>
                  <a:cubicBezTo>
                    <a:pt x="53" y="36"/>
                    <a:pt x="52" y="38"/>
                    <a:pt x="50" y="41"/>
                  </a:cubicBezTo>
                  <a:cubicBezTo>
                    <a:pt x="53" y="42"/>
                    <a:pt x="56" y="43"/>
                    <a:pt x="58" y="44"/>
                  </a:cubicBezTo>
                  <a:cubicBezTo>
                    <a:pt x="62" y="41"/>
                    <a:pt x="64" y="38"/>
                    <a:pt x="66" y="35"/>
                  </a:cubicBezTo>
                  <a:moveTo>
                    <a:pt x="53" y="33"/>
                  </a:moveTo>
                  <a:cubicBezTo>
                    <a:pt x="49" y="32"/>
                    <a:pt x="45" y="32"/>
                    <a:pt x="41" y="32"/>
                  </a:cubicBezTo>
                  <a:cubicBezTo>
                    <a:pt x="41" y="34"/>
                    <a:pt x="41" y="37"/>
                    <a:pt x="41" y="40"/>
                  </a:cubicBezTo>
                  <a:cubicBezTo>
                    <a:pt x="41" y="41"/>
                    <a:pt x="41" y="41"/>
                    <a:pt x="41" y="41"/>
                  </a:cubicBezTo>
                  <a:cubicBezTo>
                    <a:pt x="44" y="41"/>
                    <a:pt x="47" y="41"/>
                    <a:pt x="49" y="41"/>
                  </a:cubicBezTo>
                  <a:cubicBezTo>
                    <a:pt x="51" y="38"/>
                    <a:pt x="52" y="35"/>
                    <a:pt x="53" y="33"/>
                  </a:cubicBezTo>
                  <a:moveTo>
                    <a:pt x="40" y="32"/>
                  </a:moveTo>
                  <a:cubicBezTo>
                    <a:pt x="37" y="32"/>
                    <a:pt x="33" y="32"/>
                    <a:pt x="30" y="32"/>
                  </a:cubicBezTo>
                  <a:cubicBezTo>
                    <a:pt x="30" y="35"/>
                    <a:pt x="32" y="38"/>
                    <a:pt x="33" y="41"/>
                  </a:cubicBezTo>
                  <a:cubicBezTo>
                    <a:pt x="36" y="41"/>
                    <a:pt x="38" y="41"/>
                    <a:pt x="41" y="41"/>
                  </a:cubicBezTo>
                  <a:cubicBezTo>
                    <a:pt x="41" y="40"/>
                    <a:pt x="41" y="40"/>
                    <a:pt x="41" y="40"/>
                  </a:cubicBezTo>
                  <a:cubicBezTo>
                    <a:pt x="40" y="37"/>
                    <a:pt x="40" y="34"/>
                    <a:pt x="40" y="32"/>
                  </a:cubicBezTo>
                  <a:moveTo>
                    <a:pt x="41" y="22"/>
                  </a:moveTo>
                  <a:cubicBezTo>
                    <a:pt x="37" y="22"/>
                    <a:pt x="33" y="22"/>
                    <a:pt x="30" y="21"/>
                  </a:cubicBezTo>
                  <a:cubicBezTo>
                    <a:pt x="29" y="23"/>
                    <a:pt x="29" y="24"/>
                    <a:pt x="29" y="26"/>
                  </a:cubicBezTo>
                  <a:cubicBezTo>
                    <a:pt x="41" y="26"/>
                    <a:pt x="41" y="26"/>
                    <a:pt x="41" y="26"/>
                  </a:cubicBezTo>
                  <a:cubicBezTo>
                    <a:pt x="41" y="22"/>
                    <a:pt x="41" y="22"/>
                    <a:pt x="41" y="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dirty="0"/>
            </a:p>
          </p:txBody>
        </p:sp>
        <p:sp>
          <p:nvSpPr>
            <p:cNvPr id="31" name="Freeform 31"/>
            <p:cNvSpPr>
              <a:spLocks/>
            </p:cNvSpPr>
            <p:nvPr/>
          </p:nvSpPr>
          <p:spPr bwMode="auto">
            <a:xfrm>
              <a:off x="4064000" y="4953000"/>
              <a:ext cx="107950" cy="90488"/>
            </a:xfrm>
            <a:custGeom>
              <a:avLst/>
              <a:gdLst>
                <a:gd name="T0" fmla="*/ 8 w 34"/>
                <a:gd name="T1" fmla="*/ 28 h 28"/>
                <a:gd name="T2" fmla="*/ 0 w 34"/>
                <a:gd name="T3" fmla="*/ 28 h 28"/>
                <a:gd name="T4" fmla="*/ 0 w 34"/>
                <a:gd name="T5" fmla="*/ 0 h 28"/>
                <a:gd name="T6" fmla="*/ 8 w 34"/>
                <a:gd name="T7" fmla="*/ 0 h 28"/>
                <a:gd name="T8" fmla="*/ 8 w 34"/>
                <a:gd name="T9" fmla="*/ 9 h 28"/>
                <a:gd name="T10" fmla="*/ 14 w 34"/>
                <a:gd name="T11" fmla="*/ 9 h 28"/>
                <a:gd name="T12" fmla="*/ 13 w 34"/>
                <a:gd name="T13" fmla="*/ 0 h 28"/>
                <a:gd name="T14" fmla="*/ 21 w 34"/>
                <a:gd name="T15" fmla="*/ 0 h 28"/>
                <a:gd name="T16" fmla="*/ 21 w 34"/>
                <a:gd name="T17" fmla="*/ 10 h 28"/>
                <a:gd name="T18" fmla="*/ 33 w 34"/>
                <a:gd name="T19" fmla="*/ 15 h 28"/>
                <a:gd name="T20" fmla="*/ 34 w 34"/>
                <a:gd name="T21" fmla="*/ 28 h 28"/>
                <a:gd name="T22" fmla="*/ 26 w 34"/>
                <a:gd name="T23" fmla="*/ 28 h 28"/>
                <a:gd name="T24" fmla="*/ 27 w 34"/>
                <a:gd name="T25" fmla="*/ 19 h 28"/>
                <a:gd name="T26" fmla="*/ 21 w 34"/>
                <a:gd name="T27" fmla="*/ 20 h 28"/>
                <a:gd name="T28" fmla="*/ 21 w 34"/>
                <a:gd name="T29" fmla="*/ 28 h 28"/>
                <a:gd name="T30" fmla="*/ 13 w 34"/>
                <a:gd name="T31" fmla="*/ 28 h 28"/>
                <a:gd name="T32" fmla="*/ 13 w 34"/>
                <a:gd name="T33" fmla="*/ 19 h 28"/>
                <a:gd name="T34" fmla="*/ 8 w 34"/>
                <a:gd name="T35" fmla="*/ 19 h 28"/>
                <a:gd name="T36" fmla="*/ 8 w 34"/>
                <a:gd name="T3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28">
                  <a:moveTo>
                    <a:pt x="8" y="28"/>
                  </a:moveTo>
                  <a:cubicBezTo>
                    <a:pt x="3" y="28"/>
                    <a:pt x="4" y="28"/>
                    <a:pt x="0" y="28"/>
                  </a:cubicBezTo>
                  <a:cubicBezTo>
                    <a:pt x="1" y="19"/>
                    <a:pt x="1" y="9"/>
                    <a:pt x="0" y="0"/>
                  </a:cubicBezTo>
                  <a:cubicBezTo>
                    <a:pt x="8" y="0"/>
                    <a:pt x="8" y="0"/>
                    <a:pt x="8" y="0"/>
                  </a:cubicBezTo>
                  <a:cubicBezTo>
                    <a:pt x="7" y="2"/>
                    <a:pt x="7" y="6"/>
                    <a:pt x="8" y="9"/>
                  </a:cubicBezTo>
                  <a:cubicBezTo>
                    <a:pt x="8" y="13"/>
                    <a:pt x="13" y="13"/>
                    <a:pt x="14" y="9"/>
                  </a:cubicBezTo>
                  <a:cubicBezTo>
                    <a:pt x="14" y="6"/>
                    <a:pt x="14" y="2"/>
                    <a:pt x="13" y="0"/>
                  </a:cubicBezTo>
                  <a:cubicBezTo>
                    <a:pt x="21" y="0"/>
                    <a:pt x="21" y="0"/>
                    <a:pt x="21" y="0"/>
                  </a:cubicBezTo>
                  <a:cubicBezTo>
                    <a:pt x="21" y="3"/>
                    <a:pt x="21" y="7"/>
                    <a:pt x="21" y="10"/>
                  </a:cubicBezTo>
                  <a:cubicBezTo>
                    <a:pt x="26" y="5"/>
                    <a:pt x="33" y="9"/>
                    <a:pt x="33" y="15"/>
                  </a:cubicBezTo>
                  <a:cubicBezTo>
                    <a:pt x="33" y="19"/>
                    <a:pt x="33" y="25"/>
                    <a:pt x="34" y="28"/>
                  </a:cubicBezTo>
                  <a:cubicBezTo>
                    <a:pt x="26" y="28"/>
                    <a:pt x="26" y="28"/>
                    <a:pt x="26" y="28"/>
                  </a:cubicBezTo>
                  <a:cubicBezTo>
                    <a:pt x="26" y="25"/>
                    <a:pt x="27" y="22"/>
                    <a:pt x="27" y="19"/>
                  </a:cubicBezTo>
                  <a:cubicBezTo>
                    <a:pt x="27" y="14"/>
                    <a:pt x="20" y="15"/>
                    <a:pt x="21" y="20"/>
                  </a:cubicBezTo>
                  <a:cubicBezTo>
                    <a:pt x="21" y="23"/>
                    <a:pt x="21" y="25"/>
                    <a:pt x="21" y="28"/>
                  </a:cubicBezTo>
                  <a:cubicBezTo>
                    <a:pt x="17" y="28"/>
                    <a:pt x="18" y="28"/>
                    <a:pt x="13" y="28"/>
                  </a:cubicBezTo>
                  <a:cubicBezTo>
                    <a:pt x="14" y="25"/>
                    <a:pt x="15" y="21"/>
                    <a:pt x="13" y="19"/>
                  </a:cubicBezTo>
                  <a:cubicBezTo>
                    <a:pt x="12" y="16"/>
                    <a:pt x="9" y="16"/>
                    <a:pt x="8" y="19"/>
                  </a:cubicBezTo>
                  <a:cubicBezTo>
                    <a:pt x="6" y="22"/>
                    <a:pt x="7" y="25"/>
                    <a:pt x="8" y="2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32"/>
            <p:cNvSpPr>
              <a:spLocks/>
            </p:cNvSpPr>
            <p:nvPr/>
          </p:nvSpPr>
          <p:spPr bwMode="auto">
            <a:xfrm>
              <a:off x="4311650" y="4972050"/>
              <a:ext cx="47625" cy="58738"/>
            </a:xfrm>
            <a:custGeom>
              <a:avLst/>
              <a:gdLst>
                <a:gd name="T0" fmla="*/ 20 w 30"/>
                <a:gd name="T1" fmla="*/ 15 h 37"/>
                <a:gd name="T2" fmla="*/ 8 w 30"/>
                <a:gd name="T3" fmla="*/ 15 h 37"/>
                <a:gd name="T4" fmla="*/ 8 w 30"/>
                <a:gd name="T5" fmla="*/ 0 h 37"/>
                <a:gd name="T6" fmla="*/ 0 w 30"/>
                <a:gd name="T7" fmla="*/ 0 h 37"/>
                <a:gd name="T8" fmla="*/ 0 w 30"/>
                <a:gd name="T9" fmla="*/ 37 h 37"/>
                <a:gd name="T10" fmla="*/ 8 w 30"/>
                <a:gd name="T11" fmla="*/ 37 h 37"/>
                <a:gd name="T12" fmla="*/ 8 w 30"/>
                <a:gd name="T13" fmla="*/ 23 h 37"/>
                <a:gd name="T14" fmla="*/ 20 w 30"/>
                <a:gd name="T15" fmla="*/ 23 h 37"/>
                <a:gd name="T16" fmla="*/ 20 w 30"/>
                <a:gd name="T17" fmla="*/ 37 h 37"/>
                <a:gd name="T18" fmla="*/ 30 w 30"/>
                <a:gd name="T19" fmla="*/ 37 h 37"/>
                <a:gd name="T20" fmla="*/ 30 w 30"/>
                <a:gd name="T21" fmla="*/ 0 h 37"/>
                <a:gd name="T22" fmla="*/ 20 w 30"/>
                <a:gd name="T23" fmla="*/ 0 h 37"/>
                <a:gd name="T24" fmla="*/ 20 w 30"/>
                <a:gd name="T25"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7">
                  <a:moveTo>
                    <a:pt x="20" y="15"/>
                  </a:moveTo>
                  <a:lnTo>
                    <a:pt x="8" y="15"/>
                  </a:lnTo>
                  <a:lnTo>
                    <a:pt x="8" y="0"/>
                  </a:lnTo>
                  <a:lnTo>
                    <a:pt x="0" y="0"/>
                  </a:lnTo>
                  <a:lnTo>
                    <a:pt x="0" y="37"/>
                  </a:lnTo>
                  <a:lnTo>
                    <a:pt x="8" y="37"/>
                  </a:lnTo>
                  <a:lnTo>
                    <a:pt x="8" y="23"/>
                  </a:lnTo>
                  <a:lnTo>
                    <a:pt x="20" y="23"/>
                  </a:lnTo>
                  <a:lnTo>
                    <a:pt x="20" y="37"/>
                  </a:lnTo>
                  <a:lnTo>
                    <a:pt x="30" y="37"/>
                  </a:lnTo>
                  <a:lnTo>
                    <a:pt x="30" y="0"/>
                  </a:lnTo>
                  <a:lnTo>
                    <a:pt x="20" y="0"/>
                  </a:lnTo>
                  <a:lnTo>
                    <a:pt x="2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Rectangle 33"/>
            <p:cNvSpPr>
              <a:spLocks noChangeArrowheads="1"/>
            </p:cNvSpPr>
            <p:nvPr/>
          </p:nvSpPr>
          <p:spPr bwMode="auto">
            <a:xfrm>
              <a:off x="4384675" y="4972050"/>
              <a:ext cx="12700" cy="587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34"/>
            <p:cNvSpPr>
              <a:spLocks/>
            </p:cNvSpPr>
            <p:nvPr/>
          </p:nvSpPr>
          <p:spPr bwMode="auto">
            <a:xfrm>
              <a:off x="4425950" y="4972050"/>
              <a:ext cx="47625" cy="58738"/>
            </a:xfrm>
            <a:custGeom>
              <a:avLst/>
              <a:gdLst>
                <a:gd name="T0" fmla="*/ 20 w 30"/>
                <a:gd name="T1" fmla="*/ 21 h 37"/>
                <a:gd name="T2" fmla="*/ 8 w 30"/>
                <a:gd name="T3" fmla="*/ 0 h 37"/>
                <a:gd name="T4" fmla="*/ 0 w 30"/>
                <a:gd name="T5" fmla="*/ 0 h 37"/>
                <a:gd name="T6" fmla="*/ 0 w 30"/>
                <a:gd name="T7" fmla="*/ 37 h 37"/>
                <a:gd name="T8" fmla="*/ 8 w 30"/>
                <a:gd name="T9" fmla="*/ 37 h 37"/>
                <a:gd name="T10" fmla="*/ 8 w 30"/>
                <a:gd name="T11" fmla="*/ 17 h 37"/>
                <a:gd name="T12" fmla="*/ 20 w 30"/>
                <a:gd name="T13" fmla="*/ 37 h 37"/>
                <a:gd name="T14" fmla="*/ 30 w 30"/>
                <a:gd name="T15" fmla="*/ 37 h 37"/>
                <a:gd name="T16" fmla="*/ 30 w 30"/>
                <a:gd name="T17" fmla="*/ 0 h 37"/>
                <a:gd name="T18" fmla="*/ 20 w 30"/>
                <a:gd name="T19" fmla="*/ 0 h 37"/>
                <a:gd name="T20" fmla="*/ 20 w 30"/>
                <a:gd name="T2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7">
                  <a:moveTo>
                    <a:pt x="20" y="21"/>
                  </a:moveTo>
                  <a:lnTo>
                    <a:pt x="8" y="0"/>
                  </a:lnTo>
                  <a:lnTo>
                    <a:pt x="0" y="0"/>
                  </a:lnTo>
                  <a:lnTo>
                    <a:pt x="0" y="37"/>
                  </a:lnTo>
                  <a:lnTo>
                    <a:pt x="8" y="37"/>
                  </a:lnTo>
                  <a:lnTo>
                    <a:pt x="8" y="17"/>
                  </a:lnTo>
                  <a:lnTo>
                    <a:pt x="20" y="37"/>
                  </a:lnTo>
                  <a:lnTo>
                    <a:pt x="30" y="37"/>
                  </a:lnTo>
                  <a:lnTo>
                    <a:pt x="30" y="0"/>
                  </a:lnTo>
                  <a:lnTo>
                    <a:pt x="20" y="0"/>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35"/>
            <p:cNvSpPr>
              <a:spLocks noEditPoints="1"/>
            </p:cNvSpPr>
            <p:nvPr/>
          </p:nvSpPr>
          <p:spPr bwMode="auto">
            <a:xfrm>
              <a:off x="4498975" y="4972050"/>
              <a:ext cx="50800" cy="58738"/>
            </a:xfrm>
            <a:custGeom>
              <a:avLst/>
              <a:gdLst>
                <a:gd name="T0" fmla="*/ 8 w 16"/>
                <a:gd name="T1" fmla="*/ 0 h 18"/>
                <a:gd name="T2" fmla="*/ 0 w 16"/>
                <a:gd name="T3" fmla="*/ 0 h 18"/>
                <a:gd name="T4" fmla="*/ 0 w 16"/>
                <a:gd name="T5" fmla="*/ 18 h 18"/>
                <a:gd name="T6" fmla="*/ 8 w 16"/>
                <a:gd name="T7" fmla="*/ 18 h 18"/>
                <a:gd name="T8" fmla="*/ 16 w 16"/>
                <a:gd name="T9" fmla="*/ 9 h 18"/>
                <a:gd name="T10" fmla="*/ 8 w 16"/>
                <a:gd name="T11" fmla="*/ 0 h 18"/>
                <a:gd name="T12" fmla="*/ 4 w 16"/>
                <a:gd name="T13" fmla="*/ 4 h 18"/>
                <a:gd name="T14" fmla="*/ 7 w 16"/>
                <a:gd name="T15" fmla="*/ 4 h 18"/>
                <a:gd name="T16" fmla="*/ 11 w 16"/>
                <a:gd name="T17" fmla="*/ 9 h 18"/>
                <a:gd name="T18" fmla="*/ 7 w 16"/>
                <a:gd name="T19" fmla="*/ 14 h 18"/>
                <a:gd name="T20" fmla="*/ 4 w 16"/>
                <a:gd name="T21" fmla="*/ 14 h 18"/>
                <a:gd name="T22" fmla="*/ 4 w 16"/>
                <a:gd name="T2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8">
                  <a:moveTo>
                    <a:pt x="8" y="0"/>
                  </a:moveTo>
                  <a:cubicBezTo>
                    <a:pt x="0" y="0"/>
                    <a:pt x="0" y="0"/>
                    <a:pt x="0" y="0"/>
                  </a:cubicBezTo>
                  <a:cubicBezTo>
                    <a:pt x="0" y="18"/>
                    <a:pt x="0" y="18"/>
                    <a:pt x="0" y="18"/>
                  </a:cubicBezTo>
                  <a:cubicBezTo>
                    <a:pt x="8" y="18"/>
                    <a:pt x="8" y="18"/>
                    <a:pt x="8" y="18"/>
                  </a:cubicBezTo>
                  <a:cubicBezTo>
                    <a:pt x="13" y="18"/>
                    <a:pt x="16" y="14"/>
                    <a:pt x="16" y="9"/>
                  </a:cubicBezTo>
                  <a:cubicBezTo>
                    <a:pt x="16" y="3"/>
                    <a:pt x="13" y="0"/>
                    <a:pt x="8" y="0"/>
                  </a:cubicBezTo>
                  <a:moveTo>
                    <a:pt x="4" y="4"/>
                  </a:moveTo>
                  <a:cubicBezTo>
                    <a:pt x="7" y="4"/>
                    <a:pt x="7" y="4"/>
                    <a:pt x="7" y="4"/>
                  </a:cubicBezTo>
                  <a:cubicBezTo>
                    <a:pt x="10" y="4"/>
                    <a:pt x="11" y="6"/>
                    <a:pt x="11" y="9"/>
                  </a:cubicBezTo>
                  <a:cubicBezTo>
                    <a:pt x="11" y="12"/>
                    <a:pt x="10" y="14"/>
                    <a:pt x="7" y="14"/>
                  </a:cubicBezTo>
                  <a:cubicBezTo>
                    <a:pt x="4" y="14"/>
                    <a:pt x="4" y="14"/>
                    <a:pt x="4" y="14"/>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36"/>
            <p:cNvSpPr>
              <a:spLocks/>
            </p:cNvSpPr>
            <p:nvPr/>
          </p:nvSpPr>
          <p:spPr bwMode="auto">
            <a:xfrm>
              <a:off x="4572000" y="4972050"/>
              <a:ext cx="47625" cy="58738"/>
            </a:xfrm>
            <a:custGeom>
              <a:avLst/>
              <a:gdLst>
                <a:gd name="T0" fmla="*/ 11 w 15"/>
                <a:gd name="T1" fmla="*/ 10 h 18"/>
                <a:gd name="T2" fmla="*/ 8 w 15"/>
                <a:gd name="T3" fmla="*/ 14 h 18"/>
                <a:gd name="T4" fmla="*/ 4 w 15"/>
                <a:gd name="T5" fmla="*/ 10 h 18"/>
                <a:gd name="T6" fmla="*/ 4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0" y="14"/>
                    <a:pt x="8" y="14"/>
                  </a:cubicBezTo>
                  <a:cubicBezTo>
                    <a:pt x="5" y="14"/>
                    <a:pt x="4" y="13"/>
                    <a:pt x="4" y="10"/>
                  </a:cubicBezTo>
                  <a:cubicBezTo>
                    <a:pt x="4" y="0"/>
                    <a:pt x="4" y="0"/>
                    <a:pt x="4" y="0"/>
                  </a:cubicBezTo>
                  <a:cubicBezTo>
                    <a:pt x="0" y="0"/>
                    <a:pt x="0" y="0"/>
                    <a:pt x="0" y="0"/>
                  </a:cubicBezTo>
                  <a:cubicBezTo>
                    <a:pt x="0" y="11"/>
                    <a:pt x="0" y="11"/>
                    <a:pt x="0" y="11"/>
                  </a:cubicBezTo>
                  <a:cubicBezTo>
                    <a:pt x="0" y="16"/>
                    <a:pt x="3" y="18"/>
                    <a:pt x="8" y="18"/>
                  </a:cubicBezTo>
                  <a:cubicBezTo>
                    <a:pt x="12"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37"/>
            <p:cNvSpPr>
              <a:spLocks/>
            </p:cNvSpPr>
            <p:nvPr/>
          </p:nvSpPr>
          <p:spPr bwMode="auto">
            <a:xfrm>
              <a:off x="4641850" y="4972050"/>
              <a:ext cx="38100" cy="58738"/>
            </a:xfrm>
            <a:custGeom>
              <a:avLst/>
              <a:gdLst>
                <a:gd name="T0" fmla="*/ 7 w 12"/>
                <a:gd name="T1" fmla="*/ 12 h 18"/>
                <a:gd name="T2" fmla="*/ 6 w 12"/>
                <a:gd name="T3" fmla="*/ 15 h 18"/>
                <a:gd name="T4" fmla="*/ 4 w 12"/>
                <a:gd name="T5" fmla="*/ 12 h 18"/>
                <a:gd name="T6" fmla="*/ 4 w 12"/>
                <a:gd name="T7" fmla="*/ 11 h 18"/>
                <a:gd name="T8" fmla="*/ 0 w 12"/>
                <a:gd name="T9" fmla="*/ 11 h 18"/>
                <a:gd name="T10" fmla="*/ 0 w 12"/>
                <a:gd name="T11" fmla="*/ 12 h 18"/>
                <a:gd name="T12" fmla="*/ 6 w 12"/>
                <a:gd name="T13" fmla="*/ 18 h 18"/>
                <a:gd name="T14" fmla="*/ 12 w 12"/>
                <a:gd name="T15" fmla="*/ 12 h 18"/>
                <a:gd name="T16" fmla="*/ 12 w 12"/>
                <a:gd name="T17" fmla="*/ 0 h 18"/>
                <a:gd name="T18" fmla="*/ 7 w 12"/>
                <a:gd name="T19" fmla="*/ 0 h 18"/>
                <a:gd name="T20" fmla="*/ 7 w 12"/>
                <a:gd name="T21"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8">
                  <a:moveTo>
                    <a:pt x="7" y="12"/>
                  </a:moveTo>
                  <a:cubicBezTo>
                    <a:pt x="7" y="14"/>
                    <a:pt x="7" y="15"/>
                    <a:pt x="6" y="15"/>
                  </a:cubicBezTo>
                  <a:cubicBezTo>
                    <a:pt x="5" y="15"/>
                    <a:pt x="4" y="14"/>
                    <a:pt x="4" y="12"/>
                  </a:cubicBezTo>
                  <a:cubicBezTo>
                    <a:pt x="4" y="11"/>
                    <a:pt x="4" y="11"/>
                    <a:pt x="4" y="11"/>
                  </a:cubicBezTo>
                  <a:cubicBezTo>
                    <a:pt x="0" y="11"/>
                    <a:pt x="0" y="11"/>
                    <a:pt x="0" y="11"/>
                  </a:cubicBezTo>
                  <a:cubicBezTo>
                    <a:pt x="0" y="12"/>
                    <a:pt x="0" y="12"/>
                    <a:pt x="0" y="12"/>
                  </a:cubicBezTo>
                  <a:cubicBezTo>
                    <a:pt x="0" y="16"/>
                    <a:pt x="2" y="18"/>
                    <a:pt x="6" y="18"/>
                  </a:cubicBezTo>
                  <a:cubicBezTo>
                    <a:pt x="11" y="18"/>
                    <a:pt x="12" y="15"/>
                    <a:pt x="12" y="12"/>
                  </a:cubicBezTo>
                  <a:cubicBezTo>
                    <a:pt x="12" y="0"/>
                    <a:pt x="12" y="0"/>
                    <a:pt x="12" y="0"/>
                  </a:cubicBezTo>
                  <a:cubicBezTo>
                    <a:pt x="7" y="0"/>
                    <a:pt x="7" y="0"/>
                    <a:pt x="7" y="0"/>
                  </a:cubicBez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38"/>
            <p:cNvSpPr>
              <a:spLocks noEditPoints="1"/>
            </p:cNvSpPr>
            <p:nvPr/>
          </p:nvSpPr>
          <p:spPr bwMode="auto">
            <a:xfrm>
              <a:off x="4699000" y="4972050"/>
              <a:ext cx="57150" cy="58738"/>
            </a:xfrm>
            <a:custGeom>
              <a:avLst/>
              <a:gdLst>
                <a:gd name="T0" fmla="*/ 14 w 36"/>
                <a:gd name="T1" fmla="*/ 0 h 37"/>
                <a:gd name="T2" fmla="*/ 0 w 36"/>
                <a:gd name="T3" fmla="*/ 37 h 37"/>
                <a:gd name="T4" fmla="*/ 10 w 36"/>
                <a:gd name="T5" fmla="*/ 37 h 37"/>
                <a:gd name="T6" fmla="*/ 12 w 36"/>
                <a:gd name="T7" fmla="*/ 29 h 37"/>
                <a:gd name="T8" fmla="*/ 24 w 36"/>
                <a:gd name="T9" fmla="*/ 29 h 37"/>
                <a:gd name="T10" fmla="*/ 26 w 36"/>
                <a:gd name="T11" fmla="*/ 37 h 37"/>
                <a:gd name="T12" fmla="*/ 36 w 36"/>
                <a:gd name="T13" fmla="*/ 37 h 37"/>
                <a:gd name="T14" fmla="*/ 22 w 36"/>
                <a:gd name="T15" fmla="*/ 0 h 37"/>
                <a:gd name="T16" fmla="*/ 14 w 36"/>
                <a:gd name="T17" fmla="*/ 0 h 37"/>
                <a:gd name="T18" fmla="*/ 20 w 36"/>
                <a:gd name="T19" fmla="*/ 21 h 37"/>
                <a:gd name="T20" fmla="*/ 14 w 36"/>
                <a:gd name="T21" fmla="*/ 21 h 37"/>
                <a:gd name="T22" fmla="*/ 18 w 36"/>
                <a:gd name="T23" fmla="*/ 13 h 37"/>
                <a:gd name="T24" fmla="*/ 20 w 36"/>
                <a:gd name="T25"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7">
                  <a:moveTo>
                    <a:pt x="14" y="0"/>
                  </a:moveTo>
                  <a:lnTo>
                    <a:pt x="0" y="37"/>
                  </a:lnTo>
                  <a:lnTo>
                    <a:pt x="10" y="37"/>
                  </a:lnTo>
                  <a:lnTo>
                    <a:pt x="12" y="29"/>
                  </a:lnTo>
                  <a:lnTo>
                    <a:pt x="24" y="29"/>
                  </a:lnTo>
                  <a:lnTo>
                    <a:pt x="26" y="37"/>
                  </a:lnTo>
                  <a:lnTo>
                    <a:pt x="36" y="37"/>
                  </a:lnTo>
                  <a:lnTo>
                    <a:pt x="22" y="0"/>
                  </a:lnTo>
                  <a:lnTo>
                    <a:pt x="14" y="0"/>
                  </a:lnTo>
                  <a:close/>
                  <a:moveTo>
                    <a:pt x="20" y="21"/>
                  </a:moveTo>
                  <a:lnTo>
                    <a:pt x="14" y="21"/>
                  </a:lnTo>
                  <a:lnTo>
                    <a:pt x="18" y="13"/>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39"/>
            <p:cNvSpPr>
              <a:spLocks/>
            </p:cNvSpPr>
            <p:nvPr/>
          </p:nvSpPr>
          <p:spPr bwMode="auto">
            <a:xfrm>
              <a:off x="4813300" y="4972050"/>
              <a:ext cx="53975" cy="58738"/>
            </a:xfrm>
            <a:custGeom>
              <a:avLst/>
              <a:gdLst>
                <a:gd name="T0" fmla="*/ 8 w 17"/>
                <a:gd name="T1" fmla="*/ 11 h 18"/>
                <a:gd name="T2" fmla="*/ 13 w 17"/>
                <a:gd name="T3" fmla="*/ 11 h 18"/>
                <a:gd name="T4" fmla="*/ 9 w 17"/>
                <a:gd name="T5" fmla="*/ 15 h 18"/>
                <a:gd name="T6" fmla="*/ 4 w 17"/>
                <a:gd name="T7" fmla="*/ 9 h 18"/>
                <a:gd name="T8" fmla="*/ 9 w 17"/>
                <a:gd name="T9" fmla="*/ 3 h 18"/>
                <a:gd name="T10" fmla="*/ 12 w 17"/>
                <a:gd name="T11" fmla="*/ 6 h 18"/>
                <a:gd name="T12" fmla="*/ 12 w 17"/>
                <a:gd name="T13" fmla="*/ 7 h 18"/>
                <a:gd name="T14" fmla="*/ 17 w 17"/>
                <a:gd name="T15" fmla="*/ 7 h 18"/>
                <a:gd name="T16" fmla="*/ 16 w 17"/>
                <a:gd name="T17" fmla="*/ 6 h 18"/>
                <a:gd name="T18" fmla="*/ 9 w 17"/>
                <a:gd name="T19" fmla="*/ 0 h 18"/>
                <a:gd name="T20" fmla="*/ 0 w 17"/>
                <a:gd name="T21" fmla="*/ 9 h 18"/>
                <a:gd name="T22" fmla="*/ 9 w 17"/>
                <a:gd name="T23" fmla="*/ 18 h 18"/>
                <a:gd name="T24" fmla="*/ 13 w 17"/>
                <a:gd name="T25" fmla="*/ 17 h 18"/>
                <a:gd name="T26" fmla="*/ 14 w 17"/>
                <a:gd name="T27" fmla="*/ 18 h 18"/>
                <a:gd name="T28" fmla="*/ 17 w 17"/>
                <a:gd name="T29" fmla="*/ 18 h 18"/>
                <a:gd name="T30" fmla="*/ 17 w 17"/>
                <a:gd name="T31" fmla="*/ 8 h 18"/>
                <a:gd name="T32" fmla="*/ 8 w 17"/>
                <a:gd name="T33" fmla="*/ 8 h 18"/>
                <a:gd name="T34" fmla="*/ 8 w 17"/>
                <a:gd name="T35"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8">
                  <a:moveTo>
                    <a:pt x="8" y="11"/>
                  </a:moveTo>
                  <a:cubicBezTo>
                    <a:pt x="13" y="11"/>
                    <a:pt x="13" y="11"/>
                    <a:pt x="13" y="11"/>
                  </a:cubicBezTo>
                  <a:cubicBezTo>
                    <a:pt x="12" y="13"/>
                    <a:pt x="11" y="15"/>
                    <a:pt x="9" y="15"/>
                  </a:cubicBezTo>
                  <a:cubicBezTo>
                    <a:pt x="6" y="15"/>
                    <a:pt x="4" y="12"/>
                    <a:pt x="4" y="9"/>
                  </a:cubicBezTo>
                  <a:cubicBezTo>
                    <a:pt x="4" y="6"/>
                    <a:pt x="6" y="3"/>
                    <a:pt x="9" y="3"/>
                  </a:cubicBezTo>
                  <a:cubicBezTo>
                    <a:pt x="10" y="3"/>
                    <a:pt x="12" y="4"/>
                    <a:pt x="12" y="6"/>
                  </a:cubicBezTo>
                  <a:cubicBezTo>
                    <a:pt x="12" y="7"/>
                    <a:pt x="12" y="7"/>
                    <a:pt x="12" y="7"/>
                  </a:cubicBezTo>
                  <a:cubicBezTo>
                    <a:pt x="17" y="7"/>
                    <a:pt x="17" y="7"/>
                    <a:pt x="17" y="7"/>
                  </a:cubicBezTo>
                  <a:cubicBezTo>
                    <a:pt x="16" y="6"/>
                    <a:pt x="16" y="6"/>
                    <a:pt x="16" y="6"/>
                  </a:cubicBezTo>
                  <a:cubicBezTo>
                    <a:pt x="16" y="2"/>
                    <a:pt x="13" y="0"/>
                    <a:pt x="9" y="0"/>
                  </a:cubicBezTo>
                  <a:cubicBezTo>
                    <a:pt x="4" y="0"/>
                    <a:pt x="0" y="4"/>
                    <a:pt x="0" y="9"/>
                  </a:cubicBezTo>
                  <a:cubicBezTo>
                    <a:pt x="0" y="14"/>
                    <a:pt x="4" y="18"/>
                    <a:pt x="9" y="18"/>
                  </a:cubicBezTo>
                  <a:cubicBezTo>
                    <a:pt x="11" y="18"/>
                    <a:pt x="12" y="18"/>
                    <a:pt x="13" y="17"/>
                  </a:cubicBezTo>
                  <a:cubicBezTo>
                    <a:pt x="14" y="18"/>
                    <a:pt x="14" y="18"/>
                    <a:pt x="14" y="18"/>
                  </a:cubicBezTo>
                  <a:cubicBezTo>
                    <a:pt x="17" y="18"/>
                    <a:pt x="17" y="18"/>
                    <a:pt x="17" y="18"/>
                  </a:cubicBezTo>
                  <a:cubicBezTo>
                    <a:pt x="17" y="8"/>
                    <a:pt x="17" y="8"/>
                    <a:pt x="17" y="8"/>
                  </a:cubicBezTo>
                  <a:cubicBezTo>
                    <a:pt x="8" y="8"/>
                    <a:pt x="8" y="8"/>
                    <a:pt x="8" y="8"/>
                  </a:cubicBezTo>
                  <a:lnTo>
                    <a:pt x="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40"/>
            <p:cNvSpPr>
              <a:spLocks noEditPoints="1"/>
            </p:cNvSpPr>
            <p:nvPr/>
          </p:nvSpPr>
          <p:spPr bwMode="auto">
            <a:xfrm>
              <a:off x="4892675" y="4972050"/>
              <a:ext cx="50800" cy="58738"/>
            </a:xfrm>
            <a:custGeom>
              <a:avLst/>
              <a:gdLst>
                <a:gd name="T0" fmla="*/ 14 w 16"/>
                <a:gd name="T1" fmla="*/ 13 h 18"/>
                <a:gd name="T2" fmla="*/ 13 w 16"/>
                <a:gd name="T3" fmla="*/ 9 h 18"/>
                <a:gd name="T4" fmla="*/ 15 w 16"/>
                <a:gd name="T5" fmla="*/ 5 h 18"/>
                <a:gd name="T6" fmla="*/ 8 w 16"/>
                <a:gd name="T7" fmla="*/ 0 h 18"/>
                <a:gd name="T8" fmla="*/ 0 w 16"/>
                <a:gd name="T9" fmla="*/ 0 h 18"/>
                <a:gd name="T10" fmla="*/ 0 w 16"/>
                <a:gd name="T11" fmla="*/ 18 h 18"/>
                <a:gd name="T12" fmla="*/ 4 w 16"/>
                <a:gd name="T13" fmla="*/ 18 h 18"/>
                <a:gd name="T14" fmla="*/ 4 w 16"/>
                <a:gd name="T15" fmla="*/ 11 h 18"/>
                <a:gd name="T16" fmla="*/ 8 w 16"/>
                <a:gd name="T17" fmla="*/ 11 h 18"/>
                <a:gd name="T18" fmla="*/ 10 w 16"/>
                <a:gd name="T19" fmla="*/ 15 h 18"/>
                <a:gd name="T20" fmla="*/ 11 w 16"/>
                <a:gd name="T21" fmla="*/ 18 h 18"/>
                <a:gd name="T22" fmla="*/ 11 w 16"/>
                <a:gd name="T23" fmla="*/ 18 h 18"/>
                <a:gd name="T24" fmla="*/ 16 w 16"/>
                <a:gd name="T25" fmla="*/ 18 h 18"/>
                <a:gd name="T26" fmla="*/ 15 w 16"/>
                <a:gd name="T27" fmla="*/ 17 h 18"/>
                <a:gd name="T28" fmla="*/ 14 w 16"/>
                <a:gd name="T29" fmla="*/ 13 h 18"/>
                <a:gd name="T30" fmla="*/ 4 w 16"/>
                <a:gd name="T31" fmla="*/ 4 h 18"/>
                <a:gd name="T32" fmla="*/ 8 w 16"/>
                <a:gd name="T33" fmla="*/ 4 h 18"/>
                <a:gd name="T34" fmla="*/ 10 w 16"/>
                <a:gd name="T35" fmla="*/ 6 h 18"/>
                <a:gd name="T36" fmla="*/ 8 w 16"/>
                <a:gd name="T37" fmla="*/ 8 h 18"/>
                <a:gd name="T38" fmla="*/ 4 w 16"/>
                <a:gd name="T39" fmla="*/ 8 h 18"/>
                <a:gd name="T40" fmla="*/ 4 w 16"/>
                <a:gd name="T41"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18">
                  <a:moveTo>
                    <a:pt x="14" y="13"/>
                  </a:moveTo>
                  <a:cubicBezTo>
                    <a:pt x="14" y="11"/>
                    <a:pt x="14" y="10"/>
                    <a:pt x="13" y="9"/>
                  </a:cubicBezTo>
                  <a:cubicBezTo>
                    <a:pt x="14" y="8"/>
                    <a:pt x="15" y="7"/>
                    <a:pt x="15" y="5"/>
                  </a:cubicBezTo>
                  <a:cubicBezTo>
                    <a:pt x="15" y="2"/>
                    <a:pt x="12" y="0"/>
                    <a:pt x="8" y="0"/>
                  </a:cubicBezTo>
                  <a:cubicBezTo>
                    <a:pt x="0" y="0"/>
                    <a:pt x="0" y="0"/>
                    <a:pt x="0" y="0"/>
                  </a:cubicBezTo>
                  <a:cubicBezTo>
                    <a:pt x="0" y="18"/>
                    <a:pt x="0" y="18"/>
                    <a:pt x="0" y="18"/>
                  </a:cubicBezTo>
                  <a:cubicBezTo>
                    <a:pt x="4" y="18"/>
                    <a:pt x="4" y="18"/>
                    <a:pt x="4" y="18"/>
                  </a:cubicBezTo>
                  <a:cubicBezTo>
                    <a:pt x="4" y="11"/>
                    <a:pt x="4" y="11"/>
                    <a:pt x="4" y="11"/>
                  </a:cubicBezTo>
                  <a:cubicBezTo>
                    <a:pt x="8" y="11"/>
                    <a:pt x="8" y="11"/>
                    <a:pt x="8" y="11"/>
                  </a:cubicBezTo>
                  <a:cubicBezTo>
                    <a:pt x="10" y="11"/>
                    <a:pt x="10" y="12"/>
                    <a:pt x="10" y="15"/>
                  </a:cubicBezTo>
                  <a:cubicBezTo>
                    <a:pt x="10" y="16"/>
                    <a:pt x="10" y="17"/>
                    <a:pt x="11" y="18"/>
                  </a:cubicBezTo>
                  <a:cubicBezTo>
                    <a:pt x="11" y="18"/>
                    <a:pt x="11" y="18"/>
                    <a:pt x="11" y="18"/>
                  </a:cubicBezTo>
                  <a:cubicBezTo>
                    <a:pt x="16" y="18"/>
                    <a:pt x="16" y="18"/>
                    <a:pt x="16" y="18"/>
                  </a:cubicBezTo>
                  <a:cubicBezTo>
                    <a:pt x="15" y="17"/>
                    <a:pt x="15" y="17"/>
                    <a:pt x="15" y="17"/>
                  </a:cubicBezTo>
                  <a:cubicBezTo>
                    <a:pt x="15" y="16"/>
                    <a:pt x="14" y="15"/>
                    <a:pt x="14" y="13"/>
                  </a:cubicBezTo>
                  <a:moveTo>
                    <a:pt x="4" y="4"/>
                  </a:moveTo>
                  <a:cubicBezTo>
                    <a:pt x="8" y="4"/>
                    <a:pt x="8" y="4"/>
                    <a:pt x="8" y="4"/>
                  </a:cubicBezTo>
                  <a:cubicBezTo>
                    <a:pt x="10" y="4"/>
                    <a:pt x="10" y="4"/>
                    <a:pt x="10" y="6"/>
                  </a:cubicBezTo>
                  <a:cubicBezTo>
                    <a:pt x="10" y="7"/>
                    <a:pt x="10"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41"/>
            <p:cNvSpPr>
              <a:spLocks noEditPoints="1"/>
            </p:cNvSpPr>
            <p:nvPr/>
          </p:nvSpPr>
          <p:spPr bwMode="auto">
            <a:xfrm>
              <a:off x="4962525" y="4972050"/>
              <a:ext cx="53975" cy="58738"/>
            </a:xfrm>
            <a:custGeom>
              <a:avLst/>
              <a:gdLst>
                <a:gd name="T0" fmla="*/ 8 w 17"/>
                <a:gd name="T1" fmla="*/ 0 h 18"/>
                <a:gd name="T2" fmla="*/ 0 w 17"/>
                <a:gd name="T3" fmla="*/ 9 h 18"/>
                <a:gd name="T4" fmla="*/ 8 w 17"/>
                <a:gd name="T5" fmla="*/ 18 h 18"/>
                <a:gd name="T6" fmla="*/ 17 w 17"/>
                <a:gd name="T7" fmla="*/ 9 h 18"/>
                <a:gd name="T8" fmla="*/ 8 w 17"/>
                <a:gd name="T9" fmla="*/ 0 h 18"/>
                <a:gd name="T10" fmla="*/ 8 w 17"/>
                <a:gd name="T11" fmla="*/ 15 h 18"/>
                <a:gd name="T12" fmla="*/ 4 w 17"/>
                <a:gd name="T13" fmla="*/ 9 h 18"/>
                <a:gd name="T14" fmla="*/ 8 w 17"/>
                <a:gd name="T15" fmla="*/ 3 h 18"/>
                <a:gd name="T16" fmla="*/ 13 w 17"/>
                <a:gd name="T17" fmla="*/ 9 h 18"/>
                <a:gd name="T18" fmla="*/ 8 w 17"/>
                <a:gd name="T19"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8">
                  <a:moveTo>
                    <a:pt x="8" y="0"/>
                  </a:moveTo>
                  <a:cubicBezTo>
                    <a:pt x="3" y="0"/>
                    <a:pt x="0" y="4"/>
                    <a:pt x="0" y="9"/>
                  </a:cubicBezTo>
                  <a:cubicBezTo>
                    <a:pt x="0" y="14"/>
                    <a:pt x="3" y="18"/>
                    <a:pt x="8" y="18"/>
                  </a:cubicBezTo>
                  <a:cubicBezTo>
                    <a:pt x="13" y="18"/>
                    <a:pt x="17" y="14"/>
                    <a:pt x="17" y="9"/>
                  </a:cubicBezTo>
                  <a:cubicBezTo>
                    <a:pt x="17" y="4"/>
                    <a:pt x="13" y="0"/>
                    <a:pt x="8" y="0"/>
                  </a:cubicBezTo>
                  <a:moveTo>
                    <a:pt x="8" y="15"/>
                  </a:moveTo>
                  <a:cubicBezTo>
                    <a:pt x="5" y="15"/>
                    <a:pt x="4" y="12"/>
                    <a:pt x="4" y="9"/>
                  </a:cubicBezTo>
                  <a:cubicBezTo>
                    <a:pt x="4" y="6"/>
                    <a:pt x="5" y="3"/>
                    <a:pt x="8" y="3"/>
                  </a:cubicBezTo>
                  <a:cubicBezTo>
                    <a:pt x="11" y="3"/>
                    <a:pt x="13" y="6"/>
                    <a:pt x="13" y="9"/>
                  </a:cubicBezTo>
                  <a:cubicBezTo>
                    <a:pt x="13" y="12"/>
                    <a:pt x="11" y="15"/>
                    <a:pt x="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42"/>
            <p:cNvSpPr>
              <a:spLocks/>
            </p:cNvSpPr>
            <p:nvPr/>
          </p:nvSpPr>
          <p:spPr bwMode="auto">
            <a:xfrm>
              <a:off x="5038725" y="4972050"/>
              <a:ext cx="47625" cy="58738"/>
            </a:xfrm>
            <a:custGeom>
              <a:avLst/>
              <a:gdLst>
                <a:gd name="T0" fmla="*/ 11 w 15"/>
                <a:gd name="T1" fmla="*/ 10 h 18"/>
                <a:gd name="T2" fmla="*/ 8 w 15"/>
                <a:gd name="T3" fmla="*/ 14 h 18"/>
                <a:gd name="T4" fmla="*/ 5 w 15"/>
                <a:gd name="T5" fmla="*/ 10 h 18"/>
                <a:gd name="T6" fmla="*/ 5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1" y="14"/>
                    <a:pt x="8" y="14"/>
                  </a:cubicBezTo>
                  <a:cubicBezTo>
                    <a:pt x="5" y="14"/>
                    <a:pt x="5" y="13"/>
                    <a:pt x="5" y="10"/>
                  </a:cubicBezTo>
                  <a:cubicBezTo>
                    <a:pt x="5" y="0"/>
                    <a:pt x="5" y="0"/>
                    <a:pt x="5" y="0"/>
                  </a:cubicBezTo>
                  <a:cubicBezTo>
                    <a:pt x="0" y="0"/>
                    <a:pt x="0" y="0"/>
                    <a:pt x="0" y="0"/>
                  </a:cubicBezTo>
                  <a:cubicBezTo>
                    <a:pt x="0" y="11"/>
                    <a:pt x="0" y="11"/>
                    <a:pt x="0" y="11"/>
                  </a:cubicBezTo>
                  <a:cubicBezTo>
                    <a:pt x="0" y="16"/>
                    <a:pt x="3" y="18"/>
                    <a:pt x="8" y="18"/>
                  </a:cubicBezTo>
                  <a:cubicBezTo>
                    <a:pt x="13"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43"/>
            <p:cNvSpPr>
              <a:spLocks noEditPoints="1"/>
            </p:cNvSpPr>
            <p:nvPr/>
          </p:nvSpPr>
          <p:spPr bwMode="auto">
            <a:xfrm>
              <a:off x="5114925" y="4972050"/>
              <a:ext cx="44450" cy="58738"/>
            </a:xfrm>
            <a:custGeom>
              <a:avLst/>
              <a:gdLst>
                <a:gd name="T0" fmla="*/ 8 w 14"/>
                <a:gd name="T1" fmla="*/ 0 h 18"/>
                <a:gd name="T2" fmla="*/ 0 w 14"/>
                <a:gd name="T3" fmla="*/ 0 h 18"/>
                <a:gd name="T4" fmla="*/ 0 w 14"/>
                <a:gd name="T5" fmla="*/ 18 h 18"/>
                <a:gd name="T6" fmla="*/ 4 w 14"/>
                <a:gd name="T7" fmla="*/ 18 h 18"/>
                <a:gd name="T8" fmla="*/ 4 w 14"/>
                <a:gd name="T9" fmla="*/ 12 h 18"/>
                <a:gd name="T10" fmla="*/ 8 w 14"/>
                <a:gd name="T11" fmla="*/ 12 h 18"/>
                <a:gd name="T12" fmla="*/ 14 w 14"/>
                <a:gd name="T13" fmla="*/ 6 h 18"/>
                <a:gd name="T14" fmla="*/ 8 w 14"/>
                <a:gd name="T15" fmla="*/ 0 h 18"/>
                <a:gd name="T16" fmla="*/ 4 w 14"/>
                <a:gd name="T17" fmla="*/ 4 h 18"/>
                <a:gd name="T18" fmla="*/ 8 w 14"/>
                <a:gd name="T19" fmla="*/ 4 h 18"/>
                <a:gd name="T20" fmla="*/ 10 w 14"/>
                <a:gd name="T21" fmla="*/ 6 h 18"/>
                <a:gd name="T22" fmla="*/ 8 w 14"/>
                <a:gd name="T23" fmla="*/ 8 h 18"/>
                <a:gd name="T24" fmla="*/ 4 w 14"/>
                <a:gd name="T25" fmla="*/ 8 h 18"/>
                <a:gd name="T26" fmla="*/ 4 w 14"/>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8" y="0"/>
                  </a:moveTo>
                  <a:cubicBezTo>
                    <a:pt x="0" y="0"/>
                    <a:pt x="0" y="0"/>
                    <a:pt x="0" y="0"/>
                  </a:cubicBezTo>
                  <a:cubicBezTo>
                    <a:pt x="0" y="18"/>
                    <a:pt x="0" y="18"/>
                    <a:pt x="0" y="18"/>
                  </a:cubicBezTo>
                  <a:cubicBezTo>
                    <a:pt x="4" y="18"/>
                    <a:pt x="4" y="18"/>
                    <a:pt x="4" y="18"/>
                  </a:cubicBezTo>
                  <a:cubicBezTo>
                    <a:pt x="4" y="12"/>
                    <a:pt x="4" y="12"/>
                    <a:pt x="4" y="12"/>
                  </a:cubicBezTo>
                  <a:cubicBezTo>
                    <a:pt x="8" y="12"/>
                    <a:pt x="8" y="12"/>
                    <a:pt x="8" y="12"/>
                  </a:cubicBezTo>
                  <a:cubicBezTo>
                    <a:pt x="14" y="12"/>
                    <a:pt x="14" y="7"/>
                    <a:pt x="14" y="6"/>
                  </a:cubicBezTo>
                  <a:cubicBezTo>
                    <a:pt x="14" y="4"/>
                    <a:pt x="14" y="0"/>
                    <a:pt x="8" y="0"/>
                  </a:cubicBezTo>
                  <a:moveTo>
                    <a:pt x="4" y="4"/>
                  </a:moveTo>
                  <a:cubicBezTo>
                    <a:pt x="8" y="4"/>
                    <a:pt x="8" y="4"/>
                    <a:pt x="8" y="4"/>
                  </a:cubicBezTo>
                  <a:cubicBezTo>
                    <a:pt x="9" y="4"/>
                    <a:pt x="10" y="4"/>
                    <a:pt x="10" y="6"/>
                  </a:cubicBezTo>
                  <a:cubicBezTo>
                    <a:pt x="10" y="8"/>
                    <a:pt x="8"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Line 45"/>
            <p:cNvSpPr>
              <a:spLocks noChangeShapeType="1"/>
            </p:cNvSpPr>
            <p:nvPr/>
          </p:nvSpPr>
          <p:spPr bwMode="auto">
            <a:xfrm>
              <a:off x="4114800" y="5084763"/>
              <a:ext cx="0" cy="0"/>
            </a:xfrm>
            <a:prstGeom prst="line">
              <a:avLst/>
            </a:prstGeom>
            <a:noFill/>
            <a:ln w="2"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46" name="Straight Connector 45"/>
          <p:cNvCxnSpPr/>
          <p:nvPr/>
        </p:nvCxnSpPr>
        <p:spPr>
          <a:xfrm>
            <a:off x="-6349" y="1184275"/>
            <a:ext cx="12204700" cy="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7" name="Picture 4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65574" y="299887"/>
            <a:ext cx="622040" cy="622040"/>
          </a:xfrm>
          <a:prstGeom prst="rect">
            <a:avLst/>
          </a:prstGeom>
        </p:spPr>
      </p:pic>
      <p:cxnSp>
        <p:nvCxnSpPr>
          <p:cNvPr id="51" name="Straight Connector 50">
            <a:extLst>
              <a:ext uri="{FF2B5EF4-FFF2-40B4-BE49-F238E27FC236}">
                <a16:creationId xmlns:a16="http://schemas.microsoft.com/office/drawing/2014/main" xmlns="" id="{E50FB5C1-94FD-4336-A5CB-E6FFDF3FD2B8}"/>
              </a:ext>
            </a:extLst>
          </p:cNvPr>
          <p:cNvCxnSpPr/>
          <p:nvPr/>
        </p:nvCxnSpPr>
        <p:spPr>
          <a:xfrm>
            <a:off x="1270000" y="482600"/>
            <a:ext cx="0" cy="1422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6797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xmlns="" id="{E86E7174-C38F-4965-8AA7-01617B98F29F}"/>
              </a:ext>
            </a:extLst>
          </p:cNvPr>
          <p:cNvSpPr>
            <a:spLocks/>
          </p:cNvSpPr>
          <p:nvPr/>
        </p:nvSpPr>
        <p:spPr>
          <a:xfrm>
            <a:off x="0" y="6620238"/>
            <a:ext cx="12192000" cy="228600"/>
          </a:xfrm>
          <a:prstGeom prst="rect">
            <a:avLst/>
          </a:prstGeom>
          <a:solidFill>
            <a:srgbClr val="004B87"/>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solidFill>
                <a:schemeClr val="tx1"/>
              </a:solidFill>
            </a:endParaRPr>
          </a:p>
        </p:txBody>
      </p:sp>
      <p:sp>
        <p:nvSpPr>
          <p:cNvPr id="49" name="Rectangle 12">
            <a:extLst>
              <a:ext uri="{FF2B5EF4-FFF2-40B4-BE49-F238E27FC236}">
                <a16:creationId xmlns:a16="http://schemas.microsoft.com/office/drawing/2014/main" xmlns="" id="{E1E99AD8-7330-4251-94E7-070E899EE43A}"/>
              </a:ext>
            </a:extLst>
          </p:cNvPr>
          <p:cNvSpPr/>
          <p:nvPr/>
        </p:nvSpPr>
        <p:spPr>
          <a:xfrm>
            <a:off x="1" y="6394813"/>
            <a:ext cx="7922684" cy="204788"/>
          </a:xfrm>
          <a:custGeom>
            <a:avLst/>
            <a:gdLst/>
            <a:ahLst/>
            <a:cxnLst/>
            <a:rect l="l" t="t" r="r" b="b"/>
            <a:pathLst>
              <a:path w="5822917" h="289083">
                <a:moveTo>
                  <a:pt x="0" y="0"/>
                </a:moveTo>
                <a:lnTo>
                  <a:pt x="4813471" y="0"/>
                </a:lnTo>
                <a:lnTo>
                  <a:pt x="4910138" y="0"/>
                </a:lnTo>
                <a:lnTo>
                  <a:pt x="5822917" y="0"/>
                </a:lnTo>
                <a:lnTo>
                  <a:pt x="5616211" y="289083"/>
                </a:lnTo>
                <a:lnTo>
                  <a:pt x="4910138" y="289083"/>
                </a:lnTo>
                <a:lnTo>
                  <a:pt x="4606765" y="289083"/>
                </a:lnTo>
                <a:lnTo>
                  <a:pt x="0" y="289083"/>
                </a:lnTo>
                <a:close/>
              </a:path>
            </a:pathLst>
          </a:custGeom>
          <a:solidFill>
            <a:srgbClr val="004B87"/>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solidFill>
                <a:schemeClr val="tx1"/>
              </a:solidFill>
            </a:endParaRPr>
          </a:p>
        </p:txBody>
      </p:sp>
      <p:sp>
        <p:nvSpPr>
          <p:cNvPr id="50" name="Parallelogram 13">
            <a:extLst>
              <a:ext uri="{FF2B5EF4-FFF2-40B4-BE49-F238E27FC236}">
                <a16:creationId xmlns:a16="http://schemas.microsoft.com/office/drawing/2014/main" xmlns="" id="{5B7083B7-6A9C-4C7E-B5C8-C869D2DDB420}"/>
              </a:ext>
            </a:extLst>
          </p:cNvPr>
          <p:cNvSpPr/>
          <p:nvPr/>
        </p:nvSpPr>
        <p:spPr>
          <a:xfrm>
            <a:off x="7810501" y="6375763"/>
            <a:ext cx="4381500" cy="204788"/>
          </a:xfrm>
          <a:custGeom>
            <a:avLst/>
            <a:gdLst/>
            <a:ahLst/>
            <a:cxnLst/>
            <a:rect l="l" t="t" r="r" b="b"/>
            <a:pathLst>
              <a:path w="3221198" h="289083">
                <a:moveTo>
                  <a:pt x="206706" y="0"/>
                </a:moveTo>
                <a:lnTo>
                  <a:pt x="803435" y="0"/>
                </a:lnTo>
                <a:lnTo>
                  <a:pt x="1216152" y="0"/>
                </a:lnTo>
                <a:lnTo>
                  <a:pt x="3221198" y="0"/>
                </a:lnTo>
                <a:lnTo>
                  <a:pt x="3221198" y="289083"/>
                </a:lnTo>
                <a:lnTo>
                  <a:pt x="1009446" y="289083"/>
                </a:lnTo>
                <a:lnTo>
                  <a:pt x="803435" y="289083"/>
                </a:lnTo>
                <a:lnTo>
                  <a:pt x="0" y="289083"/>
                </a:lnTo>
                <a:close/>
              </a:path>
            </a:pathLst>
          </a:custGeom>
          <a:solidFill>
            <a:srgbClr val="F89D1B"/>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solidFill>
                <a:schemeClr val="tx1"/>
              </a:solidFill>
            </a:endParaRPr>
          </a:p>
        </p:txBody>
      </p:sp>
      <p:sp>
        <p:nvSpPr>
          <p:cNvPr id="2" name="Title 1"/>
          <p:cNvSpPr>
            <a:spLocks noGrp="1"/>
          </p:cNvSpPr>
          <p:nvPr>
            <p:ph type="title"/>
          </p:nvPr>
        </p:nvSpPr>
        <p:spPr>
          <a:xfrm>
            <a:off x="1692701" y="155015"/>
            <a:ext cx="9043663" cy="911785"/>
          </a:xfrm>
        </p:spPr>
        <p:txBody>
          <a:bodyPr>
            <a:normAutofit/>
          </a:bodyPr>
          <a:lstStyle>
            <a:lvl1pPr algn="ctr">
              <a:defRPr sz="3600" b="1" i="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838200" y="1634553"/>
            <a:ext cx="10515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29" name="Group 28"/>
          <p:cNvGrpSpPr/>
          <p:nvPr/>
        </p:nvGrpSpPr>
        <p:grpSpPr>
          <a:xfrm>
            <a:off x="5312833" y="6615597"/>
            <a:ext cx="1566333" cy="230717"/>
            <a:chOff x="3984625" y="4911725"/>
            <a:chExt cx="1174750" cy="173038"/>
          </a:xfrm>
        </p:grpSpPr>
        <p:sp>
          <p:nvSpPr>
            <p:cNvPr id="30" name="Freeform 30"/>
            <p:cNvSpPr>
              <a:spLocks noEditPoints="1"/>
            </p:cNvSpPr>
            <p:nvPr/>
          </p:nvSpPr>
          <p:spPr bwMode="auto">
            <a:xfrm>
              <a:off x="3984625" y="4911725"/>
              <a:ext cx="263525" cy="173038"/>
            </a:xfrm>
            <a:custGeom>
              <a:avLst/>
              <a:gdLst>
                <a:gd name="T0" fmla="*/ 83 w 83"/>
                <a:gd name="T1" fmla="*/ 27 h 54"/>
                <a:gd name="T2" fmla="*/ 44 w 83"/>
                <a:gd name="T3" fmla="*/ 54 h 54"/>
                <a:gd name="T4" fmla="*/ 12 w 83"/>
                <a:gd name="T5" fmla="*/ 8 h 54"/>
                <a:gd name="T6" fmla="*/ 67 w 83"/>
                <a:gd name="T7" fmla="*/ 19 h 54"/>
                <a:gd name="T8" fmla="*/ 51 w 83"/>
                <a:gd name="T9" fmla="*/ 2 h 54"/>
                <a:gd name="T10" fmla="*/ 59 w 83"/>
                <a:gd name="T11" fmla="*/ 10 h 54"/>
                <a:gd name="T12" fmla="*/ 68 w 83"/>
                <a:gd name="T13" fmla="*/ 20 h 54"/>
                <a:gd name="T14" fmla="*/ 67 w 83"/>
                <a:gd name="T15" fmla="*/ 35 h 54"/>
                <a:gd name="T16" fmla="*/ 77 w 83"/>
                <a:gd name="T17" fmla="*/ 38 h 54"/>
                <a:gd name="T18" fmla="*/ 44 w 83"/>
                <a:gd name="T19" fmla="*/ 53 h 54"/>
                <a:gd name="T20" fmla="*/ 35 w 83"/>
                <a:gd name="T21" fmla="*/ 50 h 54"/>
                <a:gd name="T22" fmla="*/ 36 w 83"/>
                <a:gd name="T23" fmla="*/ 52 h 54"/>
                <a:gd name="T24" fmla="*/ 49 w 83"/>
                <a:gd name="T25" fmla="*/ 50 h 54"/>
                <a:gd name="T26" fmla="*/ 17 w 83"/>
                <a:gd name="T27" fmla="*/ 47 h 54"/>
                <a:gd name="T28" fmla="*/ 5 w 83"/>
                <a:gd name="T29" fmla="*/ 37 h 54"/>
                <a:gd name="T30" fmla="*/ 33 w 83"/>
                <a:gd name="T31" fmla="*/ 50 h 54"/>
                <a:gd name="T32" fmla="*/ 2 w 83"/>
                <a:gd name="T33" fmla="*/ 27 h 54"/>
                <a:gd name="T34" fmla="*/ 13 w 83"/>
                <a:gd name="T35" fmla="*/ 27 h 54"/>
                <a:gd name="T36" fmla="*/ 15 w 83"/>
                <a:gd name="T37" fmla="*/ 18 h 54"/>
                <a:gd name="T38" fmla="*/ 13 w 83"/>
                <a:gd name="T39" fmla="*/ 9 h 54"/>
                <a:gd name="T40" fmla="*/ 15 w 83"/>
                <a:gd name="T41" fmla="*/ 18 h 54"/>
                <a:gd name="T42" fmla="*/ 23 w 83"/>
                <a:gd name="T43" fmla="*/ 8 h 54"/>
                <a:gd name="T44" fmla="*/ 50 w 83"/>
                <a:gd name="T45" fmla="*/ 3 h 54"/>
                <a:gd name="T46" fmla="*/ 36 w 83"/>
                <a:gd name="T47" fmla="*/ 4 h 54"/>
                <a:gd name="T48" fmla="*/ 48 w 83"/>
                <a:gd name="T49" fmla="*/ 4 h 54"/>
                <a:gd name="T50" fmla="*/ 58 w 83"/>
                <a:gd name="T51" fmla="*/ 10 h 54"/>
                <a:gd name="T52" fmla="*/ 42 w 83"/>
                <a:gd name="T53" fmla="*/ 6 h 54"/>
                <a:gd name="T54" fmla="*/ 41 w 83"/>
                <a:gd name="T55" fmla="*/ 6 h 54"/>
                <a:gd name="T56" fmla="*/ 41 w 83"/>
                <a:gd name="T57" fmla="*/ 13 h 54"/>
                <a:gd name="T58" fmla="*/ 32 w 83"/>
                <a:gd name="T59" fmla="*/ 5 h 54"/>
                <a:gd name="T60" fmla="*/ 37 w 83"/>
                <a:gd name="T61" fmla="*/ 5 h 54"/>
                <a:gd name="T62" fmla="*/ 34 w 83"/>
                <a:gd name="T63" fmla="*/ 42 h 54"/>
                <a:gd name="T64" fmla="*/ 33 w 83"/>
                <a:gd name="T65" fmla="*/ 42 h 54"/>
                <a:gd name="T66" fmla="*/ 33 w 83"/>
                <a:gd name="T67" fmla="*/ 50 h 54"/>
                <a:gd name="T68" fmla="*/ 48 w 83"/>
                <a:gd name="T69" fmla="*/ 50 h 54"/>
                <a:gd name="T70" fmla="*/ 46 w 83"/>
                <a:gd name="T71" fmla="*/ 49 h 54"/>
                <a:gd name="T72" fmla="*/ 41 w 83"/>
                <a:gd name="T73" fmla="*/ 48 h 54"/>
                <a:gd name="T74" fmla="*/ 29 w 83"/>
                <a:gd name="T75" fmla="*/ 20 h 54"/>
                <a:gd name="T76" fmla="*/ 51 w 83"/>
                <a:gd name="T77" fmla="*/ 13 h 54"/>
                <a:gd name="T78" fmla="*/ 58 w 83"/>
                <a:gd name="T79" fmla="*/ 11 h 54"/>
                <a:gd name="T80" fmla="*/ 53 w 83"/>
                <a:gd name="T81" fmla="*/ 21 h 54"/>
                <a:gd name="T82" fmla="*/ 41 w 83"/>
                <a:gd name="T83" fmla="*/ 21 h 54"/>
                <a:gd name="T84" fmla="*/ 14 w 83"/>
                <a:gd name="T85" fmla="*/ 26 h 54"/>
                <a:gd name="T86" fmla="*/ 54 w 83"/>
                <a:gd name="T87" fmla="*/ 22 h 54"/>
                <a:gd name="T88" fmla="*/ 41 w 83"/>
                <a:gd name="T89" fmla="*/ 22 h 54"/>
                <a:gd name="T90" fmla="*/ 42 w 83"/>
                <a:gd name="T91" fmla="*/ 27 h 54"/>
                <a:gd name="T92" fmla="*/ 53 w 83"/>
                <a:gd name="T93" fmla="*/ 27 h 54"/>
                <a:gd name="T94" fmla="*/ 30 w 83"/>
                <a:gd name="T95" fmla="*/ 31 h 54"/>
                <a:gd name="T96" fmla="*/ 14 w 83"/>
                <a:gd name="T97" fmla="*/ 31 h 54"/>
                <a:gd name="T98" fmla="*/ 28 w 83"/>
                <a:gd name="T99" fmla="*/ 27 h 54"/>
                <a:gd name="T100" fmla="*/ 66 w 83"/>
                <a:gd name="T101" fmla="*/ 34 h 54"/>
                <a:gd name="T102" fmla="*/ 30 w 83"/>
                <a:gd name="T103" fmla="*/ 42 h 54"/>
                <a:gd name="T104" fmla="*/ 53 w 83"/>
                <a:gd name="T105" fmla="*/ 33 h 54"/>
                <a:gd name="T106" fmla="*/ 41 w 83"/>
                <a:gd name="T107" fmla="*/ 32 h 54"/>
                <a:gd name="T108" fmla="*/ 40 w 83"/>
                <a:gd name="T109" fmla="*/ 32 h 54"/>
                <a:gd name="T110" fmla="*/ 40 w 83"/>
                <a:gd name="T111" fmla="*/ 32 h 54"/>
                <a:gd name="T112" fmla="*/ 41 w 83"/>
                <a:gd name="T113" fmla="*/ 2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54">
                  <a:moveTo>
                    <a:pt x="41" y="0"/>
                  </a:moveTo>
                  <a:cubicBezTo>
                    <a:pt x="41" y="0"/>
                    <a:pt x="41" y="0"/>
                    <a:pt x="41" y="0"/>
                  </a:cubicBezTo>
                  <a:cubicBezTo>
                    <a:pt x="53" y="0"/>
                    <a:pt x="63" y="3"/>
                    <a:pt x="70" y="8"/>
                  </a:cubicBezTo>
                  <a:cubicBezTo>
                    <a:pt x="78" y="13"/>
                    <a:pt x="83" y="20"/>
                    <a:pt x="83" y="27"/>
                  </a:cubicBezTo>
                  <a:cubicBezTo>
                    <a:pt x="83" y="27"/>
                    <a:pt x="83" y="27"/>
                    <a:pt x="83" y="27"/>
                  </a:cubicBezTo>
                  <a:cubicBezTo>
                    <a:pt x="83" y="27"/>
                    <a:pt x="83" y="27"/>
                    <a:pt x="83" y="27"/>
                  </a:cubicBezTo>
                  <a:cubicBezTo>
                    <a:pt x="83" y="35"/>
                    <a:pt x="78" y="41"/>
                    <a:pt x="70" y="46"/>
                  </a:cubicBezTo>
                  <a:cubicBezTo>
                    <a:pt x="65" y="50"/>
                    <a:pt x="58" y="52"/>
                    <a:pt x="51" y="54"/>
                  </a:cubicBezTo>
                  <a:cubicBezTo>
                    <a:pt x="50" y="54"/>
                    <a:pt x="50" y="54"/>
                    <a:pt x="50" y="54"/>
                  </a:cubicBezTo>
                  <a:cubicBezTo>
                    <a:pt x="49" y="54"/>
                    <a:pt x="46" y="54"/>
                    <a:pt x="44" y="54"/>
                  </a:cubicBezTo>
                  <a:cubicBezTo>
                    <a:pt x="43" y="54"/>
                    <a:pt x="42" y="54"/>
                    <a:pt x="41" y="54"/>
                  </a:cubicBezTo>
                  <a:cubicBezTo>
                    <a:pt x="30" y="54"/>
                    <a:pt x="20" y="51"/>
                    <a:pt x="12" y="46"/>
                  </a:cubicBezTo>
                  <a:cubicBezTo>
                    <a:pt x="5" y="41"/>
                    <a:pt x="0" y="35"/>
                    <a:pt x="0" y="27"/>
                  </a:cubicBezTo>
                  <a:cubicBezTo>
                    <a:pt x="0" y="27"/>
                    <a:pt x="0" y="27"/>
                    <a:pt x="0" y="27"/>
                  </a:cubicBezTo>
                  <a:cubicBezTo>
                    <a:pt x="0" y="20"/>
                    <a:pt x="5" y="13"/>
                    <a:pt x="12" y="8"/>
                  </a:cubicBezTo>
                  <a:cubicBezTo>
                    <a:pt x="20" y="3"/>
                    <a:pt x="30" y="0"/>
                    <a:pt x="41" y="0"/>
                  </a:cubicBezTo>
                  <a:moveTo>
                    <a:pt x="69" y="9"/>
                  </a:moveTo>
                  <a:cubicBezTo>
                    <a:pt x="68" y="8"/>
                    <a:pt x="67" y="7"/>
                    <a:pt x="65" y="7"/>
                  </a:cubicBezTo>
                  <a:cubicBezTo>
                    <a:pt x="64" y="8"/>
                    <a:pt x="62" y="10"/>
                    <a:pt x="60" y="11"/>
                  </a:cubicBezTo>
                  <a:cubicBezTo>
                    <a:pt x="63" y="13"/>
                    <a:pt x="66" y="16"/>
                    <a:pt x="67" y="19"/>
                  </a:cubicBezTo>
                  <a:cubicBezTo>
                    <a:pt x="67" y="19"/>
                    <a:pt x="67" y="19"/>
                    <a:pt x="67" y="19"/>
                  </a:cubicBezTo>
                  <a:cubicBezTo>
                    <a:pt x="71" y="18"/>
                    <a:pt x="74" y="18"/>
                    <a:pt x="77" y="17"/>
                  </a:cubicBezTo>
                  <a:cubicBezTo>
                    <a:pt x="75" y="14"/>
                    <a:pt x="72" y="11"/>
                    <a:pt x="69" y="9"/>
                  </a:cubicBezTo>
                  <a:moveTo>
                    <a:pt x="65" y="6"/>
                  </a:moveTo>
                  <a:cubicBezTo>
                    <a:pt x="61" y="4"/>
                    <a:pt x="56" y="3"/>
                    <a:pt x="51" y="2"/>
                  </a:cubicBezTo>
                  <a:cubicBezTo>
                    <a:pt x="51" y="2"/>
                    <a:pt x="51" y="2"/>
                    <a:pt x="51" y="2"/>
                  </a:cubicBezTo>
                  <a:cubicBezTo>
                    <a:pt x="50" y="3"/>
                    <a:pt x="50" y="3"/>
                    <a:pt x="50" y="3"/>
                  </a:cubicBezTo>
                  <a:cubicBezTo>
                    <a:pt x="49" y="4"/>
                    <a:pt x="49" y="4"/>
                    <a:pt x="49" y="4"/>
                  </a:cubicBezTo>
                  <a:cubicBezTo>
                    <a:pt x="50" y="4"/>
                    <a:pt x="50" y="4"/>
                    <a:pt x="50" y="4"/>
                  </a:cubicBezTo>
                  <a:cubicBezTo>
                    <a:pt x="53" y="6"/>
                    <a:pt x="57" y="8"/>
                    <a:pt x="59" y="10"/>
                  </a:cubicBezTo>
                  <a:cubicBezTo>
                    <a:pt x="59" y="10"/>
                    <a:pt x="59" y="10"/>
                    <a:pt x="59" y="10"/>
                  </a:cubicBezTo>
                  <a:cubicBezTo>
                    <a:pt x="62" y="9"/>
                    <a:pt x="64" y="8"/>
                    <a:pt x="65" y="6"/>
                  </a:cubicBezTo>
                  <a:moveTo>
                    <a:pt x="81" y="27"/>
                  </a:moveTo>
                  <a:cubicBezTo>
                    <a:pt x="81" y="23"/>
                    <a:pt x="79" y="20"/>
                    <a:pt x="78" y="17"/>
                  </a:cubicBezTo>
                  <a:cubicBezTo>
                    <a:pt x="75" y="18"/>
                    <a:pt x="71" y="19"/>
                    <a:pt x="68" y="20"/>
                  </a:cubicBezTo>
                  <a:cubicBezTo>
                    <a:pt x="69" y="22"/>
                    <a:pt x="69" y="24"/>
                    <a:pt x="69" y="27"/>
                  </a:cubicBezTo>
                  <a:lnTo>
                    <a:pt x="81" y="27"/>
                  </a:lnTo>
                  <a:close/>
                  <a:moveTo>
                    <a:pt x="69" y="45"/>
                  </a:moveTo>
                  <a:cubicBezTo>
                    <a:pt x="72" y="43"/>
                    <a:pt x="74" y="41"/>
                    <a:pt x="76" y="39"/>
                  </a:cubicBezTo>
                  <a:cubicBezTo>
                    <a:pt x="73" y="37"/>
                    <a:pt x="70" y="36"/>
                    <a:pt x="67" y="35"/>
                  </a:cubicBezTo>
                  <a:cubicBezTo>
                    <a:pt x="65" y="38"/>
                    <a:pt x="63" y="41"/>
                    <a:pt x="59" y="44"/>
                  </a:cubicBezTo>
                  <a:cubicBezTo>
                    <a:pt x="61" y="45"/>
                    <a:pt x="63" y="46"/>
                    <a:pt x="65" y="47"/>
                  </a:cubicBezTo>
                  <a:cubicBezTo>
                    <a:pt x="65" y="48"/>
                    <a:pt x="65" y="48"/>
                    <a:pt x="65" y="48"/>
                  </a:cubicBezTo>
                  <a:cubicBezTo>
                    <a:pt x="66" y="47"/>
                    <a:pt x="68" y="46"/>
                    <a:pt x="69" y="45"/>
                  </a:cubicBezTo>
                  <a:moveTo>
                    <a:pt x="77" y="38"/>
                  </a:moveTo>
                  <a:cubicBezTo>
                    <a:pt x="79" y="35"/>
                    <a:pt x="80" y="31"/>
                    <a:pt x="81" y="28"/>
                  </a:cubicBezTo>
                  <a:cubicBezTo>
                    <a:pt x="69" y="27"/>
                    <a:pt x="69" y="27"/>
                    <a:pt x="69" y="27"/>
                  </a:cubicBezTo>
                  <a:cubicBezTo>
                    <a:pt x="69" y="30"/>
                    <a:pt x="69" y="32"/>
                    <a:pt x="67" y="35"/>
                  </a:cubicBezTo>
                  <a:cubicBezTo>
                    <a:pt x="71" y="36"/>
                    <a:pt x="74" y="37"/>
                    <a:pt x="77" y="38"/>
                  </a:cubicBezTo>
                  <a:moveTo>
                    <a:pt x="44" y="53"/>
                  </a:moveTo>
                  <a:cubicBezTo>
                    <a:pt x="46" y="53"/>
                    <a:pt x="48" y="52"/>
                    <a:pt x="49" y="52"/>
                  </a:cubicBezTo>
                  <a:cubicBezTo>
                    <a:pt x="48" y="51"/>
                    <a:pt x="47" y="50"/>
                    <a:pt x="46" y="49"/>
                  </a:cubicBezTo>
                  <a:cubicBezTo>
                    <a:pt x="44" y="49"/>
                    <a:pt x="43" y="49"/>
                    <a:pt x="40" y="49"/>
                  </a:cubicBezTo>
                  <a:cubicBezTo>
                    <a:pt x="39" y="49"/>
                    <a:pt x="37" y="49"/>
                    <a:pt x="36" y="49"/>
                  </a:cubicBezTo>
                  <a:cubicBezTo>
                    <a:pt x="35" y="50"/>
                    <a:pt x="35" y="50"/>
                    <a:pt x="35" y="50"/>
                  </a:cubicBezTo>
                  <a:cubicBezTo>
                    <a:pt x="34" y="50"/>
                    <a:pt x="33" y="51"/>
                    <a:pt x="32" y="52"/>
                  </a:cubicBezTo>
                  <a:cubicBezTo>
                    <a:pt x="32" y="52"/>
                    <a:pt x="32" y="52"/>
                    <a:pt x="32" y="52"/>
                  </a:cubicBezTo>
                  <a:cubicBezTo>
                    <a:pt x="32" y="52"/>
                    <a:pt x="32" y="52"/>
                    <a:pt x="32" y="52"/>
                  </a:cubicBezTo>
                  <a:cubicBezTo>
                    <a:pt x="32" y="52"/>
                    <a:pt x="33" y="52"/>
                    <a:pt x="34" y="52"/>
                  </a:cubicBezTo>
                  <a:cubicBezTo>
                    <a:pt x="34" y="52"/>
                    <a:pt x="35" y="52"/>
                    <a:pt x="36" y="52"/>
                  </a:cubicBezTo>
                  <a:cubicBezTo>
                    <a:pt x="39" y="53"/>
                    <a:pt x="41" y="53"/>
                    <a:pt x="44" y="53"/>
                  </a:cubicBezTo>
                  <a:moveTo>
                    <a:pt x="50" y="52"/>
                  </a:moveTo>
                  <a:cubicBezTo>
                    <a:pt x="55" y="51"/>
                    <a:pt x="60" y="50"/>
                    <a:pt x="64" y="48"/>
                  </a:cubicBezTo>
                  <a:cubicBezTo>
                    <a:pt x="62" y="47"/>
                    <a:pt x="60" y="45"/>
                    <a:pt x="58" y="45"/>
                  </a:cubicBezTo>
                  <a:cubicBezTo>
                    <a:pt x="56" y="47"/>
                    <a:pt x="53" y="49"/>
                    <a:pt x="49" y="50"/>
                  </a:cubicBezTo>
                  <a:cubicBezTo>
                    <a:pt x="49" y="51"/>
                    <a:pt x="49" y="51"/>
                    <a:pt x="49" y="51"/>
                  </a:cubicBezTo>
                  <a:cubicBezTo>
                    <a:pt x="49" y="51"/>
                    <a:pt x="50" y="51"/>
                    <a:pt x="50" y="52"/>
                  </a:cubicBezTo>
                  <a:cubicBezTo>
                    <a:pt x="50" y="52"/>
                    <a:pt x="50" y="52"/>
                    <a:pt x="50" y="52"/>
                  </a:cubicBezTo>
                  <a:moveTo>
                    <a:pt x="13" y="45"/>
                  </a:moveTo>
                  <a:cubicBezTo>
                    <a:pt x="14" y="46"/>
                    <a:pt x="16" y="46"/>
                    <a:pt x="17" y="47"/>
                  </a:cubicBezTo>
                  <a:cubicBezTo>
                    <a:pt x="19" y="46"/>
                    <a:pt x="21" y="45"/>
                    <a:pt x="23" y="44"/>
                  </a:cubicBezTo>
                  <a:cubicBezTo>
                    <a:pt x="23" y="44"/>
                    <a:pt x="23" y="44"/>
                    <a:pt x="23" y="44"/>
                  </a:cubicBezTo>
                  <a:cubicBezTo>
                    <a:pt x="19" y="42"/>
                    <a:pt x="16" y="38"/>
                    <a:pt x="14" y="34"/>
                  </a:cubicBezTo>
                  <a:cubicBezTo>
                    <a:pt x="14" y="34"/>
                    <a:pt x="14" y="34"/>
                    <a:pt x="14" y="34"/>
                  </a:cubicBezTo>
                  <a:cubicBezTo>
                    <a:pt x="10" y="35"/>
                    <a:pt x="8" y="36"/>
                    <a:pt x="5" y="37"/>
                  </a:cubicBezTo>
                  <a:cubicBezTo>
                    <a:pt x="7" y="40"/>
                    <a:pt x="10" y="43"/>
                    <a:pt x="13" y="45"/>
                  </a:cubicBezTo>
                  <a:moveTo>
                    <a:pt x="18" y="48"/>
                  </a:moveTo>
                  <a:cubicBezTo>
                    <a:pt x="22" y="49"/>
                    <a:pt x="26" y="51"/>
                    <a:pt x="31" y="52"/>
                  </a:cubicBezTo>
                  <a:cubicBezTo>
                    <a:pt x="31" y="51"/>
                    <a:pt x="31" y="51"/>
                    <a:pt x="31" y="51"/>
                  </a:cubicBezTo>
                  <a:cubicBezTo>
                    <a:pt x="32" y="51"/>
                    <a:pt x="32" y="50"/>
                    <a:pt x="33" y="50"/>
                  </a:cubicBezTo>
                  <a:cubicBezTo>
                    <a:pt x="31" y="49"/>
                    <a:pt x="30" y="48"/>
                    <a:pt x="29" y="48"/>
                  </a:cubicBezTo>
                  <a:cubicBezTo>
                    <a:pt x="27" y="47"/>
                    <a:pt x="25" y="46"/>
                    <a:pt x="24" y="44"/>
                  </a:cubicBezTo>
                  <a:cubicBezTo>
                    <a:pt x="23" y="45"/>
                    <a:pt x="23" y="45"/>
                    <a:pt x="23" y="45"/>
                  </a:cubicBezTo>
                  <a:cubicBezTo>
                    <a:pt x="21" y="46"/>
                    <a:pt x="19" y="46"/>
                    <a:pt x="18" y="48"/>
                  </a:cubicBezTo>
                  <a:moveTo>
                    <a:pt x="2" y="27"/>
                  </a:moveTo>
                  <a:cubicBezTo>
                    <a:pt x="2" y="30"/>
                    <a:pt x="3" y="33"/>
                    <a:pt x="4" y="36"/>
                  </a:cubicBezTo>
                  <a:cubicBezTo>
                    <a:pt x="7" y="35"/>
                    <a:pt x="10" y="34"/>
                    <a:pt x="13" y="33"/>
                  </a:cubicBezTo>
                  <a:cubicBezTo>
                    <a:pt x="14" y="33"/>
                    <a:pt x="14" y="33"/>
                    <a:pt x="14" y="33"/>
                  </a:cubicBezTo>
                  <a:cubicBezTo>
                    <a:pt x="14" y="33"/>
                    <a:pt x="14" y="32"/>
                    <a:pt x="14" y="31"/>
                  </a:cubicBezTo>
                  <a:cubicBezTo>
                    <a:pt x="13" y="30"/>
                    <a:pt x="13" y="28"/>
                    <a:pt x="13" y="27"/>
                  </a:cubicBezTo>
                  <a:cubicBezTo>
                    <a:pt x="2" y="27"/>
                    <a:pt x="2" y="27"/>
                    <a:pt x="2" y="27"/>
                  </a:cubicBezTo>
                  <a:close/>
                  <a:moveTo>
                    <a:pt x="13" y="9"/>
                  </a:moveTo>
                  <a:cubicBezTo>
                    <a:pt x="11" y="11"/>
                    <a:pt x="9" y="13"/>
                    <a:pt x="7" y="15"/>
                  </a:cubicBezTo>
                  <a:cubicBezTo>
                    <a:pt x="9" y="16"/>
                    <a:pt x="12" y="17"/>
                    <a:pt x="15" y="18"/>
                  </a:cubicBezTo>
                  <a:cubicBezTo>
                    <a:pt x="15" y="18"/>
                    <a:pt x="15" y="18"/>
                    <a:pt x="15" y="18"/>
                  </a:cubicBezTo>
                  <a:cubicBezTo>
                    <a:pt x="15" y="17"/>
                    <a:pt x="15" y="17"/>
                    <a:pt x="15" y="17"/>
                  </a:cubicBezTo>
                  <a:cubicBezTo>
                    <a:pt x="17" y="14"/>
                    <a:pt x="20" y="12"/>
                    <a:pt x="23" y="10"/>
                  </a:cubicBezTo>
                  <a:cubicBezTo>
                    <a:pt x="22" y="9"/>
                    <a:pt x="22" y="9"/>
                    <a:pt x="22" y="9"/>
                  </a:cubicBezTo>
                  <a:cubicBezTo>
                    <a:pt x="21" y="8"/>
                    <a:pt x="20" y="7"/>
                    <a:pt x="19" y="6"/>
                  </a:cubicBezTo>
                  <a:cubicBezTo>
                    <a:pt x="17" y="7"/>
                    <a:pt x="15" y="8"/>
                    <a:pt x="13" y="9"/>
                  </a:cubicBezTo>
                  <a:moveTo>
                    <a:pt x="6" y="15"/>
                  </a:moveTo>
                  <a:cubicBezTo>
                    <a:pt x="4" y="19"/>
                    <a:pt x="2" y="22"/>
                    <a:pt x="2" y="26"/>
                  </a:cubicBezTo>
                  <a:cubicBezTo>
                    <a:pt x="13" y="26"/>
                    <a:pt x="13" y="26"/>
                    <a:pt x="13" y="26"/>
                  </a:cubicBezTo>
                  <a:cubicBezTo>
                    <a:pt x="13" y="25"/>
                    <a:pt x="13" y="25"/>
                    <a:pt x="13" y="24"/>
                  </a:cubicBezTo>
                  <a:cubicBezTo>
                    <a:pt x="13" y="22"/>
                    <a:pt x="14" y="20"/>
                    <a:pt x="15" y="18"/>
                  </a:cubicBezTo>
                  <a:cubicBezTo>
                    <a:pt x="15" y="18"/>
                    <a:pt x="15" y="18"/>
                    <a:pt x="15" y="18"/>
                  </a:cubicBezTo>
                  <a:cubicBezTo>
                    <a:pt x="12" y="17"/>
                    <a:pt x="9" y="16"/>
                    <a:pt x="6" y="15"/>
                  </a:cubicBezTo>
                  <a:moveTo>
                    <a:pt x="32" y="2"/>
                  </a:moveTo>
                  <a:cubicBezTo>
                    <a:pt x="28" y="3"/>
                    <a:pt x="23" y="4"/>
                    <a:pt x="19" y="6"/>
                  </a:cubicBezTo>
                  <a:cubicBezTo>
                    <a:pt x="20" y="7"/>
                    <a:pt x="21" y="8"/>
                    <a:pt x="23" y="8"/>
                  </a:cubicBezTo>
                  <a:cubicBezTo>
                    <a:pt x="23" y="9"/>
                    <a:pt x="23" y="9"/>
                    <a:pt x="24" y="9"/>
                  </a:cubicBezTo>
                  <a:cubicBezTo>
                    <a:pt x="26" y="7"/>
                    <a:pt x="29" y="6"/>
                    <a:pt x="31" y="4"/>
                  </a:cubicBezTo>
                  <a:cubicBezTo>
                    <a:pt x="32" y="4"/>
                    <a:pt x="33" y="4"/>
                    <a:pt x="33" y="3"/>
                  </a:cubicBezTo>
                  <a:cubicBezTo>
                    <a:pt x="33" y="3"/>
                    <a:pt x="33" y="2"/>
                    <a:pt x="32" y="2"/>
                  </a:cubicBezTo>
                  <a:moveTo>
                    <a:pt x="50" y="3"/>
                  </a:moveTo>
                  <a:cubicBezTo>
                    <a:pt x="50" y="2"/>
                    <a:pt x="50" y="2"/>
                    <a:pt x="50" y="2"/>
                  </a:cubicBezTo>
                  <a:cubicBezTo>
                    <a:pt x="47" y="2"/>
                    <a:pt x="42" y="1"/>
                    <a:pt x="37" y="2"/>
                  </a:cubicBezTo>
                  <a:cubicBezTo>
                    <a:pt x="36" y="2"/>
                    <a:pt x="36" y="2"/>
                    <a:pt x="35" y="2"/>
                  </a:cubicBezTo>
                  <a:cubicBezTo>
                    <a:pt x="34" y="2"/>
                    <a:pt x="34" y="2"/>
                    <a:pt x="33" y="2"/>
                  </a:cubicBezTo>
                  <a:cubicBezTo>
                    <a:pt x="34" y="3"/>
                    <a:pt x="35" y="3"/>
                    <a:pt x="36" y="4"/>
                  </a:cubicBezTo>
                  <a:cubicBezTo>
                    <a:pt x="37" y="4"/>
                    <a:pt x="37" y="4"/>
                    <a:pt x="37" y="4"/>
                  </a:cubicBezTo>
                  <a:cubicBezTo>
                    <a:pt x="39" y="5"/>
                    <a:pt x="40" y="5"/>
                    <a:pt x="42" y="5"/>
                  </a:cubicBezTo>
                  <a:cubicBezTo>
                    <a:pt x="44" y="5"/>
                    <a:pt x="47" y="4"/>
                    <a:pt x="49" y="3"/>
                  </a:cubicBezTo>
                  <a:cubicBezTo>
                    <a:pt x="50" y="3"/>
                    <a:pt x="50" y="3"/>
                    <a:pt x="50" y="3"/>
                  </a:cubicBezTo>
                  <a:moveTo>
                    <a:pt x="48" y="4"/>
                  </a:moveTo>
                  <a:cubicBezTo>
                    <a:pt x="48" y="4"/>
                    <a:pt x="47" y="5"/>
                    <a:pt x="46" y="5"/>
                  </a:cubicBezTo>
                  <a:cubicBezTo>
                    <a:pt x="48" y="7"/>
                    <a:pt x="49" y="10"/>
                    <a:pt x="50" y="12"/>
                  </a:cubicBezTo>
                  <a:cubicBezTo>
                    <a:pt x="52" y="12"/>
                    <a:pt x="54" y="11"/>
                    <a:pt x="56" y="11"/>
                  </a:cubicBezTo>
                  <a:cubicBezTo>
                    <a:pt x="57" y="11"/>
                    <a:pt x="57" y="11"/>
                    <a:pt x="58" y="11"/>
                  </a:cubicBezTo>
                  <a:cubicBezTo>
                    <a:pt x="58" y="10"/>
                    <a:pt x="58" y="10"/>
                    <a:pt x="58" y="10"/>
                  </a:cubicBezTo>
                  <a:cubicBezTo>
                    <a:pt x="56" y="8"/>
                    <a:pt x="53" y="6"/>
                    <a:pt x="49" y="5"/>
                  </a:cubicBezTo>
                  <a:cubicBezTo>
                    <a:pt x="49" y="4"/>
                    <a:pt x="49" y="4"/>
                    <a:pt x="49" y="4"/>
                  </a:cubicBezTo>
                  <a:lnTo>
                    <a:pt x="48" y="4"/>
                  </a:lnTo>
                  <a:close/>
                  <a:moveTo>
                    <a:pt x="45" y="5"/>
                  </a:moveTo>
                  <a:cubicBezTo>
                    <a:pt x="44" y="6"/>
                    <a:pt x="43" y="6"/>
                    <a:pt x="42" y="6"/>
                  </a:cubicBezTo>
                  <a:cubicBezTo>
                    <a:pt x="42" y="6"/>
                    <a:pt x="42" y="6"/>
                    <a:pt x="42" y="6"/>
                  </a:cubicBezTo>
                  <a:cubicBezTo>
                    <a:pt x="42" y="8"/>
                    <a:pt x="41" y="10"/>
                    <a:pt x="41" y="13"/>
                  </a:cubicBezTo>
                  <a:cubicBezTo>
                    <a:pt x="44" y="13"/>
                    <a:pt x="47" y="12"/>
                    <a:pt x="49" y="12"/>
                  </a:cubicBezTo>
                  <a:cubicBezTo>
                    <a:pt x="48" y="10"/>
                    <a:pt x="47" y="8"/>
                    <a:pt x="45" y="5"/>
                  </a:cubicBezTo>
                  <a:moveTo>
                    <a:pt x="41" y="6"/>
                  </a:moveTo>
                  <a:cubicBezTo>
                    <a:pt x="40" y="6"/>
                    <a:pt x="39" y="5"/>
                    <a:pt x="38" y="5"/>
                  </a:cubicBezTo>
                  <a:cubicBezTo>
                    <a:pt x="37" y="5"/>
                    <a:pt x="37" y="5"/>
                    <a:pt x="37" y="5"/>
                  </a:cubicBezTo>
                  <a:cubicBezTo>
                    <a:pt x="37" y="6"/>
                    <a:pt x="37" y="6"/>
                    <a:pt x="37" y="6"/>
                  </a:cubicBezTo>
                  <a:cubicBezTo>
                    <a:pt x="36" y="8"/>
                    <a:pt x="34" y="10"/>
                    <a:pt x="33" y="12"/>
                  </a:cubicBezTo>
                  <a:cubicBezTo>
                    <a:pt x="36" y="12"/>
                    <a:pt x="38" y="12"/>
                    <a:pt x="41" y="13"/>
                  </a:cubicBezTo>
                  <a:cubicBezTo>
                    <a:pt x="41" y="10"/>
                    <a:pt x="41" y="8"/>
                    <a:pt x="41" y="6"/>
                  </a:cubicBezTo>
                  <a:moveTo>
                    <a:pt x="37" y="5"/>
                  </a:moveTo>
                  <a:cubicBezTo>
                    <a:pt x="36" y="5"/>
                    <a:pt x="36" y="5"/>
                    <a:pt x="36" y="5"/>
                  </a:cubicBezTo>
                  <a:cubicBezTo>
                    <a:pt x="35" y="4"/>
                    <a:pt x="35" y="4"/>
                    <a:pt x="34" y="4"/>
                  </a:cubicBezTo>
                  <a:cubicBezTo>
                    <a:pt x="33" y="4"/>
                    <a:pt x="32" y="5"/>
                    <a:pt x="32" y="5"/>
                  </a:cubicBezTo>
                  <a:cubicBezTo>
                    <a:pt x="29" y="7"/>
                    <a:pt x="27" y="8"/>
                    <a:pt x="25" y="9"/>
                  </a:cubicBezTo>
                  <a:cubicBezTo>
                    <a:pt x="26" y="10"/>
                    <a:pt x="26" y="10"/>
                    <a:pt x="28" y="11"/>
                  </a:cubicBezTo>
                  <a:cubicBezTo>
                    <a:pt x="29" y="11"/>
                    <a:pt x="31" y="11"/>
                    <a:pt x="33" y="12"/>
                  </a:cubicBezTo>
                  <a:cubicBezTo>
                    <a:pt x="34" y="10"/>
                    <a:pt x="35" y="8"/>
                    <a:pt x="36" y="5"/>
                  </a:cubicBezTo>
                  <a:cubicBezTo>
                    <a:pt x="37" y="5"/>
                    <a:pt x="37" y="5"/>
                    <a:pt x="37" y="5"/>
                  </a:cubicBezTo>
                  <a:close/>
                  <a:moveTo>
                    <a:pt x="40" y="48"/>
                  </a:moveTo>
                  <a:cubicBezTo>
                    <a:pt x="40" y="48"/>
                    <a:pt x="40" y="48"/>
                    <a:pt x="40" y="48"/>
                  </a:cubicBezTo>
                  <a:cubicBezTo>
                    <a:pt x="41" y="48"/>
                    <a:pt x="41" y="48"/>
                    <a:pt x="41" y="48"/>
                  </a:cubicBezTo>
                  <a:cubicBezTo>
                    <a:pt x="41" y="41"/>
                    <a:pt x="41" y="41"/>
                    <a:pt x="41" y="41"/>
                  </a:cubicBezTo>
                  <a:cubicBezTo>
                    <a:pt x="38" y="41"/>
                    <a:pt x="36" y="42"/>
                    <a:pt x="34" y="42"/>
                  </a:cubicBezTo>
                  <a:cubicBezTo>
                    <a:pt x="35" y="44"/>
                    <a:pt x="36" y="46"/>
                    <a:pt x="37" y="48"/>
                  </a:cubicBezTo>
                  <a:cubicBezTo>
                    <a:pt x="38" y="48"/>
                    <a:pt x="39" y="48"/>
                    <a:pt x="40" y="48"/>
                  </a:cubicBezTo>
                  <a:moveTo>
                    <a:pt x="36" y="49"/>
                  </a:moveTo>
                  <a:cubicBezTo>
                    <a:pt x="36" y="48"/>
                    <a:pt x="36" y="48"/>
                    <a:pt x="36" y="48"/>
                  </a:cubicBezTo>
                  <a:cubicBezTo>
                    <a:pt x="35" y="46"/>
                    <a:pt x="34" y="44"/>
                    <a:pt x="33" y="42"/>
                  </a:cubicBezTo>
                  <a:cubicBezTo>
                    <a:pt x="32" y="42"/>
                    <a:pt x="31" y="42"/>
                    <a:pt x="30" y="43"/>
                  </a:cubicBezTo>
                  <a:cubicBezTo>
                    <a:pt x="28" y="43"/>
                    <a:pt x="26" y="44"/>
                    <a:pt x="25" y="44"/>
                  </a:cubicBezTo>
                  <a:cubicBezTo>
                    <a:pt x="26" y="45"/>
                    <a:pt x="28" y="46"/>
                    <a:pt x="29" y="47"/>
                  </a:cubicBezTo>
                  <a:cubicBezTo>
                    <a:pt x="31" y="48"/>
                    <a:pt x="32" y="49"/>
                    <a:pt x="33" y="50"/>
                  </a:cubicBezTo>
                  <a:cubicBezTo>
                    <a:pt x="33" y="50"/>
                    <a:pt x="33" y="50"/>
                    <a:pt x="33" y="50"/>
                  </a:cubicBezTo>
                  <a:cubicBezTo>
                    <a:pt x="34" y="49"/>
                    <a:pt x="34" y="49"/>
                    <a:pt x="35" y="49"/>
                  </a:cubicBezTo>
                  <a:cubicBezTo>
                    <a:pt x="35" y="49"/>
                    <a:pt x="36" y="49"/>
                    <a:pt x="36" y="49"/>
                  </a:cubicBezTo>
                  <a:moveTo>
                    <a:pt x="46" y="49"/>
                  </a:moveTo>
                  <a:cubicBezTo>
                    <a:pt x="47" y="49"/>
                    <a:pt x="47" y="50"/>
                    <a:pt x="48" y="50"/>
                  </a:cubicBezTo>
                  <a:cubicBezTo>
                    <a:pt x="48" y="50"/>
                    <a:pt x="48" y="50"/>
                    <a:pt x="48" y="50"/>
                  </a:cubicBezTo>
                  <a:cubicBezTo>
                    <a:pt x="48" y="50"/>
                    <a:pt x="48" y="50"/>
                    <a:pt x="48" y="50"/>
                  </a:cubicBezTo>
                  <a:cubicBezTo>
                    <a:pt x="49" y="50"/>
                    <a:pt x="49" y="50"/>
                    <a:pt x="49" y="50"/>
                  </a:cubicBezTo>
                  <a:cubicBezTo>
                    <a:pt x="52" y="48"/>
                    <a:pt x="55" y="46"/>
                    <a:pt x="58" y="44"/>
                  </a:cubicBezTo>
                  <a:cubicBezTo>
                    <a:pt x="55" y="43"/>
                    <a:pt x="53" y="43"/>
                    <a:pt x="50" y="42"/>
                  </a:cubicBezTo>
                  <a:cubicBezTo>
                    <a:pt x="49" y="44"/>
                    <a:pt x="48" y="46"/>
                    <a:pt x="46" y="49"/>
                  </a:cubicBezTo>
                  <a:moveTo>
                    <a:pt x="41" y="48"/>
                  </a:moveTo>
                  <a:cubicBezTo>
                    <a:pt x="43" y="48"/>
                    <a:pt x="44" y="48"/>
                    <a:pt x="45" y="49"/>
                  </a:cubicBezTo>
                  <a:cubicBezTo>
                    <a:pt x="47" y="46"/>
                    <a:pt x="48" y="44"/>
                    <a:pt x="49" y="42"/>
                  </a:cubicBezTo>
                  <a:cubicBezTo>
                    <a:pt x="47" y="42"/>
                    <a:pt x="44" y="41"/>
                    <a:pt x="41" y="41"/>
                  </a:cubicBezTo>
                  <a:lnTo>
                    <a:pt x="41" y="48"/>
                  </a:lnTo>
                  <a:close/>
                  <a:moveTo>
                    <a:pt x="27" y="11"/>
                  </a:moveTo>
                  <a:cubicBezTo>
                    <a:pt x="26" y="11"/>
                    <a:pt x="25" y="10"/>
                    <a:pt x="24" y="10"/>
                  </a:cubicBezTo>
                  <a:cubicBezTo>
                    <a:pt x="21" y="12"/>
                    <a:pt x="18" y="15"/>
                    <a:pt x="16" y="18"/>
                  </a:cubicBezTo>
                  <a:cubicBezTo>
                    <a:pt x="19" y="19"/>
                    <a:pt x="22" y="19"/>
                    <a:pt x="25" y="20"/>
                  </a:cubicBezTo>
                  <a:cubicBezTo>
                    <a:pt x="26" y="20"/>
                    <a:pt x="28" y="20"/>
                    <a:pt x="29" y="20"/>
                  </a:cubicBezTo>
                  <a:cubicBezTo>
                    <a:pt x="30" y="18"/>
                    <a:pt x="31" y="15"/>
                    <a:pt x="32" y="12"/>
                  </a:cubicBezTo>
                  <a:cubicBezTo>
                    <a:pt x="31" y="12"/>
                    <a:pt x="29" y="12"/>
                    <a:pt x="27" y="11"/>
                  </a:cubicBezTo>
                  <a:moveTo>
                    <a:pt x="56" y="12"/>
                  </a:moveTo>
                  <a:cubicBezTo>
                    <a:pt x="56" y="12"/>
                    <a:pt x="56" y="12"/>
                    <a:pt x="56" y="12"/>
                  </a:cubicBezTo>
                  <a:cubicBezTo>
                    <a:pt x="55" y="12"/>
                    <a:pt x="53" y="12"/>
                    <a:pt x="51" y="13"/>
                  </a:cubicBezTo>
                  <a:cubicBezTo>
                    <a:pt x="52" y="16"/>
                    <a:pt x="53" y="18"/>
                    <a:pt x="54" y="21"/>
                  </a:cubicBezTo>
                  <a:cubicBezTo>
                    <a:pt x="58" y="21"/>
                    <a:pt x="62" y="20"/>
                    <a:pt x="66" y="19"/>
                  </a:cubicBezTo>
                  <a:cubicBezTo>
                    <a:pt x="66" y="19"/>
                    <a:pt x="66" y="19"/>
                    <a:pt x="66" y="19"/>
                  </a:cubicBezTo>
                  <a:cubicBezTo>
                    <a:pt x="65" y="16"/>
                    <a:pt x="62" y="14"/>
                    <a:pt x="59" y="11"/>
                  </a:cubicBezTo>
                  <a:cubicBezTo>
                    <a:pt x="59" y="11"/>
                    <a:pt x="58" y="11"/>
                    <a:pt x="58" y="11"/>
                  </a:cubicBezTo>
                  <a:cubicBezTo>
                    <a:pt x="57" y="11"/>
                    <a:pt x="57" y="12"/>
                    <a:pt x="56" y="12"/>
                  </a:cubicBezTo>
                  <a:close/>
                  <a:moveTo>
                    <a:pt x="50" y="13"/>
                  </a:moveTo>
                  <a:cubicBezTo>
                    <a:pt x="47" y="13"/>
                    <a:pt x="44" y="13"/>
                    <a:pt x="41" y="13"/>
                  </a:cubicBezTo>
                  <a:cubicBezTo>
                    <a:pt x="41" y="16"/>
                    <a:pt x="41" y="19"/>
                    <a:pt x="41" y="21"/>
                  </a:cubicBezTo>
                  <a:cubicBezTo>
                    <a:pt x="45" y="21"/>
                    <a:pt x="49" y="21"/>
                    <a:pt x="53" y="21"/>
                  </a:cubicBezTo>
                  <a:cubicBezTo>
                    <a:pt x="52" y="18"/>
                    <a:pt x="51" y="16"/>
                    <a:pt x="50" y="13"/>
                  </a:cubicBezTo>
                  <a:moveTo>
                    <a:pt x="41" y="13"/>
                  </a:moveTo>
                  <a:cubicBezTo>
                    <a:pt x="38" y="13"/>
                    <a:pt x="36" y="13"/>
                    <a:pt x="33" y="13"/>
                  </a:cubicBezTo>
                  <a:cubicBezTo>
                    <a:pt x="32" y="15"/>
                    <a:pt x="31" y="18"/>
                    <a:pt x="30" y="20"/>
                  </a:cubicBezTo>
                  <a:cubicBezTo>
                    <a:pt x="33" y="21"/>
                    <a:pt x="37" y="21"/>
                    <a:pt x="41" y="21"/>
                  </a:cubicBezTo>
                  <a:cubicBezTo>
                    <a:pt x="41" y="19"/>
                    <a:pt x="41" y="16"/>
                    <a:pt x="41" y="13"/>
                  </a:cubicBezTo>
                  <a:moveTo>
                    <a:pt x="25" y="20"/>
                  </a:moveTo>
                  <a:cubicBezTo>
                    <a:pt x="22" y="20"/>
                    <a:pt x="19" y="19"/>
                    <a:pt x="16" y="19"/>
                  </a:cubicBezTo>
                  <a:cubicBezTo>
                    <a:pt x="15" y="21"/>
                    <a:pt x="14" y="22"/>
                    <a:pt x="14" y="24"/>
                  </a:cubicBezTo>
                  <a:cubicBezTo>
                    <a:pt x="14" y="25"/>
                    <a:pt x="14" y="25"/>
                    <a:pt x="14" y="26"/>
                  </a:cubicBezTo>
                  <a:cubicBezTo>
                    <a:pt x="28" y="26"/>
                    <a:pt x="28" y="26"/>
                    <a:pt x="28" y="26"/>
                  </a:cubicBezTo>
                  <a:cubicBezTo>
                    <a:pt x="28" y="24"/>
                    <a:pt x="29" y="23"/>
                    <a:pt x="29" y="21"/>
                  </a:cubicBezTo>
                  <a:cubicBezTo>
                    <a:pt x="28" y="21"/>
                    <a:pt x="26" y="21"/>
                    <a:pt x="25" y="20"/>
                  </a:cubicBezTo>
                  <a:moveTo>
                    <a:pt x="67" y="20"/>
                  </a:moveTo>
                  <a:cubicBezTo>
                    <a:pt x="63" y="21"/>
                    <a:pt x="58" y="21"/>
                    <a:pt x="54" y="22"/>
                  </a:cubicBezTo>
                  <a:cubicBezTo>
                    <a:pt x="54" y="23"/>
                    <a:pt x="54" y="25"/>
                    <a:pt x="54" y="26"/>
                  </a:cubicBezTo>
                  <a:cubicBezTo>
                    <a:pt x="69" y="27"/>
                    <a:pt x="69" y="27"/>
                    <a:pt x="69" y="27"/>
                  </a:cubicBezTo>
                  <a:cubicBezTo>
                    <a:pt x="69" y="24"/>
                    <a:pt x="68" y="22"/>
                    <a:pt x="67" y="20"/>
                  </a:cubicBezTo>
                  <a:moveTo>
                    <a:pt x="53" y="22"/>
                  </a:moveTo>
                  <a:cubicBezTo>
                    <a:pt x="49" y="22"/>
                    <a:pt x="45" y="22"/>
                    <a:pt x="41" y="22"/>
                  </a:cubicBezTo>
                  <a:cubicBezTo>
                    <a:pt x="41" y="23"/>
                    <a:pt x="41" y="25"/>
                    <a:pt x="41" y="26"/>
                  </a:cubicBezTo>
                  <a:cubicBezTo>
                    <a:pt x="42" y="26"/>
                    <a:pt x="42" y="26"/>
                    <a:pt x="42" y="26"/>
                  </a:cubicBezTo>
                  <a:cubicBezTo>
                    <a:pt x="53" y="26"/>
                    <a:pt x="53" y="26"/>
                    <a:pt x="53" y="26"/>
                  </a:cubicBezTo>
                  <a:cubicBezTo>
                    <a:pt x="53" y="25"/>
                    <a:pt x="53" y="23"/>
                    <a:pt x="53" y="22"/>
                  </a:cubicBezTo>
                  <a:moveTo>
                    <a:pt x="42" y="27"/>
                  </a:moveTo>
                  <a:cubicBezTo>
                    <a:pt x="41" y="27"/>
                    <a:pt x="41" y="27"/>
                    <a:pt x="41" y="27"/>
                  </a:cubicBezTo>
                  <a:cubicBezTo>
                    <a:pt x="41" y="31"/>
                    <a:pt x="41" y="31"/>
                    <a:pt x="41" y="31"/>
                  </a:cubicBezTo>
                  <a:cubicBezTo>
                    <a:pt x="45" y="31"/>
                    <a:pt x="49" y="31"/>
                    <a:pt x="53" y="32"/>
                  </a:cubicBezTo>
                  <a:cubicBezTo>
                    <a:pt x="53" y="30"/>
                    <a:pt x="53" y="29"/>
                    <a:pt x="53" y="27"/>
                  </a:cubicBezTo>
                  <a:cubicBezTo>
                    <a:pt x="53" y="27"/>
                    <a:pt x="53" y="27"/>
                    <a:pt x="53" y="27"/>
                  </a:cubicBezTo>
                  <a:lnTo>
                    <a:pt x="42" y="27"/>
                  </a:lnTo>
                  <a:close/>
                  <a:moveTo>
                    <a:pt x="41" y="27"/>
                  </a:moveTo>
                  <a:cubicBezTo>
                    <a:pt x="29" y="27"/>
                    <a:pt x="29" y="27"/>
                    <a:pt x="29" y="27"/>
                  </a:cubicBezTo>
                  <a:cubicBezTo>
                    <a:pt x="29" y="27"/>
                    <a:pt x="29" y="27"/>
                    <a:pt x="29" y="27"/>
                  </a:cubicBezTo>
                  <a:cubicBezTo>
                    <a:pt x="29" y="29"/>
                    <a:pt x="29" y="30"/>
                    <a:pt x="30" y="31"/>
                  </a:cubicBezTo>
                  <a:cubicBezTo>
                    <a:pt x="33" y="31"/>
                    <a:pt x="37" y="31"/>
                    <a:pt x="41" y="31"/>
                  </a:cubicBezTo>
                  <a:cubicBezTo>
                    <a:pt x="41" y="30"/>
                    <a:pt x="41" y="28"/>
                    <a:pt x="41" y="27"/>
                  </a:cubicBezTo>
                  <a:moveTo>
                    <a:pt x="28" y="27"/>
                  </a:moveTo>
                  <a:cubicBezTo>
                    <a:pt x="14" y="27"/>
                    <a:pt x="14" y="27"/>
                    <a:pt x="14" y="27"/>
                  </a:cubicBezTo>
                  <a:cubicBezTo>
                    <a:pt x="14" y="28"/>
                    <a:pt x="14" y="29"/>
                    <a:pt x="14" y="31"/>
                  </a:cubicBezTo>
                  <a:cubicBezTo>
                    <a:pt x="14" y="32"/>
                    <a:pt x="15" y="32"/>
                    <a:pt x="15" y="33"/>
                  </a:cubicBezTo>
                  <a:cubicBezTo>
                    <a:pt x="18" y="32"/>
                    <a:pt x="21" y="32"/>
                    <a:pt x="24" y="32"/>
                  </a:cubicBezTo>
                  <a:cubicBezTo>
                    <a:pt x="25" y="31"/>
                    <a:pt x="27" y="31"/>
                    <a:pt x="29" y="31"/>
                  </a:cubicBezTo>
                  <a:cubicBezTo>
                    <a:pt x="29" y="30"/>
                    <a:pt x="28" y="29"/>
                    <a:pt x="28" y="27"/>
                  </a:cubicBezTo>
                  <a:cubicBezTo>
                    <a:pt x="28" y="27"/>
                    <a:pt x="28" y="27"/>
                    <a:pt x="28" y="27"/>
                  </a:cubicBezTo>
                  <a:moveTo>
                    <a:pt x="68" y="27"/>
                  </a:moveTo>
                  <a:cubicBezTo>
                    <a:pt x="54" y="27"/>
                    <a:pt x="54" y="27"/>
                    <a:pt x="54" y="27"/>
                  </a:cubicBezTo>
                  <a:cubicBezTo>
                    <a:pt x="54" y="27"/>
                    <a:pt x="54" y="27"/>
                    <a:pt x="54" y="27"/>
                  </a:cubicBezTo>
                  <a:cubicBezTo>
                    <a:pt x="54" y="29"/>
                    <a:pt x="54" y="30"/>
                    <a:pt x="54" y="32"/>
                  </a:cubicBezTo>
                  <a:cubicBezTo>
                    <a:pt x="58" y="33"/>
                    <a:pt x="62" y="33"/>
                    <a:pt x="66" y="34"/>
                  </a:cubicBezTo>
                  <a:cubicBezTo>
                    <a:pt x="68" y="32"/>
                    <a:pt x="68" y="30"/>
                    <a:pt x="68" y="27"/>
                  </a:cubicBezTo>
                  <a:moveTo>
                    <a:pt x="24" y="32"/>
                  </a:moveTo>
                  <a:cubicBezTo>
                    <a:pt x="21" y="33"/>
                    <a:pt x="18" y="33"/>
                    <a:pt x="15" y="34"/>
                  </a:cubicBezTo>
                  <a:cubicBezTo>
                    <a:pt x="17" y="38"/>
                    <a:pt x="20" y="41"/>
                    <a:pt x="24" y="44"/>
                  </a:cubicBezTo>
                  <a:cubicBezTo>
                    <a:pt x="26" y="43"/>
                    <a:pt x="28" y="42"/>
                    <a:pt x="30" y="42"/>
                  </a:cubicBezTo>
                  <a:cubicBezTo>
                    <a:pt x="30" y="42"/>
                    <a:pt x="31" y="41"/>
                    <a:pt x="32" y="41"/>
                  </a:cubicBezTo>
                  <a:cubicBezTo>
                    <a:pt x="31" y="38"/>
                    <a:pt x="30" y="35"/>
                    <a:pt x="29" y="32"/>
                  </a:cubicBezTo>
                  <a:cubicBezTo>
                    <a:pt x="27" y="32"/>
                    <a:pt x="25" y="32"/>
                    <a:pt x="24" y="32"/>
                  </a:cubicBezTo>
                  <a:moveTo>
                    <a:pt x="66" y="35"/>
                  </a:moveTo>
                  <a:cubicBezTo>
                    <a:pt x="62" y="34"/>
                    <a:pt x="58" y="33"/>
                    <a:pt x="53" y="33"/>
                  </a:cubicBezTo>
                  <a:cubicBezTo>
                    <a:pt x="53" y="36"/>
                    <a:pt x="52" y="38"/>
                    <a:pt x="50" y="41"/>
                  </a:cubicBezTo>
                  <a:cubicBezTo>
                    <a:pt x="53" y="42"/>
                    <a:pt x="56" y="43"/>
                    <a:pt x="58" y="44"/>
                  </a:cubicBezTo>
                  <a:cubicBezTo>
                    <a:pt x="62" y="41"/>
                    <a:pt x="64" y="38"/>
                    <a:pt x="66" y="35"/>
                  </a:cubicBezTo>
                  <a:moveTo>
                    <a:pt x="53" y="33"/>
                  </a:moveTo>
                  <a:cubicBezTo>
                    <a:pt x="49" y="32"/>
                    <a:pt x="45" y="32"/>
                    <a:pt x="41" y="32"/>
                  </a:cubicBezTo>
                  <a:cubicBezTo>
                    <a:pt x="41" y="34"/>
                    <a:pt x="41" y="37"/>
                    <a:pt x="41" y="40"/>
                  </a:cubicBezTo>
                  <a:cubicBezTo>
                    <a:pt x="41" y="41"/>
                    <a:pt x="41" y="41"/>
                    <a:pt x="41" y="41"/>
                  </a:cubicBezTo>
                  <a:cubicBezTo>
                    <a:pt x="44" y="41"/>
                    <a:pt x="47" y="41"/>
                    <a:pt x="49" y="41"/>
                  </a:cubicBezTo>
                  <a:cubicBezTo>
                    <a:pt x="51" y="38"/>
                    <a:pt x="52" y="35"/>
                    <a:pt x="53" y="33"/>
                  </a:cubicBezTo>
                  <a:moveTo>
                    <a:pt x="40" y="32"/>
                  </a:moveTo>
                  <a:cubicBezTo>
                    <a:pt x="37" y="32"/>
                    <a:pt x="33" y="32"/>
                    <a:pt x="30" y="32"/>
                  </a:cubicBezTo>
                  <a:cubicBezTo>
                    <a:pt x="30" y="35"/>
                    <a:pt x="32" y="38"/>
                    <a:pt x="33" y="41"/>
                  </a:cubicBezTo>
                  <a:cubicBezTo>
                    <a:pt x="36" y="41"/>
                    <a:pt x="38" y="41"/>
                    <a:pt x="41" y="41"/>
                  </a:cubicBezTo>
                  <a:cubicBezTo>
                    <a:pt x="41" y="40"/>
                    <a:pt x="41" y="40"/>
                    <a:pt x="41" y="40"/>
                  </a:cubicBezTo>
                  <a:cubicBezTo>
                    <a:pt x="40" y="37"/>
                    <a:pt x="40" y="34"/>
                    <a:pt x="40" y="32"/>
                  </a:cubicBezTo>
                  <a:moveTo>
                    <a:pt x="41" y="22"/>
                  </a:moveTo>
                  <a:cubicBezTo>
                    <a:pt x="37" y="22"/>
                    <a:pt x="33" y="22"/>
                    <a:pt x="30" y="21"/>
                  </a:cubicBezTo>
                  <a:cubicBezTo>
                    <a:pt x="29" y="23"/>
                    <a:pt x="29" y="24"/>
                    <a:pt x="29" y="26"/>
                  </a:cubicBezTo>
                  <a:cubicBezTo>
                    <a:pt x="41" y="26"/>
                    <a:pt x="41" y="26"/>
                    <a:pt x="41" y="26"/>
                  </a:cubicBezTo>
                  <a:cubicBezTo>
                    <a:pt x="41" y="22"/>
                    <a:pt x="41" y="22"/>
                    <a:pt x="41" y="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dirty="0"/>
            </a:p>
          </p:txBody>
        </p:sp>
        <p:sp>
          <p:nvSpPr>
            <p:cNvPr id="31" name="Freeform 31"/>
            <p:cNvSpPr>
              <a:spLocks/>
            </p:cNvSpPr>
            <p:nvPr/>
          </p:nvSpPr>
          <p:spPr bwMode="auto">
            <a:xfrm>
              <a:off x="4064000" y="4953000"/>
              <a:ext cx="107950" cy="90488"/>
            </a:xfrm>
            <a:custGeom>
              <a:avLst/>
              <a:gdLst>
                <a:gd name="T0" fmla="*/ 8 w 34"/>
                <a:gd name="T1" fmla="*/ 28 h 28"/>
                <a:gd name="T2" fmla="*/ 0 w 34"/>
                <a:gd name="T3" fmla="*/ 28 h 28"/>
                <a:gd name="T4" fmla="*/ 0 w 34"/>
                <a:gd name="T5" fmla="*/ 0 h 28"/>
                <a:gd name="T6" fmla="*/ 8 w 34"/>
                <a:gd name="T7" fmla="*/ 0 h 28"/>
                <a:gd name="T8" fmla="*/ 8 w 34"/>
                <a:gd name="T9" fmla="*/ 9 h 28"/>
                <a:gd name="T10" fmla="*/ 14 w 34"/>
                <a:gd name="T11" fmla="*/ 9 h 28"/>
                <a:gd name="T12" fmla="*/ 13 w 34"/>
                <a:gd name="T13" fmla="*/ 0 h 28"/>
                <a:gd name="T14" fmla="*/ 21 w 34"/>
                <a:gd name="T15" fmla="*/ 0 h 28"/>
                <a:gd name="T16" fmla="*/ 21 w 34"/>
                <a:gd name="T17" fmla="*/ 10 h 28"/>
                <a:gd name="T18" fmla="*/ 33 w 34"/>
                <a:gd name="T19" fmla="*/ 15 h 28"/>
                <a:gd name="T20" fmla="*/ 34 w 34"/>
                <a:gd name="T21" fmla="*/ 28 h 28"/>
                <a:gd name="T22" fmla="*/ 26 w 34"/>
                <a:gd name="T23" fmla="*/ 28 h 28"/>
                <a:gd name="T24" fmla="*/ 27 w 34"/>
                <a:gd name="T25" fmla="*/ 19 h 28"/>
                <a:gd name="T26" fmla="*/ 21 w 34"/>
                <a:gd name="T27" fmla="*/ 20 h 28"/>
                <a:gd name="T28" fmla="*/ 21 w 34"/>
                <a:gd name="T29" fmla="*/ 28 h 28"/>
                <a:gd name="T30" fmla="*/ 13 w 34"/>
                <a:gd name="T31" fmla="*/ 28 h 28"/>
                <a:gd name="T32" fmla="*/ 13 w 34"/>
                <a:gd name="T33" fmla="*/ 19 h 28"/>
                <a:gd name="T34" fmla="*/ 8 w 34"/>
                <a:gd name="T35" fmla="*/ 19 h 28"/>
                <a:gd name="T36" fmla="*/ 8 w 34"/>
                <a:gd name="T3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28">
                  <a:moveTo>
                    <a:pt x="8" y="28"/>
                  </a:moveTo>
                  <a:cubicBezTo>
                    <a:pt x="3" y="28"/>
                    <a:pt x="4" y="28"/>
                    <a:pt x="0" y="28"/>
                  </a:cubicBezTo>
                  <a:cubicBezTo>
                    <a:pt x="1" y="19"/>
                    <a:pt x="1" y="9"/>
                    <a:pt x="0" y="0"/>
                  </a:cubicBezTo>
                  <a:cubicBezTo>
                    <a:pt x="8" y="0"/>
                    <a:pt x="8" y="0"/>
                    <a:pt x="8" y="0"/>
                  </a:cubicBezTo>
                  <a:cubicBezTo>
                    <a:pt x="7" y="2"/>
                    <a:pt x="7" y="6"/>
                    <a:pt x="8" y="9"/>
                  </a:cubicBezTo>
                  <a:cubicBezTo>
                    <a:pt x="8" y="13"/>
                    <a:pt x="13" y="13"/>
                    <a:pt x="14" y="9"/>
                  </a:cubicBezTo>
                  <a:cubicBezTo>
                    <a:pt x="14" y="6"/>
                    <a:pt x="14" y="2"/>
                    <a:pt x="13" y="0"/>
                  </a:cubicBezTo>
                  <a:cubicBezTo>
                    <a:pt x="21" y="0"/>
                    <a:pt x="21" y="0"/>
                    <a:pt x="21" y="0"/>
                  </a:cubicBezTo>
                  <a:cubicBezTo>
                    <a:pt x="21" y="3"/>
                    <a:pt x="21" y="7"/>
                    <a:pt x="21" y="10"/>
                  </a:cubicBezTo>
                  <a:cubicBezTo>
                    <a:pt x="26" y="5"/>
                    <a:pt x="33" y="9"/>
                    <a:pt x="33" y="15"/>
                  </a:cubicBezTo>
                  <a:cubicBezTo>
                    <a:pt x="33" y="19"/>
                    <a:pt x="33" y="25"/>
                    <a:pt x="34" y="28"/>
                  </a:cubicBezTo>
                  <a:cubicBezTo>
                    <a:pt x="26" y="28"/>
                    <a:pt x="26" y="28"/>
                    <a:pt x="26" y="28"/>
                  </a:cubicBezTo>
                  <a:cubicBezTo>
                    <a:pt x="26" y="25"/>
                    <a:pt x="27" y="22"/>
                    <a:pt x="27" y="19"/>
                  </a:cubicBezTo>
                  <a:cubicBezTo>
                    <a:pt x="27" y="14"/>
                    <a:pt x="20" y="15"/>
                    <a:pt x="21" y="20"/>
                  </a:cubicBezTo>
                  <a:cubicBezTo>
                    <a:pt x="21" y="23"/>
                    <a:pt x="21" y="25"/>
                    <a:pt x="21" y="28"/>
                  </a:cubicBezTo>
                  <a:cubicBezTo>
                    <a:pt x="17" y="28"/>
                    <a:pt x="18" y="28"/>
                    <a:pt x="13" y="28"/>
                  </a:cubicBezTo>
                  <a:cubicBezTo>
                    <a:pt x="14" y="25"/>
                    <a:pt x="15" y="21"/>
                    <a:pt x="13" y="19"/>
                  </a:cubicBezTo>
                  <a:cubicBezTo>
                    <a:pt x="12" y="16"/>
                    <a:pt x="9" y="16"/>
                    <a:pt x="8" y="19"/>
                  </a:cubicBezTo>
                  <a:cubicBezTo>
                    <a:pt x="6" y="22"/>
                    <a:pt x="7" y="25"/>
                    <a:pt x="8" y="2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32"/>
            <p:cNvSpPr>
              <a:spLocks/>
            </p:cNvSpPr>
            <p:nvPr/>
          </p:nvSpPr>
          <p:spPr bwMode="auto">
            <a:xfrm>
              <a:off x="4311650" y="4972050"/>
              <a:ext cx="47625" cy="58738"/>
            </a:xfrm>
            <a:custGeom>
              <a:avLst/>
              <a:gdLst>
                <a:gd name="T0" fmla="*/ 20 w 30"/>
                <a:gd name="T1" fmla="*/ 15 h 37"/>
                <a:gd name="T2" fmla="*/ 8 w 30"/>
                <a:gd name="T3" fmla="*/ 15 h 37"/>
                <a:gd name="T4" fmla="*/ 8 w 30"/>
                <a:gd name="T5" fmla="*/ 0 h 37"/>
                <a:gd name="T6" fmla="*/ 0 w 30"/>
                <a:gd name="T7" fmla="*/ 0 h 37"/>
                <a:gd name="T8" fmla="*/ 0 w 30"/>
                <a:gd name="T9" fmla="*/ 37 h 37"/>
                <a:gd name="T10" fmla="*/ 8 w 30"/>
                <a:gd name="T11" fmla="*/ 37 h 37"/>
                <a:gd name="T12" fmla="*/ 8 w 30"/>
                <a:gd name="T13" fmla="*/ 23 h 37"/>
                <a:gd name="T14" fmla="*/ 20 w 30"/>
                <a:gd name="T15" fmla="*/ 23 h 37"/>
                <a:gd name="T16" fmla="*/ 20 w 30"/>
                <a:gd name="T17" fmla="*/ 37 h 37"/>
                <a:gd name="T18" fmla="*/ 30 w 30"/>
                <a:gd name="T19" fmla="*/ 37 h 37"/>
                <a:gd name="T20" fmla="*/ 30 w 30"/>
                <a:gd name="T21" fmla="*/ 0 h 37"/>
                <a:gd name="T22" fmla="*/ 20 w 30"/>
                <a:gd name="T23" fmla="*/ 0 h 37"/>
                <a:gd name="T24" fmla="*/ 20 w 30"/>
                <a:gd name="T25"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7">
                  <a:moveTo>
                    <a:pt x="20" y="15"/>
                  </a:moveTo>
                  <a:lnTo>
                    <a:pt x="8" y="15"/>
                  </a:lnTo>
                  <a:lnTo>
                    <a:pt x="8" y="0"/>
                  </a:lnTo>
                  <a:lnTo>
                    <a:pt x="0" y="0"/>
                  </a:lnTo>
                  <a:lnTo>
                    <a:pt x="0" y="37"/>
                  </a:lnTo>
                  <a:lnTo>
                    <a:pt x="8" y="37"/>
                  </a:lnTo>
                  <a:lnTo>
                    <a:pt x="8" y="23"/>
                  </a:lnTo>
                  <a:lnTo>
                    <a:pt x="20" y="23"/>
                  </a:lnTo>
                  <a:lnTo>
                    <a:pt x="20" y="37"/>
                  </a:lnTo>
                  <a:lnTo>
                    <a:pt x="30" y="37"/>
                  </a:lnTo>
                  <a:lnTo>
                    <a:pt x="30" y="0"/>
                  </a:lnTo>
                  <a:lnTo>
                    <a:pt x="20" y="0"/>
                  </a:lnTo>
                  <a:lnTo>
                    <a:pt x="2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Rectangle 33"/>
            <p:cNvSpPr>
              <a:spLocks noChangeArrowheads="1"/>
            </p:cNvSpPr>
            <p:nvPr/>
          </p:nvSpPr>
          <p:spPr bwMode="auto">
            <a:xfrm>
              <a:off x="4384675" y="4972050"/>
              <a:ext cx="12700" cy="587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34"/>
            <p:cNvSpPr>
              <a:spLocks/>
            </p:cNvSpPr>
            <p:nvPr/>
          </p:nvSpPr>
          <p:spPr bwMode="auto">
            <a:xfrm>
              <a:off x="4425950" y="4972050"/>
              <a:ext cx="47625" cy="58738"/>
            </a:xfrm>
            <a:custGeom>
              <a:avLst/>
              <a:gdLst>
                <a:gd name="T0" fmla="*/ 20 w 30"/>
                <a:gd name="T1" fmla="*/ 21 h 37"/>
                <a:gd name="T2" fmla="*/ 8 w 30"/>
                <a:gd name="T3" fmla="*/ 0 h 37"/>
                <a:gd name="T4" fmla="*/ 0 w 30"/>
                <a:gd name="T5" fmla="*/ 0 h 37"/>
                <a:gd name="T6" fmla="*/ 0 w 30"/>
                <a:gd name="T7" fmla="*/ 37 h 37"/>
                <a:gd name="T8" fmla="*/ 8 w 30"/>
                <a:gd name="T9" fmla="*/ 37 h 37"/>
                <a:gd name="T10" fmla="*/ 8 w 30"/>
                <a:gd name="T11" fmla="*/ 17 h 37"/>
                <a:gd name="T12" fmla="*/ 20 w 30"/>
                <a:gd name="T13" fmla="*/ 37 h 37"/>
                <a:gd name="T14" fmla="*/ 30 w 30"/>
                <a:gd name="T15" fmla="*/ 37 h 37"/>
                <a:gd name="T16" fmla="*/ 30 w 30"/>
                <a:gd name="T17" fmla="*/ 0 h 37"/>
                <a:gd name="T18" fmla="*/ 20 w 30"/>
                <a:gd name="T19" fmla="*/ 0 h 37"/>
                <a:gd name="T20" fmla="*/ 20 w 30"/>
                <a:gd name="T2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7">
                  <a:moveTo>
                    <a:pt x="20" y="21"/>
                  </a:moveTo>
                  <a:lnTo>
                    <a:pt x="8" y="0"/>
                  </a:lnTo>
                  <a:lnTo>
                    <a:pt x="0" y="0"/>
                  </a:lnTo>
                  <a:lnTo>
                    <a:pt x="0" y="37"/>
                  </a:lnTo>
                  <a:lnTo>
                    <a:pt x="8" y="37"/>
                  </a:lnTo>
                  <a:lnTo>
                    <a:pt x="8" y="17"/>
                  </a:lnTo>
                  <a:lnTo>
                    <a:pt x="20" y="37"/>
                  </a:lnTo>
                  <a:lnTo>
                    <a:pt x="30" y="37"/>
                  </a:lnTo>
                  <a:lnTo>
                    <a:pt x="30" y="0"/>
                  </a:lnTo>
                  <a:lnTo>
                    <a:pt x="20" y="0"/>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35"/>
            <p:cNvSpPr>
              <a:spLocks noEditPoints="1"/>
            </p:cNvSpPr>
            <p:nvPr/>
          </p:nvSpPr>
          <p:spPr bwMode="auto">
            <a:xfrm>
              <a:off x="4498975" y="4972050"/>
              <a:ext cx="50800" cy="58738"/>
            </a:xfrm>
            <a:custGeom>
              <a:avLst/>
              <a:gdLst>
                <a:gd name="T0" fmla="*/ 8 w 16"/>
                <a:gd name="T1" fmla="*/ 0 h 18"/>
                <a:gd name="T2" fmla="*/ 0 w 16"/>
                <a:gd name="T3" fmla="*/ 0 h 18"/>
                <a:gd name="T4" fmla="*/ 0 w 16"/>
                <a:gd name="T5" fmla="*/ 18 h 18"/>
                <a:gd name="T6" fmla="*/ 8 w 16"/>
                <a:gd name="T7" fmla="*/ 18 h 18"/>
                <a:gd name="T8" fmla="*/ 16 w 16"/>
                <a:gd name="T9" fmla="*/ 9 h 18"/>
                <a:gd name="T10" fmla="*/ 8 w 16"/>
                <a:gd name="T11" fmla="*/ 0 h 18"/>
                <a:gd name="T12" fmla="*/ 4 w 16"/>
                <a:gd name="T13" fmla="*/ 4 h 18"/>
                <a:gd name="T14" fmla="*/ 7 w 16"/>
                <a:gd name="T15" fmla="*/ 4 h 18"/>
                <a:gd name="T16" fmla="*/ 11 w 16"/>
                <a:gd name="T17" fmla="*/ 9 h 18"/>
                <a:gd name="T18" fmla="*/ 7 w 16"/>
                <a:gd name="T19" fmla="*/ 14 h 18"/>
                <a:gd name="T20" fmla="*/ 4 w 16"/>
                <a:gd name="T21" fmla="*/ 14 h 18"/>
                <a:gd name="T22" fmla="*/ 4 w 16"/>
                <a:gd name="T2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8">
                  <a:moveTo>
                    <a:pt x="8" y="0"/>
                  </a:moveTo>
                  <a:cubicBezTo>
                    <a:pt x="0" y="0"/>
                    <a:pt x="0" y="0"/>
                    <a:pt x="0" y="0"/>
                  </a:cubicBezTo>
                  <a:cubicBezTo>
                    <a:pt x="0" y="18"/>
                    <a:pt x="0" y="18"/>
                    <a:pt x="0" y="18"/>
                  </a:cubicBezTo>
                  <a:cubicBezTo>
                    <a:pt x="8" y="18"/>
                    <a:pt x="8" y="18"/>
                    <a:pt x="8" y="18"/>
                  </a:cubicBezTo>
                  <a:cubicBezTo>
                    <a:pt x="13" y="18"/>
                    <a:pt x="16" y="14"/>
                    <a:pt x="16" y="9"/>
                  </a:cubicBezTo>
                  <a:cubicBezTo>
                    <a:pt x="16" y="3"/>
                    <a:pt x="13" y="0"/>
                    <a:pt x="8" y="0"/>
                  </a:cubicBezTo>
                  <a:moveTo>
                    <a:pt x="4" y="4"/>
                  </a:moveTo>
                  <a:cubicBezTo>
                    <a:pt x="7" y="4"/>
                    <a:pt x="7" y="4"/>
                    <a:pt x="7" y="4"/>
                  </a:cubicBezTo>
                  <a:cubicBezTo>
                    <a:pt x="10" y="4"/>
                    <a:pt x="11" y="6"/>
                    <a:pt x="11" y="9"/>
                  </a:cubicBezTo>
                  <a:cubicBezTo>
                    <a:pt x="11" y="12"/>
                    <a:pt x="10" y="14"/>
                    <a:pt x="7" y="14"/>
                  </a:cubicBezTo>
                  <a:cubicBezTo>
                    <a:pt x="4" y="14"/>
                    <a:pt x="4" y="14"/>
                    <a:pt x="4" y="14"/>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36"/>
            <p:cNvSpPr>
              <a:spLocks/>
            </p:cNvSpPr>
            <p:nvPr/>
          </p:nvSpPr>
          <p:spPr bwMode="auto">
            <a:xfrm>
              <a:off x="4572000" y="4972050"/>
              <a:ext cx="47625" cy="58738"/>
            </a:xfrm>
            <a:custGeom>
              <a:avLst/>
              <a:gdLst>
                <a:gd name="T0" fmla="*/ 11 w 15"/>
                <a:gd name="T1" fmla="*/ 10 h 18"/>
                <a:gd name="T2" fmla="*/ 8 w 15"/>
                <a:gd name="T3" fmla="*/ 14 h 18"/>
                <a:gd name="T4" fmla="*/ 4 w 15"/>
                <a:gd name="T5" fmla="*/ 10 h 18"/>
                <a:gd name="T6" fmla="*/ 4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0" y="14"/>
                    <a:pt x="8" y="14"/>
                  </a:cubicBezTo>
                  <a:cubicBezTo>
                    <a:pt x="5" y="14"/>
                    <a:pt x="4" y="13"/>
                    <a:pt x="4" y="10"/>
                  </a:cubicBezTo>
                  <a:cubicBezTo>
                    <a:pt x="4" y="0"/>
                    <a:pt x="4" y="0"/>
                    <a:pt x="4" y="0"/>
                  </a:cubicBezTo>
                  <a:cubicBezTo>
                    <a:pt x="0" y="0"/>
                    <a:pt x="0" y="0"/>
                    <a:pt x="0" y="0"/>
                  </a:cubicBezTo>
                  <a:cubicBezTo>
                    <a:pt x="0" y="11"/>
                    <a:pt x="0" y="11"/>
                    <a:pt x="0" y="11"/>
                  </a:cubicBezTo>
                  <a:cubicBezTo>
                    <a:pt x="0" y="16"/>
                    <a:pt x="3" y="18"/>
                    <a:pt x="8" y="18"/>
                  </a:cubicBezTo>
                  <a:cubicBezTo>
                    <a:pt x="12"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37"/>
            <p:cNvSpPr>
              <a:spLocks/>
            </p:cNvSpPr>
            <p:nvPr/>
          </p:nvSpPr>
          <p:spPr bwMode="auto">
            <a:xfrm>
              <a:off x="4641850" y="4972050"/>
              <a:ext cx="38100" cy="58738"/>
            </a:xfrm>
            <a:custGeom>
              <a:avLst/>
              <a:gdLst>
                <a:gd name="T0" fmla="*/ 7 w 12"/>
                <a:gd name="T1" fmla="*/ 12 h 18"/>
                <a:gd name="T2" fmla="*/ 6 w 12"/>
                <a:gd name="T3" fmla="*/ 15 h 18"/>
                <a:gd name="T4" fmla="*/ 4 w 12"/>
                <a:gd name="T5" fmla="*/ 12 h 18"/>
                <a:gd name="T6" fmla="*/ 4 w 12"/>
                <a:gd name="T7" fmla="*/ 11 h 18"/>
                <a:gd name="T8" fmla="*/ 0 w 12"/>
                <a:gd name="T9" fmla="*/ 11 h 18"/>
                <a:gd name="T10" fmla="*/ 0 w 12"/>
                <a:gd name="T11" fmla="*/ 12 h 18"/>
                <a:gd name="T12" fmla="*/ 6 w 12"/>
                <a:gd name="T13" fmla="*/ 18 h 18"/>
                <a:gd name="T14" fmla="*/ 12 w 12"/>
                <a:gd name="T15" fmla="*/ 12 h 18"/>
                <a:gd name="T16" fmla="*/ 12 w 12"/>
                <a:gd name="T17" fmla="*/ 0 h 18"/>
                <a:gd name="T18" fmla="*/ 7 w 12"/>
                <a:gd name="T19" fmla="*/ 0 h 18"/>
                <a:gd name="T20" fmla="*/ 7 w 12"/>
                <a:gd name="T21"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8">
                  <a:moveTo>
                    <a:pt x="7" y="12"/>
                  </a:moveTo>
                  <a:cubicBezTo>
                    <a:pt x="7" y="14"/>
                    <a:pt x="7" y="15"/>
                    <a:pt x="6" y="15"/>
                  </a:cubicBezTo>
                  <a:cubicBezTo>
                    <a:pt x="5" y="15"/>
                    <a:pt x="4" y="14"/>
                    <a:pt x="4" y="12"/>
                  </a:cubicBezTo>
                  <a:cubicBezTo>
                    <a:pt x="4" y="11"/>
                    <a:pt x="4" y="11"/>
                    <a:pt x="4" y="11"/>
                  </a:cubicBezTo>
                  <a:cubicBezTo>
                    <a:pt x="0" y="11"/>
                    <a:pt x="0" y="11"/>
                    <a:pt x="0" y="11"/>
                  </a:cubicBezTo>
                  <a:cubicBezTo>
                    <a:pt x="0" y="12"/>
                    <a:pt x="0" y="12"/>
                    <a:pt x="0" y="12"/>
                  </a:cubicBezTo>
                  <a:cubicBezTo>
                    <a:pt x="0" y="16"/>
                    <a:pt x="2" y="18"/>
                    <a:pt x="6" y="18"/>
                  </a:cubicBezTo>
                  <a:cubicBezTo>
                    <a:pt x="11" y="18"/>
                    <a:pt x="12" y="15"/>
                    <a:pt x="12" y="12"/>
                  </a:cubicBezTo>
                  <a:cubicBezTo>
                    <a:pt x="12" y="0"/>
                    <a:pt x="12" y="0"/>
                    <a:pt x="12" y="0"/>
                  </a:cubicBezTo>
                  <a:cubicBezTo>
                    <a:pt x="7" y="0"/>
                    <a:pt x="7" y="0"/>
                    <a:pt x="7" y="0"/>
                  </a:cubicBez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38"/>
            <p:cNvSpPr>
              <a:spLocks noEditPoints="1"/>
            </p:cNvSpPr>
            <p:nvPr/>
          </p:nvSpPr>
          <p:spPr bwMode="auto">
            <a:xfrm>
              <a:off x="4699000" y="4972050"/>
              <a:ext cx="57150" cy="58738"/>
            </a:xfrm>
            <a:custGeom>
              <a:avLst/>
              <a:gdLst>
                <a:gd name="T0" fmla="*/ 14 w 36"/>
                <a:gd name="T1" fmla="*/ 0 h 37"/>
                <a:gd name="T2" fmla="*/ 0 w 36"/>
                <a:gd name="T3" fmla="*/ 37 h 37"/>
                <a:gd name="T4" fmla="*/ 10 w 36"/>
                <a:gd name="T5" fmla="*/ 37 h 37"/>
                <a:gd name="T6" fmla="*/ 12 w 36"/>
                <a:gd name="T7" fmla="*/ 29 h 37"/>
                <a:gd name="T8" fmla="*/ 24 w 36"/>
                <a:gd name="T9" fmla="*/ 29 h 37"/>
                <a:gd name="T10" fmla="*/ 26 w 36"/>
                <a:gd name="T11" fmla="*/ 37 h 37"/>
                <a:gd name="T12" fmla="*/ 36 w 36"/>
                <a:gd name="T13" fmla="*/ 37 h 37"/>
                <a:gd name="T14" fmla="*/ 22 w 36"/>
                <a:gd name="T15" fmla="*/ 0 h 37"/>
                <a:gd name="T16" fmla="*/ 14 w 36"/>
                <a:gd name="T17" fmla="*/ 0 h 37"/>
                <a:gd name="T18" fmla="*/ 20 w 36"/>
                <a:gd name="T19" fmla="*/ 21 h 37"/>
                <a:gd name="T20" fmla="*/ 14 w 36"/>
                <a:gd name="T21" fmla="*/ 21 h 37"/>
                <a:gd name="T22" fmla="*/ 18 w 36"/>
                <a:gd name="T23" fmla="*/ 13 h 37"/>
                <a:gd name="T24" fmla="*/ 20 w 36"/>
                <a:gd name="T25"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7">
                  <a:moveTo>
                    <a:pt x="14" y="0"/>
                  </a:moveTo>
                  <a:lnTo>
                    <a:pt x="0" y="37"/>
                  </a:lnTo>
                  <a:lnTo>
                    <a:pt x="10" y="37"/>
                  </a:lnTo>
                  <a:lnTo>
                    <a:pt x="12" y="29"/>
                  </a:lnTo>
                  <a:lnTo>
                    <a:pt x="24" y="29"/>
                  </a:lnTo>
                  <a:lnTo>
                    <a:pt x="26" y="37"/>
                  </a:lnTo>
                  <a:lnTo>
                    <a:pt x="36" y="37"/>
                  </a:lnTo>
                  <a:lnTo>
                    <a:pt x="22" y="0"/>
                  </a:lnTo>
                  <a:lnTo>
                    <a:pt x="14" y="0"/>
                  </a:lnTo>
                  <a:close/>
                  <a:moveTo>
                    <a:pt x="20" y="21"/>
                  </a:moveTo>
                  <a:lnTo>
                    <a:pt x="14" y="21"/>
                  </a:lnTo>
                  <a:lnTo>
                    <a:pt x="18" y="13"/>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39"/>
            <p:cNvSpPr>
              <a:spLocks/>
            </p:cNvSpPr>
            <p:nvPr/>
          </p:nvSpPr>
          <p:spPr bwMode="auto">
            <a:xfrm>
              <a:off x="4813300" y="4972050"/>
              <a:ext cx="53975" cy="58738"/>
            </a:xfrm>
            <a:custGeom>
              <a:avLst/>
              <a:gdLst>
                <a:gd name="T0" fmla="*/ 8 w 17"/>
                <a:gd name="T1" fmla="*/ 11 h 18"/>
                <a:gd name="T2" fmla="*/ 13 w 17"/>
                <a:gd name="T3" fmla="*/ 11 h 18"/>
                <a:gd name="T4" fmla="*/ 9 w 17"/>
                <a:gd name="T5" fmla="*/ 15 h 18"/>
                <a:gd name="T6" fmla="*/ 4 w 17"/>
                <a:gd name="T7" fmla="*/ 9 h 18"/>
                <a:gd name="T8" fmla="*/ 9 w 17"/>
                <a:gd name="T9" fmla="*/ 3 h 18"/>
                <a:gd name="T10" fmla="*/ 12 w 17"/>
                <a:gd name="T11" fmla="*/ 6 h 18"/>
                <a:gd name="T12" fmla="*/ 12 w 17"/>
                <a:gd name="T13" fmla="*/ 7 h 18"/>
                <a:gd name="T14" fmla="*/ 17 w 17"/>
                <a:gd name="T15" fmla="*/ 7 h 18"/>
                <a:gd name="T16" fmla="*/ 16 w 17"/>
                <a:gd name="T17" fmla="*/ 6 h 18"/>
                <a:gd name="T18" fmla="*/ 9 w 17"/>
                <a:gd name="T19" fmla="*/ 0 h 18"/>
                <a:gd name="T20" fmla="*/ 0 w 17"/>
                <a:gd name="T21" fmla="*/ 9 h 18"/>
                <a:gd name="T22" fmla="*/ 9 w 17"/>
                <a:gd name="T23" fmla="*/ 18 h 18"/>
                <a:gd name="T24" fmla="*/ 13 w 17"/>
                <a:gd name="T25" fmla="*/ 17 h 18"/>
                <a:gd name="T26" fmla="*/ 14 w 17"/>
                <a:gd name="T27" fmla="*/ 18 h 18"/>
                <a:gd name="T28" fmla="*/ 17 w 17"/>
                <a:gd name="T29" fmla="*/ 18 h 18"/>
                <a:gd name="T30" fmla="*/ 17 w 17"/>
                <a:gd name="T31" fmla="*/ 8 h 18"/>
                <a:gd name="T32" fmla="*/ 8 w 17"/>
                <a:gd name="T33" fmla="*/ 8 h 18"/>
                <a:gd name="T34" fmla="*/ 8 w 17"/>
                <a:gd name="T35"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8">
                  <a:moveTo>
                    <a:pt x="8" y="11"/>
                  </a:moveTo>
                  <a:cubicBezTo>
                    <a:pt x="13" y="11"/>
                    <a:pt x="13" y="11"/>
                    <a:pt x="13" y="11"/>
                  </a:cubicBezTo>
                  <a:cubicBezTo>
                    <a:pt x="12" y="13"/>
                    <a:pt x="11" y="15"/>
                    <a:pt x="9" y="15"/>
                  </a:cubicBezTo>
                  <a:cubicBezTo>
                    <a:pt x="6" y="15"/>
                    <a:pt x="4" y="12"/>
                    <a:pt x="4" y="9"/>
                  </a:cubicBezTo>
                  <a:cubicBezTo>
                    <a:pt x="4" y="6"/>
                    <a:pt x="6" y="3"/>
                    <a:pt x="9" y="3"/>
                  </a:cubicBezTo>
                  <a:cubicBezTo>
                    <a:pt x="10" y="3"/>
                    <a:pt x="12" y="4"/>
                    <a:pt x="12" y="6"/>
                  </a:cubicBezTo>
                  <a:cubicBezTo>
                    <a:pt x="12" y="7"/>
                    <a:pt x="12" y="7"/>
                    <a:pt x="12" y="7"/>
                  </a:cubicBezTo>
                  <a:cubicBezTo>
                    <a:pt x="17" y="7"/>
                    <a:pt x="17" y="7"/>
                    <a:pt x="17" y="7"/>
                  </a:cubicBezTo>
                  <a:cubicBezTo>
                    <a:pt x="16" y="6"/>
                    <a:pt x="16" y="6"/>
                    <a:pt x="16" y="6"/>
                  </a:cubicBezTo>
                  <a:cubicBezTo>
                    <a:pt x="16" y="2"/>
                    <a:pt x="13" y="0"/>
                    <a:pt x="9" y="0"/>
                  </a:cubicBezTo>
                  <a:cubicBezTo>
                    <a:pt x="4" y="0"/>
                    <a:pt x="0" y="4"/>
                    <a:pt x="0" y="9"/>
                  </a:cubicBezTo>
                  <a:cubicBezTo>
                    <a:pt x="0" y="14"/>
                    <a:pt x="4" y="18"/>
                    <a:pt x="9" y="18"/>
                  </a:cubicBezTo>
                  <a:cubicBezTo>
                    <a:pt x="11" y="18"/>
                    <a:pt x="12" y="18"/>
                    <a:pt x="13" y="17"/>
                  </a:cubicBezTo>
                  <a:cubicBezTo>
                    <a:pt x="14" y="18"/>
                    <a:pt x="14" y="18"/>
                    <a:pt x="14" y="18"/>
                  </a:cubicBezTo>
                  <a:cubicBezTo>
                    <a:pt x="17" y="18"/>
                    <a:pt x="17" y="18"/>
                    <a:pt x="17" y="18"/>
                  </a:cubicBezTo>
                  <a:cubicBezTo>
                    <a:pt x="17" y="8"/>
                    <a:pt x="17" y="8"/>
                    <a:pt x="17" y="8"/>
                  </a:cubicBezTo>
                  <a:cubicBezTo>
                    <a:pt x="8" y="8"/>
                    <a:pt x="8" y="8"/>
                    <a:pt x="8" y="8"/>
                  </a:cubicBezTo>
                  <a:lnTo>
                    <a:pt x="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40"/>
            <p:cNvSpPr>
              <a:spLocks noEditPoints="1"/>
            </p:cNvSpPr>
            <p:nvPr/>
          </p:nvSpPr>
          <p:spPr bwMode="auto">
            <a:xfrm>
              <a:off x="4892675" y="4972050"/>
              <a:ext cx="50800" cy="58738"/>
            </a:xfrm>
            <a:custGeom>
              <a:avLst/>
              <a:gdLst>
                <a:gd name="T0" fmla="*/ 14 w 16"/>
                <a:gd name="T1" fmla="*/ 13 h 18"/>
                <a:gd name="T2" fmla="*/ 13 w 16"/>
                <a:gd name="T3" fmla="*/ 9 h 18"/>
                <a:gd name="T4" fmla="*/ 15 w 16"/>
                <a:gd name="T5" fmla="*/ 5 h 18"/>
                <a:gd name="T6" fmla="*/ 8 w 16"/>
                <a:gd name="T7" fmla="*/ 0 h 18"/>
                <a:gd name="T8" fmla="*/ 0 w 16"/>
                <a:gd name="T9" fmla="*/ 0 h 18"/>
                <a:gd name="T10" fmla="*/ 0 w 16"/>
                <a:gd name="T11" fmla="*/ 18 h 18"/>
                <a:gd name="T12" fmla="*/ 4 w 16"/>
                <a:gd name="T13" fmla="*/ 18 h 18"/>
                <a:gd name="T14" fmla="*/ 4 w 16"/>
                <a:gd name="T15" fmla="*/ 11 h 18"/>
                <a:gd name="T16" fmla="*/ 8 w 16"/>
                <a:gd name="T17" fmla="*/ 11 h 18"/>
                <a:gd name="T18" fmla="*/ 10 w 16"/>
                <a:gd name="T19" fmla="*/ 15 h 18"/>
                <a:gd name="T20" fmla="*/ 11 w 16"/>
                <a:gd name="T21" fmla="*/ 18 h 18"/>
                <a:gd name="T22" fmla="*/ 11 w 16"/>
                <a:gd name="T23" fmla="*/ 18 h 18"/>
                <a:gd name="T24" fmla="*/ 16 w 16"/>
                <a:gd name="T25" fmla="*/ 18 h 18"/>
                <a:gd name="T26" fmla="*/ 15 w 16"/>
                <a:gd name="T27" fmla="*/ 17 h 18"/>
                <a:gd name="T28" fmla="*/ 14 w 16"/>
                <a:gd name="T29" fmla="*/ 13 h 18"/>
                <a:gd name="T30" fmla="*/ 4 w 16"/>
                <a:gd name="T31" fmla="*/ 4 h 18"/>
                <a:gd name="T32" fmla="*/ 8 w 16"/>
                <a:gd name="T33" fmla="*/ 4 h 18"/>
                <a:gd name="T34" fmla="*/ 10 w 16"/>
                <a:gd name="T35" fmla="*/ 6 h 18"/>
                <a:gd name="T36" fmla="*/ 8 w 16"/>
                <a:gd name="T37" fmla="*/ 8 h 18"/>
                <a:gd name="T38" fmla="*/ 4 w 16"/>
                <a:gd name="T39" fmla="*/ 8 h 18"/>
                <a:gd name="T40" fmla="*/ 4 w 16"/>
                <a:gd name="T41"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18">
                  <a:moveTo>
                    <a:pt x="14" y="13"/>
                  </a:moveTo>
                  <a:cubicBezTo>
                    <a:pt x="14" y="11"/>
                    <a:pt x="14" y="10"/>
                    <a:pt x="13" y="9"/>
                  </a:cubicBezTo>
                  <a:cubicBezTo>
                    <a:pt x="14" y="8"/>
                    <a:pt x="15" y="7"/>
                    <a:pt x="15" y="5"/>
                  </a:cubicBezTo>
                  <a:cubicBezTo>
                    <a:pt x="15" y="2"/>
                    <a:pt x="12" y="0"/>
                    <a:pt x="8" y="0"/>
                  </a:cubicBezTo>
                  <a:cubicBezTo>
                    <a:pt x="0" y="0"/>
                    <a:pt x="0" y="0"/>
                    <a:pt x="0" y="0"/>
                  </a:cubicBezTo>
                  <a:cubicBezTo>
                    <a:pt x="0" y="18"/>
                    <a:pt x="0" y="18"/>
                    <a:pt x="0" y="18"/>
                  </a:cubicBezTo>
                  <a:cubicBezTo>
                    <a:pt x="4" y="18"/>
                    <a:pt x="4" y="18"/>
                    <a:pt x="4" y="18"/>
                  </a:cubicBezTo>
                  <a:cubicBezTo>
                    <a:pt x="4" y="11"/>
                    <a:pt x="4" y="11"/>
                    <a:pt x="4" y="11"/>
                  </a:cubicBezTo>
                  <a:cubicBezTo>
                    <a:pt x="8" y="11"/>
                    <a:pt x="8" y="11"/>
                    <a:pt x="8" y="11"/>
                  </a:cubicBezTo>
                  <a:cubicBezTo>
                    <a:pt x="10" y="11"/>
                    <a:pt x="10" y="12"/>
                    <a:pt x="10" y="15"/>
                  </a:cubicBezTo>
                  <a:cubicBezTo>
                    <a:pt x="10" y="16"/>
                    <a:pt x="10" y="17"/>
                    <a:pt x="11" y="18"/>
                  </a:cubicBezTo>
                  <a:cubicBezTo>
                    <a:pt x="11" y="18"/>
                    <a:pt x="11" y="18"/>
                    <a:pt x="11" y="18"/>
                  </a:cubicBezTo>
                  <a:cubicBezTo>
                    <a:pt x="16" y="18"/>
                    <a:pt x="16" y="18"/>
                    <a:pt x="16" y="18"/>
                  </a:cubicBezTo>
                  <a:cubicBezTo>
                    <a:pt x="15" y="17"/>
                    <a:pt x="15" y="17"/>
                    <a:pt x="15" y="17"/>
                  </a:cubicBezTo>
                  <a:cubicBezTo>
                    <a:pt x="15" y="16"/>
                    <a:pt x="14" y="15"/>
                    <a:pt x="14" y="13"/>
                  </a:cubicBezTo>
                  <a:moveTo>
                    <a:pt x="4" y="4"/>
                  </a:moveTo>
                  <a:cubicBezTo>
                    <a:pt x="8" y="4"/>
                    <a:pt x="8" y="4"/>
                    <a:pt x="8" y="4"/>
                  </a:cubicBezTo>
                  <a:cubicBezTo>
                    <a:pt x="10" y="4"/>
                    <a:pt x="10" y="4"/>
                    <a:pt x="10" y="6"/>
                  </a:cubicBezTo>
                  <a:cubicBezTo>
                    <a:pt x="10" y="7"/>
                    <a:pt x="10"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41"/>
            <p:cNvSpPr>
              <a:spLocks noEditPoints="1"/>
            </p:cNvSpPr>
            <p:nvPr/>
          </p:nvSpPr>
          <p:spPr bwMode="auto">
            <a:xfrm>
              <a:off x="4962525" y="4972050"/>
              <a:ext cx="53975" cy="58738"/>
            </a:xfrm>
            <a:custGeom>
              <a:avLst/>
              <a:gdLst>
                <a:gd name="T0" fmla="*/ 8 w 17"/>
                <a:gd name="T1" fmla="*/ 0 h 18"/>
                <a:gd name="T2" fmla="*/ 0 w 17"/>
                <a:gd name="T3" fmla="*/ 9 h 18"/>
                <a:gd name="T4" fmla="*/ 8 w 17"/>
                <a:gd name="T5" fmla="*/ 18 h 18"/>
                <a:gd name="T6" fmla="*/ 17 w 17"/>
                <a:gd name="T7" fmla="*/ 9 h 18"/>
                <a:gd name="T8" fmla="*/ 8 w 17"/>
                <a:gd name="T9" fmla="*/ 0 h 18"/>
                <a:gd name="T10" fmla="*/ 8 w 17"/>
                <a:gd name="T11" fmla="*/ 15 h 18"/>
                <a:gd name="T12" fmla="*/ 4 w 17"/>
                <a:gd name="T13" fmla="*/ 9 h 18"/>
                <a:gd name="T14" fmla="*/ 8 w 17"/>
                <a:gd name="T15" fmla="*/ 3 h 18"/>
                <a:gd name="T16" fmla="*/ 13 w 17"/>
                <a:gd name="T17" fmla="*/ 9 h 18"/>
                <a:gd name="T18" fmla="*/ 8 w 17"/>
                <a:gd name="T19"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8">
                  <a:moveTo>
                    <a:pt x="8" y="0"/>
                  </a:moveTo>
                  <a:cubicBezTo>
                    <a:pt x="3" y="0"/>
                    <a:pt x="0" y="4"/>
                    <a:pt x="0" y="9"/>
                  </a:cubicBezTo>
                  <a:cubicBezTo>
                    <a:pt x="0" y="14"/>
                    <a:pt x="3" y="18"/>
                    <a:pt x="8" y="18"/>
                  </a:cubicBezTo>
                  <a:cubicBezTo>
                    <a:pt x="13" y="18"/>
                    <a:pt x="17" y="14"/>
                    <a:pt x="17" y="9"/>
                  </a:cubicBezTo>
                  <a:cubicBezTo>
                    <a:pt x="17" y="4"/>
                    <a:pt x="13" y="0"/>
                    <a:pt x="8" y="0"/>
                  </a:cubicBezTo>
                  <a:moveTo>
                    <a:pt x="8" y="15"/>
                  </a:moveTo>
                  <a:cubicBezTo>
                    <a:pt x="5" y="15"/>
                    <a:pt x="4" y="12"/>
                    <a:pt x="4" y="9"/>
                  </a:cubicBezTo>
                  <a:cubicBezTo>
                    <a:pt x="4" y="6"/>
                    <a:pt x="5" y="3"/>
                    <a:pt x="8" y="3"/>
                  </a:cubicBezTo>
                  <a:cubicBezTo>
                    <a:pt x="11" y="3"/>
                    <a:pt x="13" y="6"/>
                    <a:pt x="13" y="9"/>
                  </a:cubicBezTo>
                  <a:cubicBezTo>
                    <a:pt x="13" y="12"/>
                    <a:pt x="11" y="15"/>
                    <a:pt x="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42"/>
            <p:cNvSpPr>
              <a:spLocks/>
            </p:cNvSpPr>
            <p:nvPr/>
          </p:nvSpPr>
          <p:spPr bwMode="auto">
            <a:xfrm>
              <a:off x="5038725" y="4972050"/>
              <a:ext cx="47625" cy="58738"/>
            </a:xfrm>
            <a:custGeom>
              <a:avLst/>
              <a:gdLst>
                <a:gd name="T0" fmla="*/ 11 w 15"/>
                <a:gd name="T1" fmla="*/ 10 h 18"/>
                <a:gd name="T2" fmla="*/ 8 w 15"/>
                <a:gd name="T3" fmla="*/ 14 h 18"/>
                <a:gd name="T4" fmla="*/ 5 w 15"/>
                <a:gd name="T5" fmla="*/ 10 h 18"/>
                <a:gd name="T6" fmla="*/ 5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1" y="14"/>
                    <a:pt x="8" y="14"/>
                  </a:cubicBezTo>
                  <a:cubicBezTo>
                    <a:pt x="5" y="14"/>
                    <a:pt x="5" y="13"/>
                    <a:pt x="5" y="10"/>
                  </a:cubicBezTo>
                  <a:cubicBezTo>
                    <a:pt x="5" y="0"/>
                    <a:pt x="5" y="0"/>
                    <a:pt x="5" y="0"/>
                  </a:cubicBezTo>
                  <a:cubicBezTo>
                    <a:pt x="0" y="0"/>
                    <a:pt x="0" y="0"/>
                    <a:pt x="0" y="0"/>
                  </a:cubicBezTo>
                  <a:cubicBezTo>
                    <a:pt x="0" y="11"/>
                    <a:pt x="0" y="11"/>
                    <a:pt x="0" y="11"/>
                  </a:cubicBezTo>
                  <a:cubicBezTo>
                    <a:pt x="0" y="16"/>
                    <a:pt x="3" y="18"/>
                    <a:pt x="8" y="18"/>
                  </a:cubicBezTo>
                  <a:cubicBezTo>
                    <a:pt x="13"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43"/>
            <p:cNvSpPr>
              <a:spLocks noEditPoints="1"/>
            </p:cNvSpPr>
            <p:nvPr/>
          </p:nvSpPr>
          <p:spPr bwMode="auto">
            <a:xfrm>
              <a:off x="5114925" y="4972050"/>
              <a:ext cx="44450" cy="58738"/>
            </a:xfrm>
            <a:custGeom>
              <a:avLst/>
              <a:gdLst>
                <a:gd name="T0" fmla="*/ 8 w 14"/>
                <a:gd name="T1" fmla="*/ 0 h 18"/>
                <a:gd name="T2" fmla="*/ 0 w 14"/>
                <a:gd name="T3" fmla="*/ 0 h 18"/>
                <a:gd name="T4" fmla="*/ 0 w 14"/>
                <a:gd name="T5" fmla="*/ 18 h 18"/>
                <a:gd name="T6" fmla="*/ 4 w 14"/>
                <a:gd name="T7" fmla="*/ 18 h 18"/>
                <a:gd name="T8" fmla="*/ 4 w 14"/>
                <a:gd name="T9" fmla="*/ 12 h 18"/>
                <a:gd name="T10" fmla="*/ 8 w 14"/>
                <a:gd name="T11" fmla="*/ 12 h 18"/>
                <a:gd name="T12" fmla="*/ 14 w 14"/>
                <a:gd name="T13" fmla="*/ 6 h 18"/>
                <a:gd name="T14" fmla="*/ 8 w 14"/>
                <a:gd name="T15" fmla="*/ 0 h 18"/>
                <a:gd name="T16" fmla="*/ 4 w 14"/>
                <a:gd name="T17" fmla="*/ 4 h 18"/>
                <a:gd name="T18" fmla="*/ 8 w 14"/>
                <a:gd name="T19" fmla="*/ 4 h 18"/>
                <a:gd name="T20" fmla="*/ 10 w 14"/>
                <a:gd name="T21" fmla="*/ 6 h 18"/>
                <a:gd name="T22" fmla="*/ 8 w 14"/>
                <a:gd name="T23" fmla="*/ 8 h 18"/>
                <a:gd name="T24" fmla="*/ 4 w 14"/>
                <a:gd name="T25" fmla="*/ 8 h 18"/>
                <a:gd name="T26" fmla="*/ 4 w 14"/>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8" y="0"/>
                  </a:moveTo>
                  <a:cubicBezTo>
                    <a:pt x="0" y="0"/>
                    <a:pt x="0" y="0"/>
                    <a:pt x="0" y="0"/>
                  </a:cubicBezTo>
                  <a:cubicBezTo>
                    <a:pt x="0" y="18"/>
                    <a:pt x="0" y="18"/>
                    <a:pt x="0" y="18"/>
                  </a:cubicBezTo>
                  <a:cubicBezTo>
                    <a:pt x="4" y="18"/>
                    <a:pt x="4" y="18"/>
                    <a:pt x="4" y="18"/>
                  </a:cubicBezTo>
                  <a:cubicBezTo>
                    <a:pt x="4" y="12"/>
                    <a:pt x="4" y="12"/>
                    <a:pt x="4" y="12"/>
                  </a:cubicBezTo>
                  <a:cubicBezTo>
                    <a:pt x="8" y="12"/>
                    <a:pt x="8" y="12"/>
                    <a:pt x="8" y="12"/>
                  </a:cubicBezTo>
                  <a:cubicBezTo>
                    <a:pt x="14" y="12"/>
                    <a:pt x="14" y="7"/>
                    <a:pt x="14" y="6"/>
                  </a:cubicBezTo>
                  <a:cubicBezTo>
                    <a:pt x="14" y="4"/>
                    <a:pt x="14" y="0"/>
                    <a:pt x="8" y="0"/>
                  </a:cubicBezTo>
                  <a:moveTo>
                    <a:pt x="4" y="4"/>
                  </a:moveTo>
                  <a:cubicBezTo>
                    <a:pt x="8" y="4"/>
                    <a:pt x="8" y="4"/>
                    <a:pt x="8" y="4"/>
                  </a:cubicBezTo>
                  <a:cubicBezTo>
                    <a:pt x="9" y="4"/>
                    <a:pt x="10" y="4"/>
                    <a:pt x="10" y="6"/>
                  </a:cubicBezTo>
                  <a:cubicBezTo>
                    <a:pt x="10" y="8"/>
                    <a:pt x="8"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Line 45"/>
            <p:cNvSpPr>
              <a:spLocks noChangeShapeType="1"/>
            </p:cNvSpPr>
            <p:nvPr/>
          </p:nvSpPr>
          <p:spPr bwMode="auto">
            <a:xfrm>
              <a:off x="4114800" y="5084763"/>
              <a:ext cx="0" cy="0"/>
            </a:xfrm>
            <a:prstGeom prst="line">
              <a:avLst/>
            </a:prstGeom>
            <a:noFill/>
            <a:ln w="2"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pic>
        <p:nvPicPr>
          <p:cNvPr id="48" name="Picture 47">
            <a:extLst>
              <a:ext uri="{FF2B5EF4-FFF2-40B4-BE49-F238E27FC236}">
                <a16:creationId xmlns:a16="http://schemas.microsoft.com/office/drawing/2014/main" xmlns="" id="{440ED7BC-308A-4409-AA68-22FC06D4B26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040280" y="276562"/>
            <a:ext cx="3000712" cy="615950"/>
          </a:xfrm>
          <a:prstGeom prst="rect">
            <a:avLst/>
          </a:prstGeom>
        </p:spPr>
      </p:pic>
      <p:cxnSp>
        <p:nvCxnSpPr>
          <p:cNvPr id="51" name="Straight Connector 50">
            <a:extLst>
              <a:ext uri="{FF2B5EF4-FFF2-40B4-BE49-F238E27FC236}">
                <a16:creationId xmlns:a16="http://schemas.microsoft.com/office/drawing/2014/main" xmlns="" id="{814188C6-AAF5-4DBC-BD08-D335742D4DEB}"/>
              </a:ext>
            </a:extLst>
          </p:cNvPr>
          <p:cNvCxnSpPr/>
          <p:nvPr/>
        </p:nvCxnSpPr>
        <p:spPr>
          <a:xfrm>
            <a:off x="-6349" y="1184275"/>
            <a:ext cx="12204700" cy="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8102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92701" y="155015"/>
            <a:ext cx="9043663" cy="911785"/>
          </a:xfrm>
        </p:spPr>
        <p:txBody>
          <a:bodyPr>
            <a:normAutofit/>
          </a:bodyPr>
          <a:lstStyle>
            <a:lvl1pPr algn="ctr">
              <a:defRPr sz="3600" b="1" i="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838200" y="1634553"/>
            <a:ext cx="10515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7" name="Date Placeholder 3"/>
          <p:cNvSpPr txBox="1">
            <a:spLocks/>
          </p:cNvSpPr>
          <p:nvPr/>
        </p:nvSpPr>
        <p:spPr>
          <a:xfrm>
            <a:off x="80557" y="6466114"/>
            <a:ext cx="2743200" cy="32067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B4DFEB0-1F7A-4B4D-9624-195742B4B0BB}" type="datetimeFigureOut">
              <a:rPr lang="en-US" smtClean="0"/>
              <a:pPr/>
              <a:t>2/18/2020</a:t>
            </a:fld>
            <a:endParaRPr lang="en-US" dirty="0"/>
          </a:p>
        </p:txBody>
      </p:sp>
      <p:sp>
        <p:nvSpPr>
          <p:cNvPr id="28" name="Slide Number Placeholder 5"/>
          <p:cNvSpPr txBox="1">
            <a:spLocks/>
          </p:cNvSpPr>
          <p:nvPr/>
        </p:nvSpPr>
        <p:spPr>
          <a:xfrm>
            <a:off x="9355186" y="6466114"/>
            <a:ext cx="2743200" cy="32067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76AA0F5-ADBB-4047-B30F-994CFD2B8B89}" type="slidenum">
              <a:rPr lang="en-US" smtClean="0"/>
              <a:pPr/>
              <a:t>‹#›</a:t>
            </a:fld>
            <a:endParaRPr lang="en-US" dirty="0"/>
          </a:p>
        </p:txBody>
      </p:sp>
      <p:grpSp>
        <p:nvGrpSpPr>
          <p:cNvPr id="29" name="Group 28"/>
          <p:cNvGrpSpPr/>
          <p:nvPr/>
        </p:nvGrpSpPr>
        <p:grpSpPr>
          <a:xfrm>
            <a:off x="5312833" y="6615597"/>
            <a:ext cx="1566333" cy="230717"/>
            <a:chOff x="3984625" y="4911725"/>
            <a:chExt cx="1174750" cy="173038"/>
          </a:xfrm>
        </p:grpSpPr>
        <p:sp>
          <p:nvSpPr>
            <p:cNvPr id="30" name="Freeform 30"/>
            <p:cNvSpPr>
              <a:spLocks noEditPoints="1"/>
            </p:cNvSpPr>
            <p:nvPr/>
          </p:nvSpPr>
          <p:spPr bwMode="auto">
            <a:xfrm>
              <a:off x="3984625" y="4911725"/>
              <a:ext cx="263525" cy="173038"/>
            </a:xfrm>
            <a:custGeom>
              <a:avLst/>
              <a:gdLst>
                <a:gd name="T0" fmla="*/ 83 w 83"/>
                <a:gd name="T1" fmla="*/ 27 h 54"/>
                <a:gd name="T2" fmla="*/ 44 w 83"/>
                <a:gd name="T3" fmla="*/ 54 h 54"/>
                <a:gd name="T4" fmla="*/ 12 w 83"/>
                <a:gd name="T5" fmla="*/ 8 h 54"/>
                <a:gd name="T6" fmla="*/ 67 w 83"/>
                <a:gd name="T7" fmla="*/ 19 h 54"/>
                <a:gd name="T8" fmla="*/ 51 w 83"/>
                <a:gd name="T9" fmla="*/ 2 h 54"/>
                <a:gd name="T10" fmla="*/ 59 w 83"/>
                <a:gd name="T11" fmla="*/ 10 h 54"/>
                <a:gd name="T12" fmla="*/ 68 w 83"/>
                <a:gd name="T13" fmla="*/ 20 h 54"/>
                <a:gd name="T14" fmla="*/ 67 w 83"/>
                <a:gd name="T15" fmla="*/ 35 h 54"/>
                <a:gd name="T16" fmla="*/ 77 w 83"/>
                <a:gd name="T17" fmla="*/ 38 h 54"/>
                <a:gd name="T18" fmla="*/ 44 w 83"/>
                <a:gd name="T19" fmla="*/ 53 h 54"/>
                <a:gd name="T20" fmla="*/ 35 w 83"/>
                <a:gd name="T21" fmla="*/ 50 h 54"/>
                <a:gd name="T22" fmla="*/ 36 w 83"/>
                <a:gd name="T23" fmla="*/ 52 h 54"/>
                <a:gd name="T24" fmla="*/ 49 w 83"/>
                <a:gd name="T25" fmla="*/ 50 h 54"/>
                <a:gd name="T26" fmla="*/ 17 w 83"/>
                <a:gd name="T27" fmla="*/ 47 h 54"/>
                <a:gd name="T28" fmla="*/ 5 w 83"/>
                <a:gd name="T29" fmla="*/ 37 h 54"/>
                <a:gd name="T30" fmla="*/ 33 w 83"/>
                <a:gd name="T31" fmla="*/ 50 h 54"/>
                <a:gd name="T32" fmla="*/ 2 w 83"/>
                <a:gd name="T33" fmla="*/ 27 h 54"/>
                <a:gd name="T34" fmla="*/ 13 w 83"/>
                <a:gd name="T35" fmla="*/ 27 h 54"/>
                <a:gd name="T36" fmla="*/ 15 w 83"/>
                <a:gd name="T37" fmla="*/ 18 h 54"/>
                <a:gd name="T38" fmla="*/ 13 w 83"/>
                <a:gd name="T39" fmla="*/ 9 h 54"/>
                <a:gd name="T40" fmla="*/ 15 w 83"/>
                <a:gd name="T41" fmla="*/ 18 h 54"/>
                <a:gd name="T42" fmla="*/ 23 w 83"/>
                <a:gd name="T43" fmla="*/ 8 h 54"/>
                <a:gd name="T44" fmla="*/ 50 w 83"/>
                <a:gd name="T45" fmla="*/ 3 h 54"/>
                <a:gd name="T46" fmla="*/ 36 w 83"/>
                <a:gd name="T47" fmla="*/ 4 h 54"/>
                <a:gd name="T48" fmla="*/ 48 w 83"/>
                <a:gd name="T49" fmla="*/ 4 h 54"/>
                <a:gd name="T50" fmla="*/ 58 w 83"/>
                <a:gd name="T51" fmla="*/ 10 h 54"/>
                <a:gd name="T52" fmla="*/ 42 w 83"/>
                <a:gd name="T53" fmla="*/ 6 h 54"/>
                <a:gd name="T54" fmla="*/ 41 w 83"/>
                <a:gd name="T55" fmla="*/ 6 h 54"/>
                <a:gd name="T56" fmla="*/ 41 w 83"/>
                <a:gd name="T57" fmla="*/ 13 h 54"/>
                <a:gd name="T58" fmla="*/ 32 w 83"/>
                <a:gd name="T59" fmla="*/ 5 h 54"/>
                <a:gd name="T60" fmla="*/ 37 w 83"/>
                <a:gd name="T61" fmla="*/ 5 h 54"/>
                <a:gd name="T62" fmla="*/ 34 w 83"/>
                <a:gd name="T63" fmla="*/ 42 h 54"/>
                <a:gd name="T64" fmla="*/ 33 w 83"/>
                <a:gd name="T65" fmla="*/ 42 h 54"/>
                <a:gd name="T66" fmla="*/ 33 w 83"/>
                <a:gd name="T67" fmla="*/ 50 h 54"/>
                <a:gd name="T68" fmla="*/ 48 w 83"/>
                <a:gd name="T69" fmla="*/ 50 h 54"/>
                <a:gd name="T70" fmla="*/ 46 w 83"/>
                <a:gd name="T71" fmla="*/ 49 h 54"/>
                <a:gd name="T72" fmla="*/ 41 w 83"/>
                <a:gd name="T73" fmla="*/ 48 h 54"/>
                <a:gd name="T74" fmla="*/ 29 w 83"/>
                <a:gd name="T75" fmla="*/ 20 h 54"/>
                <a:gd name="T76" fmla="*/ 51 w 83"/>
                <a:gd name="T77" fmla="*/ 13 h 54"/>
                <a:gd name="T78" fmla="*/ 58 w 83"/>
                <a:gd name="T79" fmla="*/ 11 h 54"/>
                <a:gd name="T80" fmla="*/ 53 w 83"/>
                <a:gd name="T81" fmla="*/ 21 h 54"/>
                <a:gd name="T82" fmla="*/ 41 w 83"/>
                <a:gd name="T83" fmla="*/ 21 h 54"/>
                <a:gd name="T84" fmla="*/ 14 w 83"/>
                <a:gd name="T85" fmla="*/ 26 h 54"/>
                <a:gd name="T86" fmla="*/ 54 w 83"/>
                <a:gd name="T87" fmla="*/ 22 h 54"/>
                <a:gd name="T88" fmla="*/ 41 w 83"/>
                <a:gd name="T89" fmla="*/ 22 h 54"/>
                <a:gd name="T90" fmla="*/ 42 w 83"/>
                <a:gd name="T91" fmla="*/ 27 h 54"/>
                <a:gd name="T92" fmla="*/ 53 w 83"/>
                <a:gd name="T93" fmla="*/ 27 h 54"/>
                <a:gd name="T94" fmla="*/ 30 w 83"/>
                <a:gd name="T95" fmla="*/ 31 h 54"/>
                <a:gd name="T96" fmla="*/ 14 w 83"/>
                <a:gd name="T97" fmla="*/ 31 h 54"/>
                <a:gd name="T98" fmla="*/ 28 w 83"/>
                <a:gd name="T99" fmla="*/ 27 h 54"/>
                <a:gd name="T100" fmla="*/ 66 w 83"/>
                <a:gd name="T101" fmla="*/ 34 h 54"/>
                <a:gd name="T102" fmla="*/ 30 w 83"/>
                <a:gd name="T103" fmla="*/ 42 h 54"/>
                <a:gd name="T104" fmla="*/ 53 w 83"/>
                <a:gd name="T105" fmla="*/ 33 h 54"/>
                <a:gd name="T106" fmla="*/ 41 w 83"/>
                <a:gd name="T107" fmla="*/ 32 h 54"/>
                <a:gd name="T108" fmla="*/ 40 w 83"/>
                <a:gd name="T109" fmla="*/ 32 h 54"/>
                <a:gd name="T110" fmla="*/ 40 w 83"/>
                <a:gd name="T111" fmla="*/ 32 h 54"/>
                <a:gd name="T112" fmla="*/ 41 w 83"/>
                <a:gd name="T113" fmla="*/ 2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54">
                  <a:moveTo>
                    <a:pt x="41" y="0"/>
                  </a:moveTo>
                  <a:cubicBezTo>
                    <a:pt x="41" y="0"/>
                    <a:pt x="41" y="0"/>
                    <a:pt x="41" y="0"/>
                  </a:cubicBezTo>
                  <a:cubicBezTo>
                    <a:pt x="53" y="0"/>
                    <a:pt x="63" y="3"/>
                    <a:pt x="70" y="8"/>
                  </a:cubicBezTo>
                  <a:cubicBezTo>
                    <a:pt x="78" y="13"/>
                    <a:pt x="83" y="20"/>
                    <a:pt x="83" y="27"/>
                  </a:cubicBezTo>
                  <a:cubicBezTo>
                    <a:pt x="83" y="27"/>
                    <a:pt x="83" y="27"/>
                    <a:pt x="83" y="27"/>
                  </a:cubicBezTo>
                  <a:cubicBezTo>
                    <a:pt x="83" y="27"/>
                    <a:pt x="83" y="27"/>
                    <a:pt x="83" y="27"/>
                  </a:cubicBezTo>
                  <a:cubicBezTo>
                    <a:pt x="83" y="35"/>
                    <a:pt x="78" y="41"/>
                    <a:pt x="70" y="46"/>
                  </a:cubicBezTo>
                  <a:cubicBezTo>
                    <a:pt x="65" y="50"/>
                    <a:pt x="58" y="52"/>
                    <a:pt x="51" y="54"/>
                  </a:cubicBezTo>
                  <a:cubicBezTo>
                    <a:pt x="50" y="54"/>
                    <a:pt x="50" y="54"/>
                    <a:pt x="50" y="54"/>
                  </a:cubicBezTo>
                  <a:cubicBezTo>
                    <a:pt x="49" y="54"/>
                    <a:pt x="46" y="54"/>
                    <a:pt x="44" y="54"/>
                  </a:cubicBezTo>
                  <a:cubicBezTo>
                    <a:pt x="43" y="54"/>
                    <a:pt x="42" y="54"/>
                    <a:pt x="41" y="54"/>
                  </a:cubicBezTo>
                  <a:cubicBezTo>
                    <a:pt x="30" y="54"/>
                    <a:pt x="20" y="51"/>
                    <a:pt x="12" y="46"/>
                  </a:cubicBezTo>
                  <a:cubicBezTo>
                    <a:pt x="5" y="41"/>
                    <a:pt x="0" y="35"/>
                    <a:pt x="0" y="27"/>
                  </a:cubicBezTo>
                  <a:cubicBezTo>
                    <a:pt x="0" y="27"/>
                    <a:pt x="0" y="27"/>
                    <a:pt x="0" y="27"/>
                  </a:cubicBezTo>
                  <a:cubicBezTo>
                    <a:pt x="0" y="20"/>
                    <a:pt x="5" y="13"/>
                    <a:pt x="12" y="8"/>
                  </a:cubicBezTo>
                  <a:cubicBezTo>
                    <a:pt x="20" y="3"/>
                    <a:pt x="30" y="0"/>
                    <a:pt x="41" y="0"/>
                  </a:cubicBezTo>
                  <a:moveTo>
                    <a:pt x="69" y="9"/>
                  </a:moveTo>
                  <a:cubicBezTo>
                    <a:pt x="68" y="8"/>
                    <a:pt x="67" y="7"/>
                    <a:pt x="65" y="7"/>
                  </a:cubicBezTo>
                  <a:cubicBezTo>
                    <a:pt x="64" y="8"/>
                    <a:pt x="62" y="10"/>
                    <a:pt x="60" y="11"/>
                  </a:cubicBezTo>
                  <a:cubicBezTo>
                    <a:pt x="63" y="13"/>
                    <a:pt x="66" y="16"/>
                    <a:pt x="67" y="19"/>
                  </a:cubicBezTo>
                  <a:cubicBezTo>
                    <a:pt x="67" y="19"/>
                    <a:pt x="67" y="19"/>
                    <a:pt x="67" y="19"/>
                  </a:cubicBezTo>
                  <a:cubicBezTo>
                    <a:pt x="71" y="18"/>
                    <a:pt x="74" y="18"/>
                    <a:pt x="77" y="17"/>
                  </a:cubicBezTo>
                  <a:cubicBezTo>
                    <a:pt x="75" y="14"/>
                    <a:pt x="72" y="11"/>
                    <a:pt x="69" y="9"/>
                  </a:cubicBezTo>
                  <a:moveTo>
                    <a:pt x="65" y="6"/>
                  </a:moveTo>
                  <a:cubicBezTo>
                    <a:pt x="61" y="4"/>
                    <a:pt x="56" y="3"/>
                    <a:pt x="51" y="2"/>
                  </a:cubicBezTo>
                  <a:cubicBezTo>
                    <a:pt x="51" y="2"/>
                    <a:pt x="51" y="2"/>
                    <a:pt x="51" y="2"/>
                  </a:cubicBezTo>
                  <a:cubicBezTo>
                    <a:pt x="50" y="3"/>
                    <a:pt x="50" y="3"/>
                    <a:pt x="50" y="3"/>
                  </a:cubicBezTo>
                  <a:cubicBezTo>
                    <a:pt x="49" y="4"/>
                    <a:pt x="49" y="4"/>
                    <a:pt x="49" y="4"/>
                  </a:cubicBezTo>
                  <a:cubicBezTo>
                    <a:pt x="50" y="4"/>
                    <a:pt x="50" y="4"/>
                    <a:pt x="50" y="4"/>
                  </a:cubicBezTo>
                  <a:cubicBezTo>
                    <a:pt x="53" y="6"/>
                    <a:pt x="57" y="8"/>
                    <a:pt x="59" y="10"/>
                  </a:cubicBezTo>
                  <a:cubicBezTo>
                    <a:pt x="59" y="10"/>
                    <a:pt x="59" y="10"/>
                    <a:pt x="59" y="10"/>
                  </a:cubicBezTo>
                  <a:cubicBezTo>
                    <a:pt x="62" y="9"/>
                    <a:pt x="64" y="8"/>
                    <a:pt x="65" y="6"/>
                  </a:cubicBezTo>
                  <a:moveTo>
                    <a:pt x="81" y="27"/>
                  </a:moveTo>
                  <a:cubicBezTo>
                    <a:pt x="81" y="23"/>
                    <a:pt x="79" y="20"/>
                    <a:pt x="78" y="17"/>
                  </a:cubicBezTo>
                  <a:cubicBezTo>
                    <a:pt x="75" y="18"/>
                    <a:pt x="71" y="19"/>
                    <a:pt x="68" y="20"/>
                  </a:cubicBezTo>
                  <a:cubicBezTo>
                    <a:pt x="69" y="22"/>
                    <a:pt x="69" y="24"/>
                    <a:pt x="69" y="27"/>
                  </a:cubicBezTo>
                  <a:lnTo>
                    <a:pt x="81" y="27"/>
                  </a:lnTo>
                  <a:close/>
                  <a:moveTo>
                    <a:pt x="69" y="45"/>
                  </a:moveTo>
                  <a:cubicBezTo>
                    <a:pt x="72" y="43"/>
                    <a:pt x="74" y="41"/>
                    <a:pt x="76" y="39"/>
                  </a:cubicBezTo>
                  <a:cubicBezTo>
                    <a:pt x="73" y="37"/>
                    <a:pt x="70" y="36"/>
                    <a:pt x="67" y="35"/>
                  </a:cubicBezTo>
                  <a:cubicBezTo>
                    <a:pt x="65" y="38"/>
                    <a:pt x="63" y="41"/>
                    <a:pt x="59" y="44"/>
                  </a:cubicBezTo>
                  <a:cubicBezTo>
                    <a:pt x="61" y="45"/>
                    <a:pt x="63" y="46"/>
                    <a:pt x="65" y="47"/>
                  </a:cubicBezTo>
                  <a:cubicBezTo>
                    <a:pt x="65" y="48"/>
                    <a:pt x="65" y="48"/>
                    <a:pt x="65" y="48"/>
                  </a:cubicBezTo>
                  <a:cubicBezTo>
                    <a:pt x="66" y="47"/>
                    <a:pt x="68" y="46"/>
                    <a:pt x="69" y="45"/>
                  </a:cubicBezTo>
                  <a:moveTo>
                    <a:pt x="77" y="38"/>
                  </a:moveTo>
                  <a:cubicBezTo>
                    <a:pt x="79" y="35"/>
                    <a:pt x="80" y="31"/>
                    <a:pt x="81" y="28"/>
                  </a:cubicBezTo>
                  <a:cubicBezTo>
                    <a:pt x="69" y="27"/>
                    <a:pt x="69" y="27"/>
                    <a:pt x="69" y="27"/>
                  </a:cubicBezTo>
                  <a:cubicBezTo>
                    <a:pt x="69" y="30"/>
                    <a:pt x="69" y="32"/>
                    <a:pt x="67" y="35"/>
                  </a:cubicBezTo>
                  <a:cubicBezTo>
                    <a:pt x="71" y="36"/>
                    <a:pt x="74" y="37"/>
                    <a:pt x="77" y="38"/>
                  </a:cubicBezTo>
                  <a:moveTo>
                    <a:pt x="44" y="53"/>
                  </a:moveTo>
                  <a:cubicBezTo>
                    <a:pt x="46" y="53"/>
                    <a:pt x="48" y="52"/>
                    <a:pt x="49" y="52"/>
                  </a:cubicBezTo>
                  <a:cubicBezTo>
                    <a:pt x="48" y="51"/>
                    <a:pt x="47" y="50"/>
                    <a:pt x="46" y="49"/>
                  </a:cubicBezTo>
                  <a:cubicBezTo>
                    <a:pt x="44" y="49"/>
                    <a:pt x="43" y="49"/>
                    <a:pt x="40" y="49"/>
                  </a:cubicBezTo>
                  <a:cubicBezTo>
                    <a:pt x="39" y="49"/>
                    <a:pt x="37" y="49"/>
                    <a:pt x="36" y="49"/>
                  </a:cubicBezTo>
                  <a:cubicBezTo>
                    <a:pt x="35" y="50"/>
                    <a:pt x="35" y="50"/>
                    <a:pt x="35" y="50"/>
                  </a:cubicBezTo>
                  <a:cubicBezTo>
                    <a:pt x="34" y="50"/>
                    <a:pt x="33" y="51"/>
                    <a:pt x="32" y="52"/>
                  </a:cubicBezTo>
                  <a:cubicBezTo>
                    <a:pt x="32" y="52"/>
                    <a:pt x="32" y="52"/>
                    <a:pt x="32" y="52"/>
                  </a:cubicBezTo>
                  <a:cubicBezTo>
                    <a:pt x="32" y="52"/>
                    <a:pt x="32" y="52"/>
                    <a:pt x="32" y="52"/>
                  </a:cubicBezTo>
                  <a:cubicBezTo>
                    <a:pt x="32" y="52"/>
                    <a:pt x="33" y="52"/>
                    <a:pt x="34" y="52"/>
                  </a:cubicBezTo>
                  <a:cubicBezTo>
                    <a:pt x="34" y="52"/>
                    <a:pt x="35" y="52"/>
                    <a:pt x="36" y="52"/>
                  </a:cubicBezTo>
                  <a:cubicBezTo>
                    <a:pt x="39" y="53"/>
                    <a:pt x="41" y="53"/>
                    <a:pt x="44" y="53"/>
                  </a:cubicBezTo>
                  <a:moveTo>
                    <a:pt x="50" y="52"/>
                  </a:moveTo>
                  <a:cubicBezTo>
                    <a:pt x="55" y="51"/>
                    <a:pt x="60" y="50"/>
                    <a:pt x="64" y="48"/>
                  </a:cubicBezTo>
                  <a:cubicBezTo>
                    <a:pt x="62" y="47"/>
                    <a:pt x="60" y="45"/>
                    <a:pt x="58" y="45"/>
                  </a:cubicBezTo>
                  <a:cubicBezTo>
                    <a:pt x="56" y="47"/>
                    <a:pt x="53" y="49"/>
                    <a:pt x="49" y="50"/>
                  </a:cubicBezTo>
                  <a:cubicBezTo>
                    <a:pt x="49" y="51"/>
                    <a:pt x="49" y="51"/>
                    <a:pt x="49" y="51"/>
                  </a:cubicBezTo>
                  <a:cubicBezTo>
                    <a:pt x="49" y="51"/>
                    <a:pt x="50" y="51"/>
                    <a:pt x="50" y="52"/>
                  </a:cubicBezTo>
                  <a:cubicBezTo>
                    <a:pt x="50" y="52"/>
                    <a:pt x="50" y="52"/>
                    <a:pt x="50" y="52"/>
                  </a:cubicBezTo>
                  <a:moveTo>
                    <a:pt x="13" y="45"/>
                  </a:moveTo>
                  <a:cubicBezTo>
                    <a:pt x="14" y="46"/>
                    <a:pt x="16" y="46"/>
                    <a:pt x="17" y="47"/>
                  </a:cubicBezTo>
                  <a:cubicBezTo>
                    <a:pt x="19" y="46"/>
                    <a:pt x="21" y="45"/>
                    <a:pt x="23" y="44"/>
                  </a:cubicBezTo>
                  <a:cubicBezTo>
                    <a:pt x="23" y="44"/>
                    <a:pt x="23" y="44"/>
                    <a:pt x="23" y="44"/>
                  </a:cubicBezTo>
                  <a:cubicBezTo>
                    <a:pt x="19" y="42"/>
                    <a:pt x="16" y="38"/>
                    <a:pt x="14" y="34"/>
                  </a:cubicBezTo>
                  <a:cubicBezTo>
                    <a:pt x="14" y="34"/>
                    <a:pt x="14" y="34"/>
                    <a:pt x="14" y="34"/>
                  </a:cubicBezTo>
                  <a:cubicBezTo>
                    <a:pt x="10" y="35"/>
                    <a:pt x="8" y="36"/>
                    <a:pt x="5" y="37"/>
                  </a:cubicBezTo>
                  <a:cubicBezTo>
                    <a:pt x="7" y="40"/>
                    <a:pt x="10" y="43"/>
                    <a:pt x="13" y="45"/>
                  </a:cubicBezTo>
                  <a:moveTo>
                    <a:pt x="18" y="48"/>
                  </a:moveTo>
                  <a:cubicBezTo>
                    <a:pt x="22" y="49"/>
                    <a:pt x="26" y="51"/>
                    <a:pt x="31" y="52"/>
                  </a:cubicBezTo>
                  <a:cubicBezTo>
                    <a:pt x="31" y="51"/>
                    <a:pt x="31" y="51"/>
                    <a:pt x="31" y="51"/>
                  </a:cubicBezTo>
                  <a:cubicBezTo>
                    <a:pt x="32" y="51"/>
                    <a:pt x="32" y="50"/>
                    <a:pt x="33" y="50"/>
                  </a:cubicBezTo>
                  <a:cubicBezTo>
                    <a:pt x="31" y="49"/>
                    <a:pt x="30" y="48"/>
                    <a:pt x="29" y="48"/>
                  </a:cubicBezTo>
                  <a:cubicBezTo>
                    <a:pt x="27" y="47"/>
                    <a:pt x="25" y="46"/>
                    <a:pt x="24" y="44"/>
                  </a:cubicBezTo>
                  <a:cubicBezTo>
                    <a:pt x="23" y="45"/>
                    <a:pt x="23" y="45"/>
                    <a:pt x="23" y="45"/>
                  </a:cubicBezTo>
                  <a:cubicBezTo>
                    <a:pt x="21" y="46"/>
                    <a:pt x="19" y="46"/>
                    <a:pt x="18" y="48"/>
                  </a:cubicBezTo>
                  <a:moveTo>
                    <a:pt x="2" y="27"/>
                  </a:moveTo>
                  <a:cubicBezTo>
                    <a:pt x="2" y="30"/>
                    <a:pt x="3" y="33"/>
                    <a:pt x="4" y="36"/>
                  </a:cubicBezTo>
                  <a:cubicBezTo>
                    <a:pt x="7" y="35"/>
                    <a:pt x="10" y="34"/>
                    <a:pt x="13" y="33"/>
                  </a:cubicBezTo>
                  <a:cubicBezTo>
                    <a:pt x="14" y="33"/>
                    <a:pt x="14" y="33"/>
                    <a:pt x="14" y="33"/>
                  </a:cubicBezTo>
                  <a:cubicBezTo>
                    <a:pt x="14" y="33"/>
                    <a:pt x="14" y="32"/>
                    <a:pt x="14" y="31"/>
                  </a:cubicBezTo>
                  <a:cubicBezTo>
                    <a:pt x="13" y="30"/>
                    <a:pt x="13" y="28"/>
                    <a:pt x="13" y="27"/>
                  </a:cubicBezTo>
                  <a:cubicBezTo>
                    <a:pt x="2" y="27"/>
                    <a:pt x="2" y="27"/>
                    <a:pt x="2" y="27"/>
                  </a:cubicBezTo>
                  <a:close/>
                  <a:moveTo>
                    <a:pt x="13" y="9"/>
                  </a:moveTo>
                  <a:cubicBezTo>
                    <a:pt x="11" y="11"/>
                    <a:pt x="9" y="13"/>
                    <a:pt x="7" y="15"/>
                  </a:cubicBezTo>
                  <a:cubicBezTo>
                    <a:pt x="9" y="16"/>
                    <a:pt x="12" y="17"/>
                    <a:pt x="15" y="18"/>
                  </a:cubicBezTo>
                  <a:cubicBezTo>
                    <a:pt x="15" y="18"/>
                    <a:pt x="15" y="18"/>
                    <a:pt x="15" y="18"/>
                  </a:cubicBezTo>
                  <a:cubicBezTo>
                    <a:pt x="15" y="17"/>
                    <a:pt x="15" y="17"/>
                    <a:pt x="15" y="17"/>
                  </a:cubicBezTo>
                  <a:cubicBezTo>
                    <a:pt x="17" y="14"/>
                    <a:pt x="20" y="12"/>
                    <a:pt x="23" y="10"/>
                  </a:cubicBezTo>
                  <a:cubicBezTo>
                    <a:pt x="22" y="9"/>
                    <a:pt x="22" y="9"/>
                    <a:pt x="22" y="9"/>
                  </a:cubicBezTo>
                  <a:cubicBezTo>
                    <a:pt x="21" y="8"/>
                    <a:pt x="20" y="7"/>
                    <a:pt x="19" y="6"/>
                  </a:cubicBezTo>
                  <a:cubicBezTo>
                    <a:pt x="17" y="7"/>
                    <a:pt x="15" y="8"/>
                    <a:pt x="13" y="9"/>
                  </a:cubicBezTo>
                  <a:moveTo>
                    <a:pt x="6" y="15"/>
                  </a:moveTo>
                  <a:cubicBezTo>
                    <a:pt x="4" y="19"/>
                    <a:pt x="2" y="22"/>
                    <a:pt x="2" y="26"/>
                  </a:cubicBezTo>
                  <a:cubicBezTo>
                    <a:pt x="13" y="26"/>
                    <a:pt x="13" y="26"/>
                    <a:pt x="13" y="26"/>
                  </a:cubicBezTo>
                  <a:cubicBezTo>
                    <a:pt x="13" y="25"/>
                    <a:pt x="13" y="25"/>
                    <a:pt x="13" y="24"/>
                  </a:cubicBezTo>
                  <a:cubicBezTo>
                    <a:pt x="13" y="22"/>
                    <a:pt x="14" y="20"/>
                    <a:pt x="15" y="18"/>
                  </a:cubicBezTo>
                  <a:cubicBezTo>
                    <a:pt x="15" y="18"/>
                    <a:pt x="15" y="18"/>
                    <a:pt x="15" y="18"/>
                  </a:cubicBezTo>
                  <a:cubicBezTo>
                    <a:pt x="12" y="17"/>
                    <a:pt x="9" y="16"/>
                    <a:pt x="6" y="15"/>
                  </a:cubicBezTo>
                  <a:moveTo>
                    <a:pt x="32" y="2"/>
                  </a:moveTo>
                  <a:cubicBezTo>
                    <a:pt x="28" y="3"/>
                    <a:pt x="23" y="4"/>
                    <a:pt x="19" y="6"/>
                  </a:cubicBezTo>
                  <a:cubicBezTo>
                    <a:pt x="20" y="7"/>
                    <a:pt x="21" y="8"/>
                    <a:pt x="23" y="8"/>
                  </a:cubicBezTo>
                  <a:cubicBezTo>
                    <a:pt x="23" y="9"/>
                    <a:pt x="23" y="9"/>
                    <a:pt x="24" y="9"/>
                  </a:cubicBezTo>
                  <a:cubicBezTo>
                    <a:pt x="26" y="7"/>
                    <a:pt x="29" y="6"/>
                    <a:pt x="31" y="4"/>
                  </a:cubicBezTo>
                  <a:cubicBezTo>
                    <a:pt x="32" y="4"/>
                    <a:pt x="33" y="4"/>
                    <a:pt x="33" y="3"/>
                  </a:cubicBezTo>
                  <a:cubicBezTo>
                    <a:pt x="33" y="3"/>
                    <a:pt x="33" y="2"/>
                    <a:pt x="32" y="2"/>
                  </a:cubicBezTo>
                  <a:moveTo>
                    <a:pt x="50" y="3"/>
                  </a:moveTo>
                  <a:cubicBezTo>
                    <a:pt x="50" y="2"/>
                    <a:pt x="50" y="2"/>
                    <a:pt x="50" y="2"/>
                  </a:cubicBezTo>
                  <a:cubicBezTo>
                    <a:pt x="47" y="2"/>
                    <a:pt x="42" y="1"/>
                    <a:pt x="37" y="2"/>
                  </a:cubicBezTo>
                  <a:cubicBezTo>
                    <a:pt x="36" y="2"/>
                    <a:pt x="36" y="2"/>
                    <a:pt x="35" y="2"/>
                  </a:cubicBezTo>
                  <a:cubicBezTo>
                    <a:pt x="34" y="2"/>
                    <a:pt x="34" y="2"/>
                    <a:pt x="33" y="2"/>
                  </a:cubicBezTo>
                  <a:cubicBezTo>
                    <a:pt x="34" y="3"/>
                    <a:pt x="35" y="3"/>
                    <a:pt x="36" y="4"/>
                  </a:cubicBezTo>
                  <a:cubicBezTo>
                    <a:pt x="37" y="4"/>
                    <a:pt x="37" y="4"/>
                    <a:pt x="37" y="4"/>
                  </a:cubicBezTo>
                  <a:cubicBezTo>
                    <a:pt x="39" y="5"/>
                    <a:pt x="40" y="5"/>
                    <a:pt x="42" y="5"/>
                  </a:cubicBezTo>
                  <a:cubicBezTo>
                    <a:pt x="44" y="5"/>
                    <a:pt x="47" y="4"/>
                    <a:pt x="49" y="3"/>
                  </a:cubicBezTo>
                  <a:cubicBezTo>
                    <a:pt x="50" y="3"/>
                    <a:pt x="50" y="3"/>
                    <a:pt x="50" y="3"/>
                  </a:cubicBezTo>
                  <a:moveTo>
                    <a:pt x="48" y="4"/>
                  </a:moveTo>
                  <a:cubicBezTo>
                    <a:pt x="48" y="4"/>
                    <a:pt x="47" y="5"/>
                    <a:pt x="46" y="5"/>
                  </a:cubicBezTo>
                  <a:cubicBezTo>
                    <a:pt x="48" y="7"/>
                    <a:pt x="49" y="10"/>
                    <a:pt x="50" y="12"/>
                  </a:cubicBezTo>
                  <a:cubicBezTo>
                    <a:pt x="52" y="12"/>
                    <a:pt x="54" y="11"/>
                    <a:pt x="56" y="11"/>
                  </a:cubicBezTo>
                  <a:cubicBezTo>
                    <a:pt x="57" y="11"/>
                    <a:pt x="57" y="11"/>
                    <a:pt x="58" y="11"/>
                  </a:cubicBezTo>
                  <a:cubicBezTo>
                    <a:pt x="58" y="10"/>
                    <a:pt x="58" y="10"/>
                    <a:pt x="58" y="10"/>
                  </a:cubicBezTo>
                  <a:cubicBezTo>
                    <a:pt x="56" y="8"/>
                    <a:pt x="53" y="6"/>
                    <a:pt x="49" y="5"/>
                  </a:cubicBezTo>
                  <a:cubicBezTo>
                    <a:pt x="49" y="4"/>
                    <a:pt x="49" y="4"/>
                    <a:pt x="49" y="4"/>
                  </a:cubicBezTo>
                  <a:lnTo>
                    <a:pt x="48" y="4"/>
                  </a:lnTo>
                  <a:close/>
                  <a:moveTo>
                    <a:pt x="45" y="5"/>
                  </a:moveTo>
                  <a:cubicBezTo>
                    <a:pt x="44" y="6"/>
                    <a:pt x="43" y="6"/>
                    <a:pt x="42" y="6"/>
                  </a:cubicBezTo>
                  <a:cubicBezTo>
                    <a:pt x="42" y="6"/>
                    <a:pt x="42" y="6"/>
                    <a:pt x="42" y="6"/>
                  </a:cubicBezTo>
                  <a:cubicBezTo>
                    <a:pt x="42" y="8"/>
                    <a:pt x="41" y="10"/>
                    <a:pt x="41" y="13"/>
                  </a:cubicBezTo>
                  <a:cubicBezTo>
                    <a:pt x="44" y="13"/>
                    <a:pt x="47" y="12"/>
                    <a:pt x="49" y="12"/>
                  </a:cubicBezTo>
                  <a:cubicBezTo>
                    <a:pt x="48" y="10"/>
                    <a:pt x="47" y="8"/>
                    <a:pt x="45" y="5"/>
                  </a:cubicBezTo>
                  <a:moveTo>
                    <a:pt x="41" y="6"/>
                  </a:moveTo>
                  <a:cubicBezTo>
                    <a:pt x="40" y="6"/>
                    <a:pt x="39" y="5"/>
                    <a:pt x="38" y="5"/>
                  </a:cubicBezTo>
                  <a:cubicBezTo>
                    <a:pt x="37" y="5"/>
                    <a:pt x="37" y="5"/>
                    <a:pt x="37" y="5"/>
                  </a:cubicBezTo>
                  <a:cubicBezTo>
                    <a:pt x="37" y="6"/>
                    <a:pt x="37" y="6"/>
                    <a:pt x="37" y="6"/>
                  </a:cubicBezTo>
                  <a:cubicBezTo>
                    <a:pt x="36" y="8"/>
                    <a:pt x="34" y="10"/>
                    <a:pt x="33" y="12"/>
                  </a:cubicBezTo>
                  <a:cubicBezTo>
                    <a:pt x="36" y="12"/>
                    <a:pt x="38" y="12"/>
                    <a:pt x="41" y="13"/>
                  </a:cubicBezTo>
                  <a:cubicBezTo>
                    <a:pt x="41" y="10"/>
                    <a:pt x="41" y="8"/>
                    <a:pt x="41" y="6"/>
                  </a:cubicBezTo>
                  <a:moveTo>
                    <a:pt x="37" y="5"/>
                  </a:moveTo>
                  <a:cubicBezTo>
                    <a:pt x="36" y="5"/>
                    <a:pt x="36" y="5"/>
                    <a:pt x="36" y="5"/>
                  </a:cubicBezTo>
                  <a:cubicBezTo>
                    <a:pt x="35" y="4"/>
                    <a:pt x="35" y="4"/>
                    <a:pt x="34" y="4"/>
                  </a:cubicBezTo>
                  <a:cubicBezTo>
                    <a:pt x="33" y="4"/>
                    <a:pt x="32" y="5"/>
                    <a:pt x="32" y="5"/>
                  </a:cubicBezTo>
                  <a:cubicBezTo>
                    <a:pt x="29" y="7"/>
                    <a:pt x="27" y="8"/>
                    <a:pt x="25" y="9"/>
                  </a:cubicBezTo>
                  <a:cubicBezTo>
                    <a:pt x="26" y="10"/>
                    <a:pt x="26" y="10"/>
                    <a:pt x="28" y="11"/>
                  </a:cubicBezTo>
                  <a:cubicBezTo>
                    <a:pt x="29" y="11"/>
                    <a:pt x="31" y="11"/>
                    <a:pt x="33" y="12"/>
                  </a:cubicBezTo>
                  <a:cubicBezTo>
                    <a:pt x="34" y="10"/>
                    <a:pt x="35" y="8"/>
                    <a:pt x="36" y="5"/>
                  </a:cubicBezTo>
                  <a:cubicBezTo>
                    <a:pt x="37" y="5"/>
                    <a:pt x="37" y="5"/>
                    <a:pt x="37" y="5"/>
                  </a:cubicBezTo>
                  <a:close/>
                  <a:moveTo>
                    <a:pt x="40" y="48"/>
                  </a:moveTo>
                  <a:cubicBezTo>
                    <a:pt x="40" y="48"/>
                    <a:pt x="40" y="48"/>
                    <a:pt x="40" y="48"/>
                  </a:cubicBezTo>
                  <a:cubicBezTo>
                    <a:pt x="41" y="48"/>
                    <a:pt x="41" y="48"/>
                    <a:pt x="41" y="48"/>
                  </a:cubicBezTo>
                  <a:cubicBezTo>
                    <a:pt x="41" y="41"/>
                    <a:pt x="41" y="41"/>
                    <a:pt x="41" y="41"/>
                  </a:cubicBezTo>
                  <a:cubicBezTo>
                    <a:pt x="38" y="41"/>
                    <a:pt x="36" y="42"/>
                    <a:pt x="34" y="42"/>
                  </a:cubicBezTo>
                  <a:cubicBezTo>
                    <a:pt x="35" y="44"/>
                    <a:pt x="36" y="46"/>
                    <a:pt x="37" y="48"/>
                  </a:cubicBezTo>
                  <a:cubicBezTo>
                    <a:pt x="38" y="48"/>
                    <a:pt x="39" y="48"/>
                    <a:pt x="40" y="48"/>
                  </a:cubicBezTo>
                  <a:moveTo>
                    <a:pt x="36" y="49"/>
                  </a:moveTo>
                  <a:cubicBezTo>
                    <a:pt x="36" y="48"/>
                    <a:pt x="36" y="48"/>
                    <a:pt x="36" y="48"/>
                  </a:cubicBezTo>
                  <a:cubicBezTo>
                    <a:pt x="35" y="46"/>
                    <a:pt x="34" y="44"/>
                    <a:pt x="33" y="42"/>
                  </a:cubicBezTo>
                  <a:cubicBezTo>
                    <a:pt x="32" y="42"/>
                    <a:pt x="31" y="42"/>
                    <a:pt x="30" y="43"/>
                  </a:cubicBezTo>
                  <a:cubicBezTo>
                    <a:pt x="28" y="43"/>
                    <a:pt x="26" y="44"/>
                    <a:pt x="25" y="44"/>
                  </a:cubicBezTo>
                  <a:cubicBezTo>
                    <a:pt x="26" y="45"/>
                    <a:pt x="28" y="46"/>
                    <a:pt x="29" y="47"/>
                  </a:cubicBezTo>
                  <a:cubicBezTo>
                    <a:pt x="31" y="48"/>
                    <a:pt x="32" y="49"/>
                    <a:pt x="33" y="50"/>
                  </a:cubicBezTo>
                  <a:cubicBezTo>
                    <a:pt x="33" y="50"/>
                    <a:pt x="33" y="50"/>
                    <a:pt x="33" y="50"/>
                  </a:cubicBezTo>
                  <a:cubicBezTo>
                    <a:pt x="34" y="49"/>
                    <a:pt x="34" y="49"/>
                    <a:pt x="35" y="49"/>
                  </a:cubicBezTo>
                  <a:cubicBezTo>
                    <a:pt x="35" y="49"/>
                    <a:pt x="36" y="49"/>
                    <a:pt x="36" y="49"/>
                  </a:cubicBezTo>
                  <a:moveTo>
                    <a:pt x="46" y="49"/>
                  </a:moveTo>
                  <a:cubicBezTo>
                    <a:pt x="47" y="49"/>
                    <a:pt x="47" y="50"/>
                    <a:pt x="48" y="50"/>
                  </a:cubicBezTo>
                  <a:cubicBezTo>
                    <a:pt x="48" y="50"/>
                    <a:pt x="48" y="50"/>
                    <a:pt x="48" y="50"/>
                  </a:cubicBezTo>
                  <a:cubicBezTo>
                    <a:pt x="48" y="50"/>
                    <a:pt x="48" y="50"/>
                    <a:pt x="48" y="50"/>
                  </a:cubicBezTo>
                  <a:cubicBezTo>
                    <a:pt x="49" y="50"/>
                    <a:pt x="49" y="50"/>
                    <a:pt x="49" y="50"/>
                  </a:cubicBezTo>
                  <a:cubicBezTo>
                    <a:pt x="52" y="48"/>
                    <a:pt x="55" y="46"/>
                    <a:pt x="58" y="44"/>
                  </a:cubicBezTo>
                  <a:cubicBezTo>
                    <a:pt x="55" y="43"/>
                    <a:pt x="53" y="43"/>
                    <a:pt x="50" y="42"/>
                  </a:cubicBezTo>
                  <a:cubicBezTo>
                    <a:pt x="49" y="44"/>
                    <a:pt x="48" y="46"/>
                    <a:pt x="46" y="49"/>
                  </a:cubicBezTo>
                  <a:moveTo>
                    <a:pt x="41" y="48"/>
                  </a:moveTo>
                  <a:cubicBezTo>
                    <a:pt x="43" y="48"/>
                    <a:pt x="44" y="48"/>
                    <a:pt x="45" y="49"/>
                  </a:cubicBezTo>
                  <a:cubicBezTo>
                    <a:pt x="47" y="46"/>
                    <a:pt x="48" y="44"/>
                    <a:pt x="49" y="42"/>
                  </a:cubicBezTo>
                  <a:cubicBezTo>
                    <a:pt x="47" y="42"/>
                    <a:pt x="44" y="41"/>
                    <a:pt x="41" y="41"/>
                  </a:cubicBezTo>
                  <a:lnTo>
                    <a:pt x="41" y="48"/>
                  </a:lnTo>
                  <a:close/>
                  <a:moveTo>
                    <a:pt x="27" y="11"/>
                  </a:moveTo>
                  <a:cubicBezTo>
                    <a:pt x="26" y="11"/>
                    <a:pt x="25" y="10"/>
                    <a:pt x="24" y="10"/>
                  </a:cubicBezTo>
                  <a:cubicBezTo>
                    <a:pt x="21" y="12"/>
                    <a:pt x="18" y="15"/>
                    <a:pt x="16" y="18"/>
                  </a:cubicBezTo>
                  <a:cubicBezTo>
                    <a:pt x="19" y="19"/>
                    <a:pt x="22" y="19"/>
                    <a:pt x="25" y="20"/>
                  </a:cubicBezTo>
                  <a:cubicBezTo>
                    <a:pt x="26" y="20"/>
                    <a:pt x="28" y="20"/>
                    <a:pt x="29" y="20"/>
                  </a:cubicBezTo>
                  <a:cubicBezTo>
                    <a:pt x="30" y="18"/>
                    <a:pt x="31" y="15"/>
                    <a:pt x="32" y="12"/>
                  </a:cubicBezTo>
                  <a:cubicBezTo>
                    <a:pt x="31" y="12"/>
                    <a:pt x="29" y="12"/>
                    <a:pt x="27" y="11"/>
                  </a:cubicBezTo>
                  <a:moveTo>
                    <a:pt x="56" y="12"/>
                  </a:moveTo>
                  <a:cubicBezTo>
                    <a:pt x="56" y="12"/>
                    <a:pt x="56" y="12"/>
                    <a:pt x="56" y="12"/>
                  </a:cubicBezTo>
                  <a:cubicBezTo>
                    <a:pt x="55" y="12"/>
                    <a:pt x="53" y="12"/>
                    <a:pt x="51" y="13"/>
                  </a:cubicBezTo>
                  <a:cubicBezTo>
                    <a:pt x="52" y="16"/>
                    <a:pt x="53" y="18"/>
                    <a:pt x="54" y="21"/>
                  </a:cubicBezTo>
                  <a:cubicBezTo>
                    <a:pt x="58" y="21"/>
                    <a:pt x="62" y="20"/>
                    <a:pt x="66" y="19"/>
                  </a:cubicBezTo>
                  <a:cubicBezTo>
                    <a:pt x="66" y="19"/>
                    <a:pt x="66" y="19"/>
                    <a:pt x="66" y="19"/>
                  </a:cubicBezTo>
                  <a:cubicBezTo>
                    <a:pt x="65" y="16"/>
                    <a:pt x="62" y="14"/>
                    <a:pt x="59" y="11"/>
                  </a:cubicBezTo>
                  <a:cubicBezTo>
                    <a:pt x="59" y="11"/>
                    <a:pt x="58" y="11"/>
                    <a:pt x="58" y="11"/>
                  </a:cubicBezTo>
                  <a:cubicBezTo>
                    <a:pt x="57" y="11"/>
                    <a:pt x="57" y="12"/>
                    <a:pt x="56" y="12"/>
                  </a:cubicBezTo>
                  <a:close/>
                  <a:moveTo>
                    <a:pt x="50" y="13"/>
                  </a:moveTo>
                  <a:cubicBezTo>
                    <a:pt x="47" y="13"/>
                    <a:pt x="44" y="13"/>
                    <a:pt x="41" y="13"/>
                  </a:cubicBezTo>
                  <a:cubicBezTo>
                    <a:pt x="41" y="16"/>
                    <a:pt x="41" y="19"/>
                    <a:pt x="41" y="21"/>
                  </a:cubicBezTo>
                  <a:cubicBezTo>
                    <a:pt x="45" y="21"/>
                    <a:pt x="49" y="21"/>
                    <a:pt x="53" y="21"/>
                  </a:cubicBezTo>
                  <a:cubicBezTo>
                    <a:pt x="52" y="18"/>
                    <a:pt x="51" y="16"/>
                    <a:pt x="50" y="13"/>
                  </a:cubicBezTo>
                  <a:moveTo>
                    <a:pt x="41" y="13"/>
                  </a:moveTo>
                  <a:cubicBezTo>
                    <a:pt x="38" y="13"/>
                    <a:pt x="36" y="13"/>
                    <a:pt x="33" y="13"/>
                  </a:cubicBezTo>
                  <a:cubicBezTo>
                    <a:pt x="32" y="15"/>
                    <a:pt x="31" y="18"/>
                    <a:pt x="30" y="20"/>
                  </a:cubicBezTo>
                  <a:cubicBezTo>
                    <a:pt x="33" y="21"/>
                    <a:pt x="37" y="21"/>
                    <a:pt x="41" y="21"/>
                  </a:cubicBezTo>
                  <a:cubicBezTo>
                    <a:pt x="41" y="19"/>
                    <a:pt x="41" y="16"/>
                    <a:pt x="41" y="13"/>
                  </a:cubicBezTo>
                  <a:moveTo>
                    <a:pt x="25" y="20"/>
                  </a:moveTo>
                  <a:cubicBezTo>
                    <a:pt x="22" y="20"/>
                    <a:pt x="19" y="19"/>
                    <a:pt x="16" y="19"/>
                  </a:cubicBezTo>
                  <a:cubicBezTo>
                    <a:pt x="15" y="21"/>
                    <a:pt x="14" y="22"/>
                    <a:pt x="14" y="24"/>
                  </a:cubicBezTo>
                  <a:cubicBezTo>
                    <a:pt x="14" y="25"/>
                    <a:pt x="14" y="25"/>
                    <a:pt x="14" y="26"/>
                  </a:cubicBezTo>
                  <a:cubicBezTo>
                    <a:pt x="28" y="26"/>
                    <a:pt x="28" y="26"/>
                    <a:pt x="28" y="26"/>
                  </a:cubicBezTo>
                  <a:cubicBezTo>
                    <a:pt x="28" y="24"/>
                    <a:pt x="29" y="23"/>
                    <a:pt x="29" y="21"/>
                  </a:cubicBezTo>
                  <a:cubicBezTo>
                    <a:pt x="28" y="21"/>
                    <a:pt x="26" y="21"/>
                    <a:pt x="25" y="20"/>
                  </a:cubicBezTo>
                  <a:moveTo>
                    <a:pt x="67" y="20"/>
                  </a:moveTo>
                  <a:cubicBezTo>
                    <a:pt x="63" y="21"/>
                    <a:pt x="58" y="21"/>
                    <a:pt x="54" y="22"/>
                  </a:cubicBezTo>
                  <a:cubicBezTo>
                    <a:pt x="54" y="23"/>
                    <a:pt x="54" y="25"/>
                    <a:pt x="54" y="26"/>
                  </a:cubicBezTo>
                  <a:cubicBezTo>
                    <a:pt x="69" y="27"/>
                    <a:pt x="69" y="27"/>
                    <a:pt x="69" y="27"/>
                  </a:cubicBezTo>
                  <a:cubicBezTo>
                    <a:pt x="69" y="24"/>
                    <a:pt x="68" y="22"/>
                    <a:pt x="67" y="20"/>
                  </a:cubicBezTo>
                  <a:moveTo>
                    <a:pt x="53" y="22"/>
                  </a:moveTo>
                  <a:cubicBezTo>
                    <a:pt x="49" y="22"/>
                    <a:pt x="45" y="22"/>
                    <a:pt x="41" y="22"/>
                  </a:cubicBezTo>
                  <a:cubicBezTo>
                    <a:pt x="41" y="23"/>
                    <a:pt x="41" y="25"/>
                    <a:pt x="41" y="26"/>
                  </a:cubicBezTo>
                  <a:cubicBezTo>
                    <a:pt x="42" y="26"/>
                    <a:pt x="42" y="26"/>
                    <a:pt x="42" y="26"/>
                  </a:cubicBezTo>
                  <a:cubicBezTo>
                    <a:pt x="53" y="26"/>
                    <a:pt x="53" y="26"/>
                    <a:pt x="53" y="26"/>
                  </a:cubicBezTo>
                  <a:cubicBezTo>
                    <a:pt x="53" y="25"/>
                    <a:pt x="53" y="23"/>
                    <a:pt x="53" y="22"/>
                  </a:cubicBezTo>
                  <a:moveTo>
                    <a:pt x="42" y="27"/>
                  </a:moveTo>
                  <a:cubicBezTo>
                    <a:pt x="41" y="27"/>
                    <a:pt x="41" y="27"/>
                    <a:pt x="41" y="27"/>
                  </a:cubicBezTo>
                  <a:cubicBezTo>
                    <a:pt x="41" y="31"/>
                    <a:pt x="41" y="31"/>
                    <a:pt x="41" y="31"/>
                  </a:cubicBezTo>
                  <a:cubicBezTo>
                    <a:pt x="45" y="31"/>
                    <a:pt x="49" y="31"/>
                    <a:pt x="53" y="32"/>
                  </a:cubicBezTo>
                  <a:cubicBezTo>
                    <a:pt x="53" y="30"/>
                    <a:pt x="53" y="29"/>
                    <a:pt x="53" y="27"/>
                  </a:cubicBezTo>
                  <a:cubicBezTo>
                    <a:pt x="53" y="27"/>
                    <a:pt x="53" y="27"/>
                    <a:pt x="53" y="27"/>
                  </a:cubicBezTo>
                  <a:lnTo>
                    <a:pt x="42" y="27"/>
                  </a:lnTo>
                  <a:close/>
                  <a:moveTo>
                    <a:pt x="41" y="27"/>
                  </a:moveTo>
                  <a:cubicBezTo>
                    <a:pt x="29" y="27"/>
                    <a:pt x="29" y="27"/>
                    <a:pt x="29" y="27"/>
                  </a:cubicBezTo>
                  <a:cubicBezTo>
                    <a:pt x="29" y="27"/>
                    <a:pt x="29" y="27"/>
                    <a:pt x="29" y="27"/>
                  </a:cubicBezTo>
                  <a:cubicBezTo>
                    <a:pt x="29" y="29"/>
                    <a:pt x="29" y="30"/>
                    <a:pt x="30" y="31"/>
                  </a:cubicBezTo>
                  <a:cubicBezTo>
                    <a:pt x="33" y="31"/>
                    <a:pt x="37" y="31"/>
                    <a:pt x="41" y="31"/>
                  </a:cubicBezTo>
                  <a:cubicBezTo>
                    <a:pt x="41" y="30"/>
                    <a:pt x="41" y="28"/>
                    <a:pt x="41" y="27"/>
                  </a:cubicBezTo>
                  <a:moveTo>
                    <a:pt x="28" y="27"/>
                  </a:moveTo>
                  <a:cubicBezTo>
                    <a:pt x="14" y="27"/>
                    <a:pt x="14" y="27"/>
                    <a:pt x="14" y="27"/>
                  </a:cubicBezTo>
                  <a:cubicBezTo>
                    <a:pt x="14" y="28"/>
                    <a:pt x="14" y="29"/>
                    <a:pt x="14" y="31"/>
                  </a:cubicBezTo>
                  <a:cubicBezTo>
                    <a:pt x="14" y="32"/>
                    <a:pt x="15" y="32"/>
                    <a:pt x="15" y="33"/>
                  </a:cubicBezTo>
                  <a:cubicBezTo>
                    <a:pt x="18" y="32"/>
                    <a:pt x="21" y="32"/>
                    <a:pt x="24" y="32"/>
                  </a:cubicBezTo>
                  <a:cubicBezTo>
                    <a:pt x="25" y="31"/>
                    <a:pt x="27" y="31"/>
                    <a:pt x="29" y="31"/>
                  </a:cubicBezTo>
                  <a:cubicBezTo>
                    <a:pt x="29" y="30"/>
                    <a:pt x="28" y="29"/>
                    <a:pt x="28" y="27"/>
                  </a:cubicBezTo>
                  <a:cubicBezTo>
                    <a:pt x="28" y="27"/>
                    <a:pt x="28" y="27"/>
                    <a:pt x="28" y="27"/>
                  </a:cubicBezTo>
                  <a:moveTo>
                    <a:pt x="68" y="27"/>
                  </a:moveTo>
                  <a:cubicBezTo>
                    <a:pt x="54" y="27"/>
                    <a:pt x="54" y="27"/>
                    <a:pt x="54" y="27"/>
                  </a:cubicBezTo>
                  <a:cubicBezTo>
                    <a:pt x="54" y="27"/>
                    <a:pt x="54" y="27"/>
                    <a:pt x="54" y="27"/>
                  </a:cubicBezTo>
                  <a:cubicBezTo>
                    <a:pt x="54" y="29"/>
                    <a:pt x="54" y="30"/>
                    <a:pt x="54" y="32"/>
                  </a:cubicBezTo>
                  <a:cubicBezTo>
                    <a:pt x="58" y="33"/>
                    <a:pt x="62" y="33"/>
                    <a:pt x="66" y="34"/>
                  </a:cubicBezTo>
                  <a:cubicBezTo>
                    <a:pt x="68" y="32"/>
                    <a:pt x="68" y="30"/>
                    <a:pt x="68" y="27"/>
                  </a:cubicBezTo>
                  <a:moveTo>
                    <a:pt x="24" y="32"/>
                  </a:moveTo>
                  <a:cubicBezTo>
                    <a:pt x="21" y="33"/>
                    <a:pt x="18" y="33"/>
                    <a:pt x="15" y="34"/>
                  </a:cubicBezTo>
                  <a:cubicBezTo>
                    <a:pt x="17" y="38"/>
                    <a:pt x="20" y="41"/>
                    <a:pt x="24" y="44"/>
                  </a:cubicBezTo>
                  <a:cubicBezTo>
                    <a:pt x="26" y="43"/>
                    <a:pt x="28" y="42"/>
                    <a:pt x="30" y="42"/>
                  </a:cubicBezTo>
                  <a:cubicBezTo>
                    <a:pt x="30" y="42"/>
                    <a:pt x="31" y="41"/>
                    <a:pt x="32" y="41"/>
                  </a:cubicBezTo>
                  <a:cubicBezTo>
                    <a:pt x="31" y="38"/>
                    <a:pt x="30" y="35"/>
                    <a:pt x="29" y="32"/>
                  </a:cubicBezTo>
                  <a:cubicBezTo>
                    <a:pt x="27" y="32"/>
                    <a:pt x="25" y="32"/>
                    <a:pt x="24" y="32"/>
                  </a:cubicBezTo>
                  <a:moveTo>
                    <a:pt x="66" y="35"/>
                  </a:moveTo>
                  <a:cubicBezTo>
                    <a:pt x="62" y="34"/>
                    <a:pt x="58" y="33"/>
                    <a:pt x="53" y="33"/>
                  </a:cubicBezTo>
                  <a:cubicBezTo>
                    <a:pt x="53" y="36"/>
                    <a:pt x="52" y="38"/>
                    <a:pt x="50" y="41"/>
                  </a:cubicBezTo>
                  <a:cubicBezTo>
                    <a:pt x="53" y="42"/>
                    <a:pt x="56" y="43"/>
                    <a:pt x="58" y="44"/>
                  </a:cubicBezTo>
                  <a:cubicBezTo>
                    <a:pt x="62" y="41"/>
                    <a:pt x="64" y="38"/>
                    <a:pt x="66" y="35"/>
                  </a:cubicBezTo>
                  <a:moveTo>
                    <a:pt x="53" y="33"/>
                  </a:moveTo>
                  <a:cubicBezTo>
                    <a:pt x="49" y="32"/>
                    <a:pt x="45" y="32"/>
                    <a:pt x="41" y="32"/>
                  </a:cubicBezTo>
                  <a:cubicBezTo>
                    <a:pt x="41" y="34"/>
                    <a:pt x="41" y="37"/>
                    <a:pt x="41" y="40"/>
                  </a:cubicBezTo>
                  <a:cubicBezTo>
                    <a:pt x="41" y="41"/>
                    <a:pt x="41" y="41"/>
                    <a:pt x="41" y="41"/>
                  </a:cubicBezTo>
                  <a:cubicBezTo>
                    <a:pt x="44" y="41"/>
                    <a:pt x="47" y="41"/>
                    <a:pt x="49" y="41"/>
                  </a:cubicBezTo>
                  <a:cubicBezTo>
                    <a:pt x="51" y="38"/>
                    <a:pt x="52" y="35"/>
                    <a:pt x="53" y="33"/>
                  </a:cubicBezTo>
                  <a:moveTo>
                    <a:pt x="40" y="32"/>
                  </a:moveTo>
                  <a:cubicBezTo>
                    <a:pt x="37" y="32"/>
                    <a:pt x="33" y="32"/>
                    <a:pt x="30" y="32"/>
                  </a:cubicBezTo>
                  <a:cubicBezTo>
                    <a:pt x="30" y="35"/>
                    <a:pt x="32" y="38"/>
                    <a:pt x="33" y="41"/>
                  </a:cubicBezTo>
                  <a:cubicBezTo>
                    <a:pt x="36" y="41"/>
                    <a:pt x="38" y="41"/>
                    <a:pt x="41" y="41"/>
                  </a:cubicBezTo>
                  <a:cubicBezTo>
                    <a:pt x="41" y="40"/>
                    <a:pt x="41" y="40"/>
                    <a:pt x="41" y="40"/>
                  </a:cubicBezTo>
                  <a:cubicBezTo>
                    <a:pt x="40" y="37"/>
                    <a:pt x="40" y="34"/>
                    <a:pt x="40" y="32"/>
                  </a:cubicBezTo>
                  <a:moveTo>
                    <a:pt x="41" y="22"/>
                  </a:moveTo>
                  <a:cubicBezTo>
                    <a:pt x="37" y="22"/>
                    <a:pt x="33" y="22"/>
                    <a:pt x="30" y="21"/>
                  </a:cubicBezTo>
                  <a:cubicBezTo>
                    <a:pt x="29" y="23"/>
                    <a:pt x="29" y="24"/>
                    <a:pt x="29" y="26"/>
                  </a:cubicBezTo>
                  <a:cubicBezTo>
                    <a:pt x="41" y="26"/>
                    <a:pt x="41" y="26"/>
                    <a:pt x="41" y="26"/>
                  </a:cubicBezTo>
                  <a:cubicBezTo>
                    <a:pt x="41" y="22"/>
                    <a:pt x="41" y="22"/>
                    <a:pt x="41" y="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dirty="0"/>
            </a:p>
          </p:txBody>
        </p:sp>
        <p:sp>
          <p:nvSpPr>
            <p:cNvPr id="31" name="Freeform 31"/>
            <p:cNvSpPr>
              <a:spLocks/>
            </p:cNvSpPr>
            <p:nvPr/>
          </p:nvSpPr>
          <p:spPr bwMode="auto">
            <a:xfrm>
              <a:off x="4064000" y="4953000"/>
              <a:ext cx="107950" cy="90488"/>
            </a:xfrm>
            <a:custGeom>
              <a:avLst/>
              <a:gdLst>
                <a:gd name="T0" fmla="*/ 8 w 34"/>
                <a:gd name="T1" fmla="*/ 28 h 28"/>
                <a:gd name="T2" fmla="*/ 0 w 34"/>
                <a:gd name="T3" fmla="*/ 28 h 28"/>
                <a:gd name="T4" fmla="*/ 0 w 34"/>
                <a:gd name="T5" fmla="*/ 0 h 28"/>
                <a:gd name="T6" fmla="*/ 8 w 34"/>
                <a:gd name="T7" fmla="*/ 0 h 28"/>
                <a:gd name="T8" fmla="*/ 8 w 34"/>
                <a:gd name="T9" fmla="*/ 9 h 28"/>
                <a:gd name="T10" fmla="*/ 14 w 34"/>
                <a:gd name="T11" fmla="*/ 9 h 28"/>
                <a:gd name="T12" fmla="*/ 13 w 34"/>
                <a:gd name="T13" fmla="*/ 0 h 28"/>
                <a:gd name="T14" fmla="*/ 21 w 34"/>
                <a:gd name="T15" fmla="*/ 0 h 28"/>
                <a:gd name="T16" fmla="*/ 21 w 34"/>
                <a:gd name="T17" fmla="*/ 10 h 28"/>
                <a:gd name="T18" fmla="*/ 33 w 34"/>
                <a:gd name="T19" fmla="*/ 15 h 28"/>
                <a:gd name="T20" fmla="*/ 34 w 34"/>
                <a:gd name="T21" fmla="*/ 28 h 28"/>
                <a:gd name="T22" fmla="*/ 26 w 34"/>
                <a:gd name="T23" fmla="*/ 28 h 28"/>
                <a:gd name="T24" fmla="*/ 27 w 34"/>
                <a:gd name="T25" fmla="*/ 19 h 28"/>
                <a:gd name="T26" fmla="*/ 21 w 34"/>
                <a:gd name="T27" fmla="*/ 20 h 28"/>
                <a:gd name="T28" fmla="*/ 21 w 34"/>
                <a:gd name="T29" fmla="*/ 28 h 28"/>
                <a:gd name="T30" fmla="*/ 13 w 34"/>
                <a:gd name="T31" fmla="*/ 28 h 28"/>
                <a:gd name="T32" fmla="*/ 13 w 34"/>
                <a:gd name="T33" fmla="*/ 19 h 28"/>
                <a:gd name="T34" fmla="*/ 8 w 34"/>
                <a:gd name="T35" fmla="*/ 19 h 28"/>
                <a:gd name="T36" fmla="*/ 8 w 34"/>
                <a:gd name="T3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28">
                  <a:moveTo>
                    <a:pt x="8" y="28"/>
                  </a:moveTo>
                  <a:cubicBezTo>
                    <a:pt x="3" y="28"/>
                    <a:pt x="4" y="28"/>
                    <a:pt x="0" y="28"/>
                  </a:cubicBezTo>
                  <a:cubicBezTo>
                    <a:pt x="1" y="19"/>
                    <a:pt x="1" y="9"/>
                    <a:pt x="0" y="0"/>
                  </a:cubicBezTo>
                  <a:cubicBezTo>
                    <a:pt x="8" y="0"/>
                    <a:pt x="8" y="0"/>
                    <a:pt x="8" y="0"/>
                  </a:cubicBezTo>
                  <a:cubicBezTo>
                    <a:pt x="7" y="2"/>
                    <a:pt x="7" y="6"/>
                    <a:pt x="8" y="9"/>
                  </a:cubicBezTo>
                  <a:cubicBezTo>
                    <a:pt x="8" y="13"/>
                    <a:pt x="13" y="13"/>
                    <a:pt x="14" y="9"/>
                  </a:cubicBezTo>
                  <a:cubicBezTo>
                    <a:pt x="14" y="6"/>
                    <a:pt x="14" y="2"/>
                    <a:pt x="13" y="0"/>
                  </a:cubicBezTo>
                  <a:cubicBezTo>
                    <a:pt x="21" y="0"/>
                    <a:pt x="21" y="0"/>
                    <a:pt x="21" y="0"/>
                  </a:cubicBezTo>
                  <a:cubicBezTo>
                    <a:pt x="21" y="3"/>
                    <a:pt x="21" y="7"/>
                    <a:pt x="21" y="10"/>
                  </a:cubicBezTo>
                  <a:cubicBezTo>
                    <a:pt x="26" y="5"/>
                    <a:pt x="33" y="9"/>
                    <a:pt x="33" y="15"/>
                  </a:cubicBezTo>
                  <a:cubicBezTo>
                    <a:pt x="33" y="19"/>
                    <a:pt x="33" y="25"/>
                    <a:pt x="34" y="28"/>
                  </a:cubicBezTo>
                  <a:cubicBezTo>
                    <a:pt x="26" y="28"/>
                    <a:pt x="26" y="28"/>
                    <a:pt x="26" y="28"/>
                  </a:cubicBezTo>
                  <a:cubicBezTo>
                    <a:pt x="26" y="25"/>
                    <a:pt x="27" y="22"/>
                    <a:pt x="27" y="19"/>
                  </a:cubicBezTo>
                  <a:cubicBezTo>
                    <a:pt x="27" y="14"/>
                    <a:pt x="20" y="15"/>
                    <a:pt x="21" y="20"/>
                  </a:cubicBezTo>
                  <a:cubicBezTo>
                    <a:pt x="21" y="23"/>
                    <a:pt x="21" y="25"/>
                    <a:pt x="21" y="28"/>
                  </a:cubicBezTo>
                  <a:cubicBezTo>
                    <a:pt x="17" y="28"/>
                    <a:pt x="18" y="28"/>
                    <a:pt x="13" y="28"/>
                  </a:cubicBezTo>
                  <a:cubicBezTo>
                    <a:pt x="14" y="25"/>
                    <a:pt x="15" y="21"/>
                    <a:pt x="13" y="19"/>
                  </a:cubicBezTo>
                  <a:cubicBezTo>
                    <a:pt x="12" y="16"/>
                    <a:pt x="9" y="16"/>
                    <a:pt x="8" y="19"/>
                  </a:cubicBezTo>
                  <a:cubicBezTo>
                    <a:pt x="6" y="22"/>
                    <a:pt x="7" y="25"/>
                    <a:pt x="8" y="2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32"/>
            <p:cNvSpPr>
              <a:spLocks/>
            </p:cNvSpPr>
            <p:nvPr/>
          </p:nvSpPr>
          <p:spPr bwMode="auto">
            <a:xfrm>
              <a:off x="4311650" y="4972050"/>
              <a:ext cx="47625" cy="58738"/>
            </a:xfrm>
            <a:custGeom>
              <a:avLst/>
              <a:gdLst>
                <a:gd name="T0" fmla="*/ 20 w 30"/>
                <a:gd name="T1" fmla="*/ 15 h 37"/>
                <a:gd name="T2" fmla="*/ 8 w 30"/>
                <a:gd name="T3" fmla="*/ 15 h 37"/>
                <a:gd name="T4" fmla="*/ 8 w 30"/>
                <a:gd name="T5" fmla="*/ 0 h 37"/>
                <a:gd name="T6" fmla="*/ 0 w 30"/>
                <a:gd name="T7" fmla="*/ 0 h 37"/>
                <a:gd name="T8" fmla="*/ 0 w 30"/>
                <a:gd name="T9" fmla="*/ 37 h 37"/>
                <a:gd name="T10" fmla="*/ 8 w 30"/>
                <a:gd name="T11" fmla="*/ 37 h 37"/>
                <a:gd name="T12" fmla="*/ 8 w 30"/>
                <a:gd name="T13" fmla="*/ 23 h 37"/>
                <a:gd name="T14" fmla="*/ 20 w 30"/>
                <a:gd name="T15" fmla="*/ 23 h 37"/>
                <a:gd name="T16" fmla="*/ 20 w 30"/>
                <a:gd name="T17" fmla="*/ 37 h 37"/>
                <a:gd name="T18" fmla="*/ 30 w 30"/>
                <a:gd name="T19" fmla="*/ 37 h 37"/>
                <a:gd name="T20" fmla="*/ 30 w 30"/>
                <a:gd name="T21" fmla="*/ 0 h 37"/>
                <a:gd name="T22" fmla="*/ 20 w 30"/>
                <a:gd name="T23" fmla="*/ 0 h 37"/>
                <a:gd name="T24" fmla="*/ 20 w 30"/>
                <a:gd name="T25"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7">
                  <a:moveTo>
                    <a:pt x="20" y="15"/>
                  </a:moveTo>
                  <a:lnTo>
                    <a:pt x="8" y="15"/>
                  </a:lnTo>
                  <a:lnTo>
                    <a:pt x="8" y="0"/>
                  </a:lnTo>
                  <a:lnTo>
                    <a:pt x="0" y="0"/>
                  </a:lnTo>
                  <a:lnTo>
                    <a:pt x="0" y="37"/>
                  </a:lnTo>
                  <a:lnTo>
                    <a:pt x="8" y="37"/>
                  </a:lnTo>
                  <a:lnTo>
                    <a:pt x="8" y="23"/>
                  </a:lnTo>
                  <a:lnTo>
                    <a:pt x="20" y="23"/>
                  </a:lnTo>
                  <a:lnTo>
                    <a:pt x="20" y="37"/>
                  </a:lnTo>
                  <a:lnTo>
                    <a:pt x="30" y="37"/>
                  </a:lnTo>
                  <a:lnTo>
                    <a:pt x="30" y="0"/>
                  </a:lnTo>
                  <a:lnTo>
                    <a:pt x="20" y="0"/>
                  </a:lnTo>
                  <a:lnTo>
                    <a:pt x="2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Rectangle 33"/>
            <p:cNvSpPr>
              <a:spLocks noChangeArrowheads="1"/>
            </p:cNvSpPr>
            <p:nvPr/>
          </p:nvSpPr>
          <p:spPr bwMode="auto">
            <a:xfrm>
              <a:off x="4384675" y="4972050"/>
              <a:ext cx="12700" cy="587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34"/>
            <p:cNvSpPr>
              <a:spLocks/>
            </p:cNvSpPr>
            <p:nvPr/>
          </p:nvSpPr>
          <p:spPr bwMode="auto">
            <a:xfrm>
              <a:off x="4425950" y="4972050"/>
              <a:ext cx="47625" cy="58738"/>
            </a:xfrm>
            <a:custGeom>
              <a:avLst/>
              <a:gdLst>
                <a:gd name="T0" fmla="*/ 20 w 30"/>
                <a:gd name="T1" fmla="*/ 21 h 37"/>
                <a:gd name="T2" fmla="*/ 8 w 30"/>
                <a:gd name="T3" fmla="*/ 0 h 37"/>
                <a:gd name="T4" fmla="*/ 0 w 30"/>
                <a:gd name="T5" fmla="*/ 0 h 37"/>
                <a:gd name="T6" fmla="*/ 0 w 30"/>
                <a:gd name="T7" fmla="*/ 37 h 37"/>
                <a:gd name="T8" fmla="*/ 8 w 30"/>
                <a:gd name="T9" fmla="*/ 37 h 37"/>
                <a:gd name="T10" fmla="*/ 8 w 30"/>
                <a:gd name="T11" fmla="*/ 17 h 37"/>
                <a:gd name="T12" fmla="*/ 20 w 30"/>
                <a:gd name="T13" fmla="*/ 37 h 37"/>
                <a:gd name="T14" fmla="*/ 30 w 30"/>
                <a:gd name="T15" fmla="*/ 37 h 37"/>
                <a:gd name="T16" fmla="*/ 30 w 30"/>
                <a:gd name="T17" fmla="*/ 0 h 37"/>
                <a:gd name="T18" fmla="*/ 20 w 30"/>
                <a:gd name="T19" fmla="*/ 0 h 37"/>
                <a:gd name="T20" fmla="*/ 20 w 30"/>
                <a:gd name="T2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7">
                  <a:moveTo>
                    <a:pt x="20" y="21"/>
                  </a:moveTo>
                  <a:lnTo>
                    <a:pt x="8" y="0"/>
                  </a:lnTo>
                  <a:lnTo>
                    <a:pt x="0" y="0"/>
                  </a:lnTo>
                  <a:lnTo>
                    <a:pt x="0" y="37"/>
                  </a:lnTo>
                  <a:lnTo>
                    <a:pt x="8" y="37"/>
                  </a:lnTo>
                  <a:lnTo>
                    <a:pt x="8" y="17"/>
                  </a:lnTo>
                  <a:lnTo>
                    <a:pt x="20" y="37"/>
                  </a:lnTo>
                  <a:lnTo>
                    <a:pt x="30" y="37"/>
                  </a:lnTo>
                  <a:lnTo>
                    <a:pt x="30" y="0"/>
                  </a:lnTo>
                  <a:lnTo>
                    <a:pt x="20" y="0"/>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35"/>
            <p:cNvSpPr>
              <a:spLocks noEditPoints="1"/>
            </p:cNvSpPr>
            <p:nvPr/>
          </p:nvSpPr>
          <p:spPr bwMode="auto">
            <a:xfrm>
              <a:off x="4498975" y="4972050"/>
              <a:ext cx="50800" cy="58738"/>
            </a:xfrm>
            <a:custGeom>
              <a:avLst/>
              <a:gdLst>
                <a:gd name="T0" fmla="*/ 8 w 16"/>
                <a:gd name="T1" fmla="*/ 0 h 18"/>
                <a:gd name="T2" fmla="*/ 0 w 16"/>
                <a:gd name="T3" fmla="*/ 0 h 18"/>
                <a:gd name="T4" fmla="*/ 0 w 16"/>
                <a:gd name="T5" fmla="*/ 18 h 18"/>
                <a:gd name="T6" fmla="*/ 8 w 16"/>
                <a:gd name="T7" fmla="*/ 18 h 18"/>
                <a:gd name="T8" fmla="*/ 16 w 16"/>
                <a:gd name="T9" fmla="*/ 9 h 18"/>
                <a:gd name="T10" fmla="*/ 8 w 16"/>
                <a:gd name="T11" fmla="*/ 0 h 18"/>
                <a:gd name="T12" fmla="*/ 4 w 16"/>
                <a:gd name="T13" fmla="*/ 4 h 18"/>
                <a:gd name="T14" fmla="*/ 7 w 16"/>
                <a:gd name="T15" fmla="*/ 4 h 18"/>
                <a:gd name="T16" fmla="*/ 11 w 16"/>
                <a:gd name="T17" fmla="*/ 9 h 18"/>
                <a:gd name="T18" fmla="*/ 7 w 16"/>
                <a:gd name="T19" fmla="*/ 14 h 18"/>
                <a:gd name="T20" fmla="*/ 4 w 16"/>
                <a:gd name="T21" fmla="*/ 14 h 18"/>
                <a:gd name="T22" fmla="*/ 4 w 16"/>
                <a:gd name="T2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8">
                  <a:moveTo>
                    <a:pt x="8" y="0"/>
                  </a:moveTo>
                  <a:cubicBezTo>
                    <a:pt x="0" y="0"/>
                    <a:pt x="0" y="0"/>
                    <a:pt x="0" y="0"/>
                  </a:cubicBezTo>
                  <a:cubicBezTo>
                    <a:pt x="0" y="18"/>
                    <a:pt x="0" y="18"/>
                    <a:pt x="0" y="18"/>
                  </a:cubicBezTo>
                  <a:cubicBezTo>
                    <a:pt x="8" y="18"/>
                    <a:pt x="8" y="18"/>
                    <a:pt x="8" y="18"/>
                  </a:cubicBezTo>
                  <a:cubicBezTo>
                    <a:pt x="13" y="18"/>
                    <a:pt x="16" y="14"/>
                    <a:pt x="16" y="9"/>
                  </a:cubicBezTo>
                  <a:cubicBezTo>
                    <a:pt x="16" y="3"/>
                    <a:pt x="13" y="0"/>
                    <a:pt x="8" y="0"/>
                  </a:cubicBezTo>
                  <a:moveTo>
                    <a:pt x="4" y="4"/>
                  </a:moveTo>
                  <a:cubicBezTo>
                    <a:pt x="7" y="4"/>
                    <a:pt x="7" y="4"/>
                    <a:pt x="7" y="4"/>
                  </a:cubicBezTo>
                  <a:cubicBezTo>
                    <a:pt x="10" y="4"/>
                    <a:pt x="11" y="6"/>
                    <a:pt x="11" y="9"/>
                  </a:cubicBezTo>
                  <a:cubicBezTo>
                    <a:pt x="11" y="12"/>
                    <a:pt x="10" y="14"/>
                    <a:pt x="7" y="14"/>
                  </a:cubicBezTo>
                  <a:cubicBezTo>
                    <a:pt x="4" y="14"/>
                    <a:pt x="4" y="14"/>
                    <a:pt x="4" y="14"/>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36"/>
            <p:cNvSpPr>
              <a:spLocks/>
            </p:cNvSpPr>
            <p:nvPr/>
          </p:nvSpPr>
          <p:spPr bwMode="auto">
            <a:xfrm>
              <a:off x="4572000" y="4972050"/>
              <a:ext cx="47625" cy="58738"/>
            </a:xfrm>
            <a:custGeom>
              <a:avLst/>
              <a:gdLst>
                <a:gd name="T0" fmla="*/ 11 w 15"/>
                <a:gd name="T1" fmla="*/ 10 h 18"/>
                <a:gd name="T2" fmla="*/ 8 w 15"/>
                <a:gd name="T3" fmla="*/ 14 h 18"/>
                <a:gd name="T4" fmla="*/ 4 w 15"/>
                <a:gd name="T5" fmla="*/ 10 h 18"/>
                <a:gd name="T6" fmla="*/ 4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0" y="14"/>
                    <a:pt x="8" y="14"/>
                  </a:cubicBezTo>
                  <a:cubicBezTo>
                    <a:pt x="5" y="14"/>
                    <a:pt x="4" y="13"/>
                    <a:pt x="4" y="10"/>
                  </a:cubicBezTo>
                  <a:cubicBezTo>
                    <a:pt x="4" y="0"/>
                    <a:pt x="4" y="0"/>
                    <a:pt x="4" y="0"/>
                  </a:cubicBezTo>
                  <a:cubicBezTo>
                    <a:pt x="0" y="0"/>
                    <a:pt x="0" y="0"/>
                    <a:pt x="0" y="0"/>
                  </a:cubicBezTo>
                  <a:cubicBezTo>
                    <a:pt x="0" y="11"/>
                    <a:pt x="0" y="11"/>
                    <a:pt x="0" y="11"/>
                  </a:cubicBezTo>
                  <a:cubicBezTo>
                    <a:pt x="0" y="16"/>
                    <a:pt x="3" y="18"/>
                    <a:pt x="8" y="18"/>
                  </a:cubicBezTo>
                  <a:cubicBezTo>
                    <a:pt x="12"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37"/>
            <p:cNvSpPr>
              <a:spLocks/>
            </p:cNvSpPr>
            <p:nvPr/>
          </p:nvSpPr>
          <p:spPr bwMode="auto">
            <a:xfrm>
              <a:off x="4641850" y="4972050"/>
              <a:ext cx="38100" cy="58738"/>
            </a:xfrm>
            <a:custGeom>
              <a:avLst/>
              <a:gdLst>
                <a:gd name="T0" fmla="*/ 7 w 12"/>
                <a:gd name="T1" fmla="*/ 12 h 18"/>
                <a:gd name="T2" fmla="*/ 6 w 12"/>
                <a:gd name="T3" fmla="*/ 15 h 18"/>
                <a:gd name="T4" fmla="*/ 4 w 12"/>
                <a:gd name="T5" fmla="*/ 12 h 18"/>
                <a:gd name="T6" fmla="*/ 4 w 12"/>
                <a:gd name="T7" fmla="*/ 11 h 18"/>
                <a:gd name="T8" fmla="*/ 0 w 12"/>
                <a:gd name="T9" fmla="*/ 11 h 18"/>
                <a:gd name="T10" fmla="*/ 0 w 12"/>
                <a:gd name="T11" fmla="*/ 12 h 18"/>
                <a:gd name="T12" fmla="*/ 6 w 12"/>
                <a:gd name="T13" fmla="*/ 18 h 18"/>
                <a:gd name="T14" fmla="*/ 12 w 12"/>
                <a:gd name="T15" fmla="*/ 12 h 18"/>
                <a:gd name="T16" fmla="*/ 12 w 12"/>
                <a:gd name="T17" fmla="*/ 0 h 18"/>
                <a:gd name="T18" fmla="*/ 7 w 12"/>
                <a:gd name="T19" fmla="*/ 0 h 18"/>
                <a:gd name="T20" fmla="*/ 7 w 12"/>
                <a:gd name="T21"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8">
                  <a:moveTo>
                    <a:pt x="7" y="12"/>
                  </a:moveTo>
                  <a:cubicBezTo>
                    <a:pt x="7" y="14"/>
                    <a:pt x="7" y="15"/>
                    <a:pt x="6" y="15"/>
                  </a:cubicBezTo>
                  <a:cubicBezTo>
                    <a:pt x="5" y="15"/>
                    <a:pt x="4" y="14"/>
                    <a:pt x="4" y="12"/>
                  </a:cubicBezTo>
                  <a:cubicBezTo>
                    <a:pt x="4" y="11"/>
                    <a:pt x="4" y="11"/>
                    <a:pt x="4" y="11"/>
                  </a:cubicBezTo>
                  <a:cubicBezTo>
                    <a:pt x="0" y="11"/>
                    <a:pt x="0" y="11"/>
                    <a:pt x="0" y="11"/>
                  </a:cubicBezTo>
                  <a:cubicBezTo>
                    <a:pt x="0" y="12"/>
                    <a:pt x="0" y="12"/>
                    <a:pt x="0" y="12"/>
                  </a:cubicBezTo>
                  <a:cubicBezTo>
                    <a:pt x="0" y="16"/>
                    <a:pt x="2" y="18"/>
                    <a:pt x="6" y="18"/>
                  </a:cubicBezTo>
                  <a:cubicBezTo>
                    <a:pt x="11" y="18"/>
                    <a:pt x="12" y="15"/>
                    <a:pt x="12" y="12"/>
                  </a:cubicBezTo>
                  <a:cubicBezTo>
                    <a:pt x="12" y="0"/>
                    <a:pt x="12" y="0"/>
                    <a:pt x="12" y="0"/>
                  </a:cubicBezTo>
                  <a:cubicBezTo>
                    <a:pt x="7" y="0"/>
                    <a:pt x="7" y="0"/>
                    <a:pt x="7" y="0"/>
                  </a:cubicBez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38"/>
            <p:cNvSpPr>
              <a:spLocks noEditPoints="1"/>
            </p:cNvSpPr>
            <p:nvPr/>
          </p:nvSpPr>
          <p:spPr bwMode="auto">
            <a:xfrm>
              <a:off x="4699000" y="4972050"/>
              <a:ext cx="57150" cy="58738"/>
            </a:xfrm>
            <a:custGeom>
              <a:avLst/>
              <a:gdLst>
                <a:gd name="T0" fmla="*/ 14 w 36"/>
                <a:gd name="T1" fmla="*/ 0 h 37"/>
                <a:gd name="T2" fmla="*/ 0 w 36"/>
                <a:gd name="T3" fmla="*/ 37 h 37"/>
                <a:gd name="T4" fmla="*/ 10 w 36"/>
                <a:gd name="T5" fmla="*/ 37 h 37"/>
                <a:gd name="T6" fmla="*/ 12 w 36"/>
                <a:gd name="T7" fmla="*/ 29 h 37"/>
                <a:gd name="T8" fmla="*/ 24 w 36"/>
                <a:gd name="T9" fmla="*/ 29 h 37"/>
                <a:gd name="T10" fmla="*/ 26 w 36"/>
                <a:gd name="T11" fmla="*/ 37 h 37"/>
                <a:gd name="T12" fmla="*/ 36 w 36"/>
                <a:gd name="T13" fmla="*/ 37 h 37"/>
                <a:gd name="T14" fmla="*/ 22 w 36"/>
                <a:gd name="T15" fmla="*/ 0 h 37"/>
                <a:gd name="T16" fmla="*/ 14 w 36"/>
                <a:gd name="T17" fmla="*/ 0 h 37"/>
                <a:gd name="T18" fmla="*/ 20 w 36"/>
                <a:gd name="T19" fmla="*/ 21 h 37"/>
                <a:gd name="T20" fmla="*/ 14 w 36"/>
                <a:gd name="T21" fmla="*/ 21 h 37"/>
                <a:gd name="T22" fmla="*/ 18 w 36"/>
                <a:gd name="T23" fmla="*/ 13 h 37"/>
                <a:gd name="T24" fmla="*/ 20 w 36"/>
                <a:gd name="T25"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7">
                  <a:moveTo>
                    <a:pt x="14" y="0"/>
                  </a:moveTo>
                  <a:lnTo>
                    <a:pt x="0" y="37"/>
                  </a:lnTo>
                  <a:lnTo>
                    <a:pt x="10" y="37"/>
                  </a:lnTo>
                  <a:lnTo>
                    <a:pt x="12" y="29"/>
                  </a:lnTo>
                  <a:lnTo>
                    <a:pt x="24" y="29"/>
                  </a:lnTo>
                  <a:lnTo>
                    <a:pt x="26" y="37"/>
                  </a:lnTo>
                  <a:lnTo>
                    <a:pt x="36" y="37"/>
                  </a:lnTo>
                  <a:lnTo>
                    <a:pt x="22" y="0"/>
                  </a:lnTo>
                  <a:lnTo>
                    <a:pt x="14" y="0"/>
                  </a:lnTo>
                  <a:close/>
                  <a:moveTo>
                    <a:pt x="20" y="21"/>
                  </a:moveTo>
                  <a:lnTo>
                    <a:pt x="14" y="21"/>
                  </a:lnTo>
                  <a:lnTo>
                    <a:pt x="18" y="13"/>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39"/>
            <p:cNvSpPr>
              <a:spLocks/>
            </p:cNvSpPr>
            <p:nvPr/>
          </p:nvSpPr>
          <p:spPr bwMode="auto">
            <a:xfrm>
              <a:off x="4813300" y="4972050"/>
              <a:ext cx="53975" cy="58738"/>
            </a:xfrm>
            <a:custGeom>
              <a:avLst/>
              <a:gdLst>
                <a:gd name="T0" fmla="*/ 8 w 17"/>
                <a:gd name="T1" fmla="*/ 11 h 18"/>
                <a:gd name="T2" fmla="*/ 13 w 17"/>
                <a:gd name="T3" fmla="*/ 11 h 18"/>
                <a:gd name="T4" fmla="*/ 9 w 17"/>
                <a:gd name="T5" fmla="*/ 15 h 18"/>
                <a:gd name="T6" fmla="*/ 4 w 17"/>
                <a:gd name="T7" fmla="*/ 9 h 18"/>
                <a:gd name="T8" fmla="*/ 9 w 17"/>
                <a:gd name="T9" fmla="*/ 3 h 18"/>
                <a:gd name="T10" fmla="*/ 12 w 17"/>
                <a:gd name="T11" fmla="*/ 6 h 18"/>
                <a:gd name="T12" fmla="*/ 12 w 17"/>
                <a:gd name="T13" fmla="*/ 7 h 18"/>
                <a:gd name="T14" fmla="*/ 17 w 17"/>
                <a:gd name="T15" fmla="*/ 7 h 18"/>
                <a:gd name="T16" fmla="*/ 16 w 17"/>
                <a:gd name="T17" fmla="*/ 6 h 18"/>
                <a:gd name="T18" fmla="*/ 9 w 17"/>
                <a:gd name="T19" fmla="*/ 0 h 18"/>
                <a:gd name="T20" fmla="*/ 0 w 17"/>
                <a:gd name="T21" fmla="*/ 9 h 18"/>
                <a:gd name="T22" fmla="*/ 9 w 17"/>
                <a:gd name="T23" fmla="*/ 18 h 18"/>
                <a:gd name="T24" fmla="*/ 13 w 17"/>
                <a:gd name="T25" fmla="*/ 17 h 18"/>
                <a:gd name="T26" fmla="*/ 14 w 17"/>
                <a:gd name="T27" fmla="*/ 18 h 18"/>
                <a:gd name="T28" fmla="*/ 17 w 17"/>
                <a:gd name="T29" fmla="*/ 18 h 18"/>
                <a:gd name="T30" fmla="*/ 17 w 17"/>
                <a:gd name="T31" fmla="*/ 8 h 18"/>
                <a:gd name="T32" fmla="*/ 8 w 17"/>
                <a:gd name="T33" fmla="*/ 8 h 18"/>
                <a:gd name="T34" fmla="*/ 8 w 17"/>
                <a:gd name="T35"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8">
                  <a:moveTo>
                    <a:pt x="8" y="11"/>
                  </a:moveTo>
                  <a:cubicBezTo>
                    <a:pt x="13" y="11"/>
                    <a:pt x="13" y="11"/>
                    <a:pt x="13" y="11"/>
                  </a:cubicBezTo>
                  <a:cubicBezTo>
                    <a:pt x="12" y="13"/>
                    <a:pt x="11" y="15"/>
                    <a:pt x="9" y="15"/>
                  </a:cubicBezTo>
                  <a:cubicBezTo>
                    <a:pt x="6" y="15"/>
                    <a:pt x="4" y="12"/>
                    <a:pt x="4" y="9"/>
                  </a:cubicBezTo>
                  <a:cubicBezTo>
                    <a:pt x="4" y="6"/>
                    <a:pt x="6" y="3"/>
                    <a:pt x="9" y="3"/>
                  </a:cubicBezTo>
                  <a:cubicBezTo>
                    <a:pt x="10" y="3"/>
                    <a:pt x="12" y="4"/>
                    <a:pt x="12" y="6"/>
                  </a:cubicBezTo>
                  <a:cubicBezTo>
                    <a:pt x="12" y="7"/>
                    <a:pt x="12" y="7"/>
                    <a:pt x="12" y="7"/>
                  </a:cubicBezTo>
                  <a:cubicBezTo>
                    <a:pt x="17" y="7"/>
                    <a:pt x="17" y="7"/>
                    <a:pt x="17" y="7"/>
                  </a:cubicBezTo>
                  <a:cubicBezTo>
                    <a:pt x="16" y="6"/>
                    <a:pt x="16" y="6"/>
                    <a:pt x="16" y="6"/>
                  </a:cubicBezTo>
                  <a:cubicBezTo>
                    <a:pt x="16" y="2"/>
                    <a:pt x="13" y="0"/>
                    <a:pt x="9" y="0"/>
                  </a:cubicBezTo>
                  <a:cubicBezTo>
                    <a:pt x="4" y="0"/>
                    <a:pt x="0" y="4"/>
                    <a:pt x="0" y="9"/>
                  </a:cubicBezTo>
                  <a:cubicBezTo>
                    <a:pt x="0" y="14"/>
                    <a:pt x="4" y="18"/>
                    <a:pt x="9" y="18"/>
                  </a:cubicBezTo>
                  <a:cubicBezTo>
                    <a:pt x="11" y="18"/>
                    <a:pt x="12" y="18"/>
                    <a:pt x="13" y="17"/>
                  </a:cubicBezTo>
                  <a:cubicBezTo>
                    <a:pt x="14" y="18"/>
                    <a:pt x="14" y="18"/>
                    <a:pt x="14" y="18"/>
                  </a:cubicBezTo>
                  <a:cubicBezTo>
                    <a:pt x="17" y="18"/>
                    <a:pt x="17" y="18"/>
                    <a:pt x="17" y="18"/>
                  </a:cubicBezTo>
                  <a:cubicBezTo>
                    <a:pt x="17" y="8"/>
                    <a:pt x="17" y="8"/>
                    <a:pt x="17" y="8"/>
                  </a:cubicBezTo>
                  <a:cubicBezTo>
                    <a:pt x="8" y="8"/>
                    <a:pt x="8" y="8"/>
                    <a:pt x="8" y="8"/>
                  </a:cubicBezTo>
                  <a:lnTo>
                    <a:pt x="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40"/>
            <p:cNvSpPr>
              <a:spLocks noEditPoints="1"/>
            </p:cNvSpPr>
            <p:nvPr/>
          </p:nvSpPr>
          <p:spPr bwMode="auto">
            <a:xfrm>
              <a:off x="4892675" y="4972050"/>
              <a:ext cx="50800" cy="58738"/>
            </a:xfrm>
            <a:custGeom>
              <a:avLst/>
              <a:gdLst>
                <a:gd name="T0" fmla="*/ 14 w 16"/>
                <a:gd name="T1" fmla="*/ 13 h 18"/>
                <a:gd name="T2" fmla="*/ 13 w 16"/>
                <a:gd name="T3" fmla="*/ 9 h 18"/>
                <a:gd name="T4" fmla="*/ 15 w 16"/>
                <a:gd name="T5" fmla="*/ 5 h 18"/>
                <a:gd name="T6" fmla="*/ 8 w 16"/>
                <a:gd name="T7" fmla="*/ 0 h 18"/>
                <a:gd name="T8" fmla="*/ 0 w 16"/>
                <a:gd name="T9" fmla="*/ 0 h 18"/>
                <a:gd name="T10" fmla="*/ 0 w 16"/>
                <a:gd name="T11" fmla="*/ 18 h 18"/>
                <a:gd name="T12" fmla="*/ 4 w 16"/>
                <a:gd name="T13" fmla="*/ 18 h 18"/>
                <a:gd name="T14" fmla="*/ 4 w 16"/>
                <a:gd name="T15" fmla="*/ 11 h 18"/>
                <a:gd name="T16" fmla="*/ 8 w 16"/>
                <a:gd name="T17" fmla="*/ 11 h 18"/>
                <a:gd name="T18" fmla="*/ 10 w 16"/>
                <a:gd name="T19" fmla="*/ 15 h 18"/>
                <a:gd name="T20" fmla="*/ 11 w 16"/>
                <a:gd name="T21" fmla="*/ 18 h 18"/>
                <a:gd name="T22" fmla="*/ 11 w 16"/>
                <a:gd name="T23" fmla="*/ 18 h 18"/>
                <a:gd name="T24" fmla="*/ 16 w 16"/>
                <a:gd name="T25" fmla="*/ 18 h 18"/>
                <a:gd name="T26" fmla="*/ 15 w 16"/>
                <a:gd name="T27" fmla="*/ 17 h 18"/>
                <a:gd name="T28" fmla="*/ 14 w 16"/>
                <a:gd name="T29" fmla="*/ 13 h 18"/>
                <a:gd name="T30" fmla="*/ 4 w 16"/>
                <a:gd name="T31" fmla="*/ 4 h 18"/>
                <a:gd name="T32" fmla="*/ 8 w 16"/>
                <a:gd name="T33" fmla="*/ 4 h 18"/>
                <a:gd name="T34" fmla="*/ 10 w 16"/>
                <a:gd name="T35" fmla="*/ 6 h 18"/>
                <a:gd name="T36" fmla="*/ 8 w 16"/>
                <a:gd name="T37" fmla="*/ 8 h 18"/>
                <a:gd name="T38" fmla="*/ 4 w 16"/>
                <a:gd name="T39" fmla="*/ 8 h 18"/>
                <a:gd name="T40" fmla="*/ 4 w 16"/>
                <a:gd name="T41"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18">
                  <a:moveTo>
                    <a:pt x="14" y="13"/>
                  </a:moveTo>
                  <a:cubicBezTo>
                    <a:pt x="14" y="11"/>
                    <a:pt x="14" y="10"/>
                    <a:pt x="13" y="9"/>
                  </a:cubicBezTo>
                  <a:cubicBezTo>
                    <a:pt x="14" y="8"/>
                    <a:pt x="15" y="7"/>
                    <a:pt x="15" y="5"/>
                  </a:cubicBezTo>
                  <a:cubicBezTo>
                    <a:pt x="15" y="2"/>
                    <a:pt x="12" y="0"/>
                    <a:pt x="8" y="0"/>
                  </a:cubicBezTo>
                  <a:cubicBezTo>
                    <a:pt x="0" y="0"/>
                    <a:pt x="0" y="0"/>
                    <a:pt x="0" y="0"/>
                  </a:cubicBezTo>
                  <a:cubicBezTo>
                    <a:pt x="0" y="18"/>
                    <a:pt x="0" y="18"/>
                    <a:pt x="0" y="18"/>
                  </a:cubicBezTo>
                  <a:cubicBezTo>
                    <a:pt x="4" y="18"/>
                    <a:pt x="4" y="18"/>
                    <a:pt x="4" y="18"/>
                  </a:cubicBezTo>
                  <a:cubicBezTo>
                    <a:pt x="4" y="11"/>
                    <a:pt x="4" y="11"/>
                    <a:pt x="4" y="11"/>
                  </a:cubicBezTo>
                  <a:cubicBezTo>
                    <a:pt x="8" y="11"/>
                    <a:pt x="8" y="11"/>
                    <a:pt x="8" y="11"/>
                  </a:cubicBezTo>
                  <a:cubicBezTo>
                    <a:pt x="10" y="11"/>
                    <a:pt x="10" y="12"/>
                    <a:pt x="10" y="15"/>
                  </a:cubicBezTo>
                  <a:cubicBezTo>
                    <a:pt x="10" y="16"/>
                    <a:pt x="10" y="17"/>
                    <a:pt x="11" y="18"/>
                  </a:cubicBezTo>
                  <a:cubicBezTo>
                    <a:pt x="11" y="18"/>
                    <a:pt x="11" y="18"/>
                    <a:pt x="11" y="18"/>
                  </a:cubicBezTo>
                  <a:cubicBezTo>
                    <a:pt x="16" y="18"/>
                    <a:pt x="16" y="18"/>
                    <a:pt x="16" y="18"/>
                  </a:cubicBezTo>
                  <a:cubicBezTo>
                    <a:pt x="15" y="17"/>
                    <a:pt x="15" y="17"/>
                    <a:pt x="15" y="17"/>
                  </a:cubicBezTo>
                  <a:cubicBezTo>
                    <a:pt x="15" y="16"/>
                    <a:pt x="14" y="15"/>
                    <a:pt x="14" y="13"/>
                  </a:cubicBezTo>
                  <a:moveTo>
                    <a:pt x="4" y="4"/>
                  </a:moveTo>
                  <a:cubicBezTo>
                    <a:pt x="8" y="4"/>
                    <a:pt x="8" y="4"/>
                    <a:pt x="8" y="4"/>
                  </a:cubicBezTo>
                  <a:cubicBezTo>
                    <a:pt x="10" y="4"/>
                    <a:pt x="10" y="4"/>
                    <a:pt x="10" y="6"/>
                  </a:cubicBezTo>
                  <a:cubicBezTo>
                    <a:pt x="10" y="7"/>
                    <a:pt x="10"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41"/>
            <p:cNvSpPr>
              <a:spLocks noEditPoints="1"/>
            </p:cNvSpPr>
            <p:nvPr/>
          </p:nvSpPr>
          <p:spPr bwMode="auto">
            <a:xfrm>
              <a:off x="4962525" y="4972050"/>
              <a:ext cx="53975" cy="58738"/>
            </a:xfrm>
            <a:custGeom>
              <a:avLst/>
              <a:gdLst>
                <a:gd name="T0" fmla="*/ 8 w 17"/>
                <a:gd name="T1" fmla="*/ 0 h 18"/>
                <a:gd name="T2" fmla="*/ 0 w 17"/>
                <a:gd name="T3" fmla="*/ 9 h 18"/>
                <a:gd name="T4" fmla="*/ 8 w 17"/>
                <a:gd name="T5" fmla="*/ 18 h 18"/>
                <a:gd name="T6" fmla="*/ 17 w 17"/>
                <a:gd name="T7" fmla="*/ 9 h 18"/>
                <a:gd name="T8" fmla="*/ 8 w 17"/>
                <a:gd name="T9" fmla="*/ 0 h 18"/>
                <a:gd name="T10" fmla="*/ 8 w 17"/>
                <a:gd name="T11" fmla="*/ 15 h 18"/>
                <a:gd name="T12" fmla="*/ 4 w 17"/>
                <a:gd name="T13" fmla="*/ 9 h 18"/>
                <a:gd name="T14" fmla="*/ 8 w 17"/>
                <a:gd name="T15" fmla="*/ 3 h 18"/>
                <a:gd name="T16" fmla="*/ 13 w 17"/>
                <a:gd name="T17" fmla="*/ 9 h 18"/>
                <a:gd name="T18" fmla="*/ 8 w 17"/>
                <a:gd name="T19"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8">
                  <a:moveTo>
                    <a:pt x="8" y="0"/>
                  </a:moveTo>
                  <a:cubicBezTo>
                    <a:pt x="3" y="0"/>
                    <a:pt x="0" y="4"/>
                    <a:pt x="0" y="9"/>
                  </a:cubicBezTo>
                  <a:cubicBezTo>
                    <a:pt x="0" y="14"/>
                    <a:pt x="3" y="18"/>
                    <a:pt x="8" y="18"/>
                  </a:cubicBezTo>
                  <a:cubicBezTo>
                    <a:pt x="13" y="18"/>
                    <a:pt x="17" y="14"/>
                    <a:pt x="17" y="9"/>
                  </a:cubicBezTo>
                  <a:cubicBezTo>
                    <a:pt x="17" y="4"/>
                    <a:pt x="13" y="0"/>
                    <a:pt x="8" y="0"/>
                  </a:cubicBezTo>
                  <a:moveTo>
                    <a:pt x="8" y="15"/>
                  </a:moveTo>
                  <a:cubicBezTo>
                    <a:pt x="5" y="15"/>
                    <a:pt x="4" y="12"/>
                    <a:pt x="4" y="9"/>
                  </a:cubicBezTo>
                  <a:cubicBezTo>
                    <a:pt x="4" y="6"/>
                    <a:pt x="5" y="3"/>
                    <a:pt x="8" y="3"/>
                  </a:cubicBezTo>
                  <a:cubicBezTo>
                    <a:pt x="11" y="3"/>
                    <a:pt x="13" y="6"/>
                    <a:pt x="13" y="9"/>
                  </a:cubicBezTo>
                  <a:cubicBezTo>
                    <a:pt x="13" y="12"/>
                    <a:pt x="11" y="15"/>
                    <a:pt x="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42"/>
            <p:cNvSpPr>
              <a:spLocks/>
            </p:cNvSpPr>
            <p:nvPr/>
          </p:nvSpPr>
          <p:spPr bwMode="auto">
            <a:xfrm>
              <a:off x="5038725" y="4972050"/>
              <a:ext cx="47625" cy="58738"/>
            </a:xfrm>
            <a:custGeom>
              <a:avLst/>
              <a:gdLst>
                <a:gd name="T0" fmla="*/ 11 w 15"/>
                <a:gd name="T1" fmla="*/ 10 h 18"/>
                <a:gd name="T2" fmla="*/ 8 w 15"/>
                <a:gd name="T3" fmla="*/ 14 h 18"/>
                <a:gd name="T4" fmla="*/ 5 w 15"/>
                <a:gd name="T5" fmla="*/ 10 h 18"/>
                <a:gd name="T6" fmla="*/ 5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1" y="14"/>
                    <a:pt x="8" y="14"/>
                  </a:cubicBezTo>
                  <a:cubicBezTo>
                    <a:pt x="5" y="14"/>
                    <a:pt x="5" y="13"/>
                    <a:pt x="5" y="10"/>
                  </a:cubicBezTo>
                  <a:cubicBezTo>
                    <a:pt x="5" y="0"/>
                    <a:pt x="5" y="0"/>
                    <a:pt x="5" y="0"/>
                  </a:cubicBezTo>
                  <a:cubicBezTo>
                    <a:pt x="0" y="0"/>
                    <a:pt x="0" y="0"/>
                    <a:pt x="0" y="0"/>
                  </a:cubicBezTo>
                  <a:cubicBezTo>
                    <a:pt x="0" y="11"/>
                    <a:pt x="0" y="11"/>
                    <a:pt x="0" y="11"/>
                  </a:cubicBezTo>
                  <a:cubicBezTo>
                    <a:pt x="0" y="16"/>
                    <a:pt x="3" y="18"/>
                    <a:pt x="8" y="18"/>
                  </a:cubicBezTo>
                  <a:cubicBezTo>
                    <a:pt x="13"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43"/>
            <p:cNvSpPr>
              <a:spLocks noEditPoints="1"/>
            </p:cNvSpPr>
            <p:nvPr/>
          </p:nvSpPr>
          <p:spPr bwMode="auto">
            <a:xfrm>
              <a:off x="5114925" y="4972050"/>
              <a:ext cx="44450" cy="58738"/>
            </a:xfrm>
            <a:custGeom>
              <a:avLst/>
              <a:gdLst>
                <a:gd name="T0" fmla="*/ 8 w 14"/>
                <a:gd name="T1" fmla="*/ 0 h 18"/>
                <a:gd name="T2" fmla="*/ 0 w 14"/>
                <a:gd name="T3" fmla="*/ 0 h 18"/>
                <a:gd name="T4" fmla="*/ 0 w 14"/>
                <a:gd name="T5" fmla="*/ 18 h 18"/>
                <a:gd name="T6" fmla="*/ 4 w 14"/>
                <a:gd name="T7" fmla="*/ 18 h 18"/>
                <a:gd name="T8" fmla="*/ 4 w 14"/>
                <a:gd name="T9" fmla="*/ 12 h 18"/>
                <a:gd name="T10" fmla="*/ 8 w 14"/>
                <a:gd name="T11" fmla="*/ 12 h 18"/>
                <a:gd name="T12" fmla="*/ 14 w 14"/>
                <a:gd name="T13" fmla="*/ 6 h 18"/>
                <a:gd name="T14" fmla="*/ 8 w 14"/>
                <a:gd name="T15" fmla="*/ 0 h 18"/>
                <a:gd name="T16" fmla="*/ 4 w 14"/>
                <a:gd name="T17" fmla="*/ 4 h 18"/>
                <a:gd name="T18" fmla="*/ 8 w 14"/>
                <a:gd name="T19" fmla="*/ 4 h 18"/>
                <a:gd name="T20" fmla="*/ 10 w 14"/>
                <a:gd name="T21" fmla="*/ 6 h 18"/>
                <a:gd name="T22" fmla="*/ 8 w 14"/>
                <a:gd name="T23" fmla="*/ 8 h 18"/>
                <a:gd name="T24" fmla="*/ 4 w 14"/>
                <a:gd name="T25" fmla="*/ 8 h 18"/>
                <a:gd name="T26" fmla="*/ 4 w 14"/>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8" y="0"/>
                  </a:moveTo>
                  <a:cubicBezTo>
                    <a:pt x="0" y="0"/>
                    <a:pt x="0" y="0"/>
                    <a:pt x="0" y="0"/>
                  </a:cubicBezTo>
                  <a:cubicBezTo>
                    <a:pt x="0" y="18"/>
                    <a:pt x="0" y="18"/>
                    <a:pt x="0" y="18"/>
                  </a:cubicBezTo>
                  <a:cubicBezTo>
                    <a:pt x="4" y="18"/>
                    <a:pt x="4" y="18"/>
                    <a:pt x="4" y="18"/>
                  </a:cubicBezTo>
                  <a:cubicBezTo>
                    <a:pt x="4" y="12"/>
                    <a:pt x="4" y="12"/>
                    <a:pt x="4" y="12"/>
                  </a:cubicBezTo>
                  <a:cubicBezTo>
                    <a:pt x="8" y="12"/>
                    <a:pt x="8" y="12"/>
                    <a:pt x="8" y="12"/>
                  </a:cubicBezTo>
                  <a:cubicBezTo>
                    <a:pt x="14" y="12"/>
                    <a:pt x="14" y="7"/>
                    <a:pt x="14" y="6"/>
                  </a:cubicBezTo>
                  <a:cubicBezTo>
                    <a:pt x="14" y="4"/>
                    <a:pt x="14" y="0"/>
                    <a:pt x="8" y="0"/>
                  </a:cubicBezTo>
                  <a:moveTo>
                    <a:pt x="4" y="4"/>
                  </a:moveTo>
                  <a:cubicBezTo>
                    <a:pt x="8" y="4"/>
                    <a:pt x="8" y="4"/>
                    <a:pt x="8" y="4"/>
                  </a:cubicBezTo>
                  <a:cubicBezTo>
                    <a:pt x="9" y="4"/>
                    <a:pt x="10" y="4"/>
                    <a:pt x="10" y="6"/>
                  </a:cubicBezTo>
                  <a:cubicBezTo>
                    <a:pt x="10" y="8"/>
                    <a:pt x="8"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Line 45"/>
            <p:cNvSpPr>
              <a:spLocks noChangeShapeType="1"/>
            </p:cNvSpPr>
            <p:nvPr/>
          </p:nvSpPr>
          <p:spPr bwMode="auto">
            <a:xfrm>
              <a:off x="4114800" y="5084763"/>
              <a:ext cx="0" cy="0"/>
            </a:xfrm>
            <a:prstGeom prst="line">
              <a:avLst/>
            </a:prstGeom>
            <a:noFill/>
            <a:ln w="2"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46" name="Straight Connector 45"/>
          <p:cNvCxnSpPr/>
          <p:nvPr/>
        </p:nvCxnSpPr>
        <p:spPr>
          <a:xfrm>
            <a:off x="-6349" y="1184275"/>
            <a:ext cx="12204700" cy="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8" name="Picture 47">
            <a:extLst>
              <a:ext uri="{FF2B5EF4-FFF2-40B4-BE49-F238E27FC236}">
                <a16:creationId xmlns:a16="http://schemas.microsoft.com/office/drawing/2014/main" xmlns="" id="{440ED7BC-308A-4409-AA68-22FC06D4B26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040280" y="276562"/>
            <a:ext cx="3000712" cy="615950"/>
          </a:xfrm>
          <a:prstGeom prst="rect">
            <a:avLst/>
          </a:prstGeom>
        </p:spPr>
      </p:pic>
      <p:cxnSp>
        <p:nvCxnSpPr>
          <p:cNvPr id="47" name="Straight Connector 46">
            <a:extLst>
              <a:ext uri="{FF2B5EF4-FFF2-40B4-BE49-F238E27FC236}">
                <a16:creationId xmlns:a16="http://schemas.microsoft.com/office/drawing/2014/main" xmlns="" id="{5FD83026-216B-4CD1-A5F6-39E1A5D81913}"/>
              </a:ext>
            </a:extLst>
          </p:cNvPr>
          <p:cNvCxnSpPr/>
          <p:nvPr/>
        </p:nvCxnSpPr>
        <p:spPr>
          <a:xfrm>
            <a:off x="1270000" y="482600"/>
            <a:ext cx="0" cy="1422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5703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92701" y="155015"/>
            <a:ext cx="9043663" cy="911785"/>
          </a:xfrm>
        </p:spPr>
        <p:txBody>
          <a:bodyPr>
            <a:normAutofit/>
          </a:bodyPr>
          <a:lstStyle>
            <a:lvl1pPr algn="ctr">
              <a:defRPr sz="3600" b="1" i="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838200" y="1634553"/>
            <a:ext cx="10515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7" name="Date Placeholder 3"/>
          <p:cNvSpPr txBox="1">
            <a:spLocks/>
          </p:cNvSpPr>
          <p:nvPr/>
        </p:nvSpPr>
        <p:spPr>
          <a:xfrm>
            <a:off x="80557" y="6466114"/>
            <a:ext cx="2743200" cy="32067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B4DFEB0-1F7A-4B4D-9624-195742B4B0BB}" type="datetimeFigureOut">
              <a:rPr lang="en-US" smtClean="0"/>
              <a:pPr/>
              <a:t>2/18/2020</a:t>
            </a:fld>
            <a:endParaRPr lang="en-US" dirty="0"/>
          </a:p>
        </p:txBody>
      </p:sp>
      <p:sp>
        <p:nvSpPr>
          <p:cNvPr id="28" name="Slide Number Placeholder 5"/>
          <p:cNvSpPr txBox="1">
            <a:spLocks/>
          </p:cNvSpPr>
          <p:nvPr/>
        </p:nvSpPr>
        <p:spPr>
          <a:xfrm>
            <a:off x="9355186" y="6466114"/>
            <a:ext cx="2743200" cy="32067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76AA0F5-ADBB-4047-B30F-994CFD2B8B89}" type="slidenum">
              <a:rPr lang="en-US" smtClean="0"/>
              <a:pPr/>
              <a:t>‹#›</a:t>
            </a:fld>
            <a:endParaRPr lang="en-US" dirty="0"/>
          </a:p>
        </p:txBody>
      </p:sp>
      <p:grpSp>
        <p:nvGrpSpPr>
          <p:cNvPr id="29" name="Group 28"/>
          <p:cNvGrpSpPr/>
          <p:nvPr/>
        </p:nvGrpSpPr>
        <p:grpSpPr>
          <a:xfrm>
            <a:off x="5312833" y="6615597"/>
            <a:ext cx="1566333" cy="230717"/>
            <a:chOff x="3984625" y="4911725"/>
            <a:chExt cx="1174750" cy="173038"/>
          </a:xfrm>
        </p:grpSpPr>
        <p:sp>
          <p:nvSpPr>
            <p:cNvPr id="30" name="Freeform 30"/>
            <p:cNvSpPr>
              <a:spLocks noEditPoints="1"/>
            </p:cNvSpPr>
            <p:nvPr/>
          </p:nvSpPr>
          <p:spPr bwMode="auto">
            <a:xfrm>
              <a:off x="3984625" y="4911725"/>
              <a:ext cx="263525" cy="173038"/>
            </a:xfrm>
            <a:custGeom>
              <a:avLst/>
              <a:gdLst>
                <a:gd name="T0" fmla="*/ 83 w 83"/>
                <a:gd name="T1" fmla="*/ 27 h 54"/>
                <a:gd name="T2" fmla="*/ 44 w 83"/>
                <a:gd name="T3" fmla="*/ 54 h 54"/>
                <a:gd name="T4" fmla="*/ 12 w 83"/>
                <a:gd name="T5" fmla="*/ 8 h 54"/>
                <a:gd name="T6" fmla="*/ 67 w 83"/>
                <a:gd name="T7" fmla="*/ 19 h 54"/>
                <a:gd name="T8" fmla="*/ 51 w 83"/>
                <a:gd name="T9" fmla="*/ 2 h 54"/>
                <a:gd name="T10" fmla="*/ 59 w 83"/>
                <a:gd name="T11" fmla="*/ 10 h 54"/>
                <a:gd name="T12" fmla="*/ 68 w 83"/>
                <a:gd name="T13" fmla="*/ 20 h 54"/>
                <a:gd name="T14" fmla="*/ 67 w 83"/>
                <a:gd name="T15" fmla="*/ 35 h 54"/>
                <a:gd name="T16" fmla="*/ 77 w 83"/>
                <a:gd name="T17" fmla="*/ 38 h 54"/>
                <a:gd name="T18" fmla="*/ 44 w 83"/>
                <a:gd name="T19" fmla="*/ 53 h 54"/>
                <a:gd name="T20" fmla="*/ 35 w 83"/>
                <a:gd name="T21" fmla="*/ 50 h 54"/>
                <a:gd name="T22" fmla="*/ 36 w 83"/>
                <a:gd name="T23" fmla="*/ 52 h 54"/>
                <a:gd name="T24" fmla="*/ 49 w 83"/>
                <a:gd name="T25" fmla="*/ 50 h 54"/>
                <a:gd name="T26" fmla="*/ 17 w 83"/>
                <a:gd name="T27" fmla="*/ 47 h 54"/>
                <a:gd name="T28" fmla="*/ 5 w 83"/>
                <a:gd name="T29" fmla="*/ 37 h 54"/>
                <a:gd name="T30" fmla="*/ 33 w 83"/>
                <a:gd name="T31" fmla="*/ 50 h 54"/>
                <a:gd name="T32" fmla="*/ 2 w 83"/>
                <a:gd name="T33" fmla="*/ 27 h 54"/>
                <a:gd name="T34" fmla="*/ 13 w 83"/>
                <a:gd name="T35" fmla="*/ 27 h 54"/>
                <a:gd name="T36" fmla="*/ 15 w 83"/>
                <a:gd name="T37" fmla="*/ 18 h 54"/>
                <a:gd name="T38" fmla="*/ 13 w 83"/>
                <a:gd name="T39" fmla="*/ 9 h 54"/>
                <a:gd name="T40" fmla="*/ 15 w 83"/>
                <a:gd name="T41" fmla="*/ 18 h 54"/>
                <a:gd name="T42" fmla="*/ 23 w 83"/>
                <a:gd name="T43" fmla="*/ 8 h 54"/>
                <a:gd name="T44" fmla="*/ 50 w 83"/>
                <a:gd name="T45" fmla="*/ 3 h 54"/>
                <a:gd name="T46" fmla="*/ 36 w 83"/>
                <a:gd name="T47" fmla="*/ 4 h 54"/>
                <a:gd name="T48" fmla="*/ 48 w 83"/>
                <a:gd name="T49" fmla="*/ 4 h 54"/>
                <a:gd name="T50" fmla="*/ 58 w 83"/>
                <a:gd name="T51" fmla="*/ 10 h 54"/>
                <a:gd name="T52" fmla="*/ 42 w 83"/>
                <a:gd name="T53" fmla="*/ 6 h 54"/>
                <a:gd name="T54" fmla="*/ 41 w 83"/>
                <a:gd name="T55" fmla="*/ 6 h 54"/>
                <a:gd name="T56" fmla="*/ 41 w 83"/>
                <a:gd name="T57" fmla="*/ 13 h 54"/>
                <a:gd name="T58" fmla="*/ 32 w 83"/>
                <a:gd name="T59" fmla="*/ 5 h 54"/>
                <a:gd name="T60" fmla="*/ 37 w 83"/>
                <a:gd name="T61" fmla="*/ 5 h 54"/>
                <a:gd name="T62" fmla="*/ 34 w 83"/>
                <a:gd name="T63" fmla="*/ 42 h 54"/>
                <a:gd name="T64" fmla="*/ 33 w 83"/>
                <a:gd name="T65" fmla="*/ 42 h 54"/>
                <a:gd name="T66" fmla="*/ 33 w 83"/>
                <a:gd name="T67" fmla="*/ 50 h 54"/>
                <a:gd name="T68" fmla="*/ 48 w 83"/>
                <a:gd name="T69" fmla="*/ 50 h 54"/>
                <a:gd name="T70" fmla="*/ 46 w 83"/>
                <a:gd name="T71" fmla="*/ 49 h 54"/>
                <a:gd name="T72" fmla="*/ 41 w 83"/>
                <a:gd name="T73" fmla="*/ 48 h 54"/>
                <a:gd name="T74" fmla="*/ 29 w 83"/>
                <a:gd name="T75" fmla="*/ 20 h 54"/>
                <a:gd name="T76" fmla="*/ 51 w 83"/>
                <a:gd name="T77" fmla="*/ 13 h 54"/>
                <a:gd name="T78" fmla="*/ 58 w 83"/>
                <a:gd name="T79" fmla="*/ 11 h 54"/>
                <a:gd name="T80" fmla="*/ 53 w 83"/>
                <a:gd name="T81" fmla="*/ 21 h 54"/>
                <a:gd name="T82" fmla="*/ 41 w 83"/>
                <a:gd name="T83" fmla="*/ 21 h 54"/>
                <a:gd name="T84" fmla="*/ 14 w 83"/>
                <a:gd name="T85" fmla="*/ 26 h 54"/>
                <a:gd name="T86" fmla="*/ 54 w 83"/>
                <a:gd name="T87" fmla="*/ 22 h 54"/>
                <a:gd name="T88" fmla="*/ 41 w 83"/>
                <a:gd name="T89" fmla="*/ 22 h 54"/>
                <a:gd name="T90" fmla="*/ 42 w 83"/>
                <a:gd name="T91" fmla="*/ 27 h 54"/>
                <a:gd name="T92" fmla="*/ 53 w 83"/>
                <a:gd name="T93" fmla="*/ 27 h 54"/>
                <a:gd name="T94" fmla="*/ 30 w 83"/>
                <a:gd name="T95" fmla="*/ 31 h 54"/>
                <a:gd name="T96" fmla="*/ 14 w 83"/>
                <a:gd name="T97" fmla="*/ 31 h 54"/>
                <a:gd name="T98" fmla="*/ 28 w 83"/>
                <a:gd name="T99" fmla="*/ 27 h 54"/>
                <a:gd name="T100" fmla="*/ 66 w 83"/>
                <a:gd name="T101" fmla="*/ 34 h 54"/>
                <a:gd name="T102" fmla="*/ 30 w 83"/>
                <a:gd name="T103" fmla="*/ 42 h 54"/>
                <a:gd name="T104" fmla="*/ 53 w 83"/>
                <a:gd name="T105" fmla="*/ 33 h 54"/>
                <a:gd name="T106" fmla="*/ 41 w 83"/>
                <a:gd name="T107" fmla="*/ 32 h 54"/>
                <a:gd name="T108" fmla="*/ 40 w 83"/>
                <a:gd name="T109" fmla="*/ 32 h 54"/>
                <a:gd name="T110" fmla="*/ 40 w 83"/>
                <a:gd name="T111" fmla="*/ 32 h 54"/>
                <a:gd name="T112" fmla="*/ 41 w 83"/>
                <a:gd name="T113" fmla="*/ 2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54">
                  <a:moveTo>
                    <a:pt x="41" y="0"/>
                  </a:moveTo>
                  <a:cubicBezTo>
                    <a:pt x="41" y="0"/>
                    <a:pt x="41" y="0"/>
                    <a:pt x="41" y="0"/>
                  </a:cubicBezTo>
                  <a:cubicBezTo>
                    <a:pt x="53" y="0"/>
                    <a:pt x="63" y="3"/>
                    <a:pt x="70" y="8"/>
                  </a:cubicBezTo>
                  <a:cubicBezTo>
                    <a:pt x="78" y="13"/>
                    <a:pt x="83" y="20"/>
                    <a:pt x="83" y="27"/>
                  </a:cubicBezTo>
                  <a:cubicBezTo>
                    <a:pt x="83" y="27"/>
                    <a:pt x="83" y="27"/>
                    <a:pt x="83" y="27"/>
                  </a:cubicBezTo>
                  <a:cubicBezTo>
                    <a:pt x="83" y="27"/>
                    <a:pt x="83" y="27"/>
                    <a:pt x="83" y="27"/>
                  </a:cubicBezTo>
                  <a:cubicBezTo>
                    <a:pt x="83" y="35"/>
                    <a:pt x="78" y="41"/>
                    <a:pt x="70" y="46"/>
                  </a:cubicBezTo>
                  <a:cubicBezTo>
                    <a:pt x="65" y="50"/>
                    <a:pt x="58" y="52"/>
                    <a:pt x="51" y="54"/>
                  </a:cubicBezTo>
                  <a:cubicBezTo>
                    <a:pt x="50" y="54"/>
                    <a:pt x="50" y="54"/>
                    <a:pt x="50" y="54"/>
                  </a:cubicBezTo>
                  <a:cubicBezTo>
                    <a:pt x="49" y="54"/>
                    <a:pt x="46" y="54"/>
                    <a:pt x="44" y="54"/>
                  </a:cubicBezTo>
                  <a:cubicBezTo>
                    <a:pt x="43" y="54"/>
                    <a:pt x="42" y="54"/>
                    <a:pt x="41" y="54"/>
                  </a:cubicBezTo>
                  <a:cubicBezTo>
                    <a:pt x="30" y="54"/>
                    <a:pt x="20" y="51"/>
                    <a:pt x="12" y="46"/>
                  </a:cubicBezTo>
                  <a:cubicBezTo>
                    <a:pt x="5" y="41"/>
                    <a:pt x="0" y="35"/>
                    <a:pt x="0" y="27"/>
                  </a:cubicBezTo>
                  <a:cubicBezTo>
                    <a:pt x="0" y="27"/>
                    <a:pt x="0" y="27"/>
                    <a:pt x="0" y="27"/>
                  </a:cubicBezTo>
                  <a:cubicBezTo>
                    <a:pt x="0" y="20"/>
                    <a:pt x="5" y="13"/>
                    <a:pt x="12" y="8"/>
                  </a:cubicBezTo>
                  <a:cubicBezTo>
                    <a:pt x="20" y="3"/>
                    <a:pt x="30" y="0"/>
                    <a:pt x="41" y="0"/>
                  </a:cubicBezTo>
                  <a:moveTo>
                    <a:pt x="69" y="9"/>
                  </a:moveTo>
                  <a:cubicBezTo>
                    <a:pt x="68" y="8"/>
                    <a:pt x="67" y="7"/>
                    <a:pt x="65" y="7"/>
                  </a:cubicBezTo>
                  <a:cubicBezTo>
                    <a:pt x="64" y="8"/>
                    <a:pt x="62" y="10"/>
                    <a:pt x="60" y="11"/>
                  </a:cubicBezTo>
                  <a:cubicBezTo>
                    <a:pt x="63" y="13"/>
                    <a:pt x="66" y="16"/>
                    <a:pt x="67" y="19"/>
                  </a:cubicBezTo>
                  <a:cubicBezTo>
                    <a:pt x="67" y="19"/>
                    <a:pt x="67" y="19"/>
                    <a:pt x="67" y="19"/>
                  </a:cubicBezTo>
                  <a:cubicBezTo>
                    <a:pt x="71" y="18"/>
                    <a:pt x="74" y="18"/>
                    <a:pt x="77" y="17"/>
                  </a:cubicBezTo>
                  <a:cubicBezTo>
                    <a:pt x="75" y="14"/>
                    <a:pt x="72" y="11"/>
                    <a:pt x="69" y="9"/>
                  </a:cubicBezTo>
                  <a:moveTo>
                    <a:pt x="65" y="6"/>
                  </a:moveTo>
                  <a:cubicBezTo>
                    <a:pt x="61" y="4"/>
                    <a:pt x="56" y="3"/>
                    <a:pt x="51" y="2"/>
                  </a:cubicBezTo>
                  <a:cubicBezTo>
                    <a:pt x="51" y="2"/>
                    <a:pt x="51" y="2"/>
                    <a:pt x="51" y="2"/>
                  </a:cubicBezTo>
                  <a:cubicBezTo>
                    <a:pt x="50" y="3"/>
                    <a:pt x="50" y="3"/>
                    <a:pt x="50" y="3"/>
                  </a:cubicBezTo>
                  <a:cubicBezTo>
                    <a:pt x="49" y="4"/>
                    <a:pt x="49" y="4"/>
                    <a:pt x="49" y="4"/>
                  </a:cubicBezTo>
                  <a:cubicBezTo>
                    <a:pt x="50" y="4"/>
                    <a:pt x="50" y="4"/>
                    <a:pt x="50" y="4"/>
                  </a:cubicBezTo>
                  <a:cubicBezTo>
                    <a:pt x="53" y="6"/>
                    <a:pt x="57" y="8"/>
                    <a:pt x="59" y="10"/>
                  </a:cubicBezTo>
                  <a:cubicBezTo>
                    <a:pt x="59" y="10"/>
                    <a:pt x="59" y="10"/>
                    <a:pt x="59" y="10"/>
                  </a:cubicBezTo>
                  <a:cubicBezTo>
                    <a:pt x="62" y="9"/>
                    <a:pt x="64" y="8"/>
                    <a:pt x="65" y="6"/>
                  </a:cubicBezTo>
                  <a:moveTo>
                    <a:pt x="81" y="27"/>
                  </a:moveTo>
                  <a:cubicBezTo>
                    <a:pt x="81" y="23"/>
                    <a:pt x="79" y="20"/>
                    <a:pt x="78" y="17"/>
                  </a:cubicBezTo>
                  <a:cubicBezTo>
                    <a:pt x="75" y="18"/>
                    <a:pt x="71" y="19"/>
                    <a:pt x="68" y="20"/>
                  </a:cubicBezTo>
                  <a:cubicBezTo>
                    <a:pt x="69" y="22"/>
                    <a:pt x="69" y="24"/>
                    <a:pt x="69" y="27"/>
                  </a:cubicBezTo>
                  <a:lnTo>
                    <a:pt x="81" y="27"/>
                  </a:lnTo>
                  <a:close/>
                  <a:moveTo>
                    <a:pt x="69" y="45"/>
                  </a:moveTo>
                  <a:cubicBezTo>
                    <a:pt x="72" y="43"/>
                    <a:pt x="74" y="41"/>
                    <a:pt x="76" y="39"/>
                  </a:cubicBezTo>
                  <a:cubicBezTo>
                    <a:pt x="73" y="37"/>
                    <a:pt x="70" y="36"/>
                    <a:pt x="67" y="35"/>
                  </a:cubicBezTo>
                  <a:cubicBezTo>
                    <a:pt x="65" y="38"/>
                    <a:pt x="63" y="41"/>
                    <a:pt x="59" y="44"/>
                  </a:cubicBezTo>
                  <a:cubicBezTo>
                    <a:pt x="61" y="45"/>
                    <a:pt x="63" y="46"/>
                    <a:pt x="65" y="47"/>
                  </a:cubicBezTo>
                  <a:cubicBezTo>
                    <a:pt x="65" y="48"/>
                    <a:pt x="65" y="48"/>
                    <a:pt x="65" y="48"/>
                  </a:cubicBezTo>
                  <a:cubicBezTo>
                    <a:pt x="66" y="47"/>
                    <a:pt x="68" y="46"/>
                    <a:pt x="69" y="45"/>
                  </a:cubicBezTo>
                  <a:moveTo>
                    <a:pt x="77" y="38"/>
                  </a:moveTo>
                  <a:cubicBezTo>
                    <a:pt x="79" y="35"/>
                    <a:pt x="80" y="31"/>
                    <a:pt x="81" y="28"/>
                  </a:cubicBezTo>
                  <a:cubicBezTo>
                    <a:pt x="69" y="27"/>
                    <a:pt x="69" y="27"/>
                    <a:pt x="69" y="27"/>
                  </a:cubicBezTo>
                  <a:cubicBezTo>
                    <a:pt x="69" y="30"/>
                    <a:pt x="69" y="32"/>
                    <a:pt x="67" y="35"/>
                  </a:cubicBezTo>
                  <a:cubicBezTo>
                    <a:pt x="71" y="36"/>
                    <a:pt x="74" y="37"/>
                    <a:pt x="77" y="38"/>
                  </a:cubicBezTo>
                  <a:moveTo>
                    <a:pt x="44" y="53"/>
                  </a:moveTo>
                  <a:cubicBezTo>
                    <a:pt x="46" y="53"/>
                    <a:pt x="48" y="52"/>
                    <a:pt x="49" y="52"/>
                  </a:cubicBezTo>
                  <a:cubicBezTo>
                    <a:pt x="48" y="51"/>
                    <a:pt x="47" y="50"/>
                    <a:pt x="46" y="49"/>
                  </a:cubicBezTo>
                  <a:cubicBezTo>
                    <a:pt x="44" y="49"/>
                    <a:pt x="43" y="49"/>
                    <a:pt x="40" y="49"/>
                  </a:cubicBezTo>
                  <a:cubicBezTo>
                    <a:pt x="39" y="49"/>
                    <a:pt x="37" y="49"/>
                    <a:pt x="36" y="49"/>
                  </a:cubicBezTo>
                  <a:cubicBezTo>
                    <a:pt x="35" y="50"/>
                    <a:pt x="35" y="50"/>
                    <a:pt x="35" y="50"/>
                  </a:cubicBezTo>
                  <a:cubicBezTo>
                    <a:pt x="34" y="50"/>
                    <a:pt x="33" y="51"/>
                    <a:pt x="32" y="52"/>
                  </a:cubicBezTo>
                  <a:cubicBezTo>
                    <a:pt x="32" y="52"/>
                    <a:pt x="32" y="52"/>
                    <a:pt x="32" y="52"/>
                  </a:cubicBezTo>
                  <a:cubicBezTo>
                    <a:pt x="32" y="52"/>
                    <a:pt x="32" y="52"/>
                    <a:pt x="32" y="52"/>
                  </a:cubicBezTo>
                  <a:cubicBezTo>
                    <a:pt x="32" y="52"/>
                    <a:pt x="33" y="52"/>
                    <a:pt x="34" y="52"/>
                  </a:cubicBezTo>
                  <a:cubicBezTo>
                    <a:pt x="34" y="52"/>
                    <a:pt x="35" y="52"/>
                    <a:pt x="36" y="52"/>
                  </a:cubicBezTo>
                  <a:cubicBezTo>
                    <a:pt x="39" y="53"/>
                    <a:pt x="41" y="53"/>
                    <a:pt x="44" y="53"/>
                  </a:cubicBezTo>
                  <a:moveTo>
                    <a:pt x="50" y="52"/>
                  </a:moveTo>
                  <a:cubicBezTo>
                    <a:pt x="55" y="51"/>
                    <a:pt x="60" y="50"/>
                    <a:pt x="64" y="48"/>
                  </a:cubicBezTo>
                  <a:cubicBezTo>
                    <a:pt x="62" y="47"/>
                    <a:pt x="60" y="45"/>
                    <a:pt x="58" y="45"/>
                  </a:cubicBezTo>
                  <a:cubicBezTo>
                    <a:pt x="56" y="47"/>
                    <a:pt x="53" y="49"/>
                    <a:pt x="49" y="50"/>
                  </a:cubicBezTo>
                  <a:cubicBezTo>
                    <a:pt x="49" y="51"/>
                    <a:pt x="49" y="51"/>
                    <a:pt x="49" y="51"/>
                  </a:cubicBezTo>
                  <a:cubicBezTo>
                    <a:pt x="49" y="51"/>
                    <a:pt x="50" y="51"/>
                    <a:pt x="50" y="52"/>
                  </a:cubicBezTo>
                  <a:cubicBezTo>
                    <a:pt x="50" y="52"/>
                    <a:pt x="50" y="52"/>
                    <a:pt x="50" y="52"/>
                  </a:cubicBezTo>
                  <a:moveTo>
                    <a:pt x="13" y="45"/>
                  </a:moveTo>
                  <a:cubicBezTo>
                    <a:pt x="14" y="46"/>
                    <a:pt x="16" y="46"/>
                    <a:pt x="17" y="47"/>
                  </a:cubicBezTo>
                  <a:cubicBezTo>
                    <a:pt x="19" y="46"/>
                    <a:pt x="21" y="45"/>
                    <a:pt x="23" y="44"/>
                  </a:cubicBezTo>
                  <a:cubicBezTo>
                    <a:pt x="23" y="44"/>
                    <a:pt x="23" y="44"/>
                    <a:pt x="23" y="44"/>
                  </a:cubicBezTo>
                  <a:cubicBezTo>
                    <a:pt x="19" y="42"/>
                    <a:pt x="16" y="38"/>
                    <a:pt x="14" y="34"/>
                  </a:cubicBezTo>
                  <a:cubicBezTo>
                    <a:pt x="14" y="34"/>
                    <a:pt x="14" y="34"/>
                    <a:pt x="14" y="34"/>
                  </a:cubicBezTo>
                  <a:cubicBezTo>
                    <a:pt x="10" y="35"/>
                    <a:pt x="8" y="36"/>
                    <a:pt x="5" y="37"/>
                  </a:cubicBezTo>
                  <a:cubicBezTo>
                    <a:pt x="7" y="40"/>
                    <a:pt x="10" y="43"/>
                    <a:pt x="13" y="45"/>
                  </a:cubicBezTo>
                  <a:moveTo>
                    <a:pt x="18" y="48"/>
                  </a:moveTo>
                  <a:cubicBezTo>
                    <a:pt x="22" y="49"/>
                    <a:pt x="26" y="51"/>
                    <a:pt x="31" y="52"/>
                  </a:cubicBezTo>
                  <a:cubicBezTo>
                    <a:pt x="31" y="51"/>
                    <a:pt x="31" y="51"/>
                    <a:pt x="31" y="51"/>
                  </a:cubicBezTo>
                  <a:cubicBezTo>
                    <a:pt x="32" y="51"/>
                    <a:pt x="32" y="50"/>
                    <a:pt x="33" y="50"/>
                  </a:cubicBezTo>
                  <a:cubicBezTo>
                    <a:pt x="31" y="49"/>
                    <a:pt x="30" y="48"/>
                    <a:pt x="29" y="48"/>
                  </a:cubicBezTo>
                  <a:cubicBezTo>
                    <a:pt x="27" y="47"/>
                    <a:pt x="25" y="46"/>
                    <a:pt x="24" y="44"/>
                  </a:cubicBezTo>
                  <a:cubicBezTo>
                    <a:pt x="23" y="45"/>
                    <a:pt x="23" y="45"/>
                    <a:pt x="23" y="45"/>
                  </a:cubicBezTo>
                  <a:cubicBezTo>
                    <a:pt x="21" y="46"/>
                    <a:pt x="19" y="46"/>
                    <a:pt x="18" y="48"/>
                  </a:cubicBezTo>
                  <a:moveTo>
                    <a:pt x="2" y="27"/>
                  </a:moveTo>
                  <a:cubicBezTo>
                    <a:pt x="2" y="30"/>
                    <a:pt x="3" y="33"/>
                    <a:pt x="4" y="36"/>
                  </a:cubicBezTo>
                  <a:cubicBezTo>
                    <a:pt x="7" y="35"/>
                    <a:pt x="10" y="34"/>
                    <a:pt x="13" y="33"/>
                  </a:cubicBezTo>
                  <a:cubicBezTo>
                    <a:pt x="14" y="33"/>
                    <a:pt x="14" y="33"/>
                    <a:pt x="14" y="33"/>
                  </a:cubicBezTo>
                  <a:cubicBezTo>
                    <a:pt x="14" y="33"/>
                    <a:pt x="14" y="32"/>
                    <a:pt x="14" y="31"/>
                  </a:cubicBezTo>
                  <a:cubicBezTo>
                    <a:pt x="13" y="30"/>
                    <a:pt x="13" y="28"/>
                    <a:pt x="13" y="27"/>
                  </a:cubicBezTo>
                  <a:cubicBezTo>
                    <a:pt x="2" y="27"/>
                    <a:pt x="2" y="27"/>
                    <a:pt x="2" y="27"/>
                  </a:cubicBezTo>
                  <a:close/>
                  <a:moveTo>
                    <a:pt x="13" y="9"/>
                  </a:moveTo>
                  <a:cubicBezTo>
                    <a:pt x="11" y="11"/>
                    <a:pt x="9" y="13"/>
                    <a:pt x="7" y="15"/>
                  </a:cubicBezTo>
                  <a:cubicBezTo>
                    <a:pt x="9" y="16"/>
                    <a:pt x="12" y="17"/>
                    <a:pt x="15" y="18"/>
                  </a:cubicBezTo>
                  <a:cubicBezTo>
                    <a:pt x="15" y="18"/>
                    <a:pt x="15" y="18"/>
                    <a:pt x="15" y="18"/>
                  </a:cubicBezTo>
                  <a:cubicBezTo>
                    <a:pt x="15" y="17"/>
                    <a:pt x="15" y="17"/>
                    <a:pt x="15" y="17"/>
                  </a:cubicBezTo>
                  <a:cubicBezTo>
                    <a:pt x="17" y="14"/>
                    <a:pt x="20" y="12"/>
                    <a:pt x="23" y="10"/>
                  </a:cubicBezTo>
                  <a:cubicBezTo>
                    <a:pt x="22" y="9"/>
                    <a:pt x="22" y="9"/>
                    <a:pt x="22" y="9"/>
                  </a:cubicBezTo>
                  <a:cubicBezTo>
                    <a:pt x="21" y="8"/>
                    <a:pt x="20" y="7"/>
                    <a:pt x="19" y="6"/>
                  </a:cubicBezTo>
                  <a:cubicBezTo>
                    <a:pt x="17" y="7"/>
                    <a:pt x="15" y="8"/>
                    <a:pt x="13" y="9"/>
                  </a:cubicBezTo>
                  <a:moveTo>
                    <a:pt x="6" y="15"/>
                  </a:moveTo>
                  <a:cubicBezTo>
                    <a:pt x="4" y="19"/>
                    <a:pt x="2" y="22"/>
                    <a:pt x="2" y="26"/>
                  </a:cubicBezTo>
                  <a:cubicBezTo>
                    <a:pt x="13" y="26"/>
                    <a:pt x="13" y="26"/>
                    <a:pt x="13" y="26"/>
                  </a:cubicBezTo>
                  <a:cubicBezTo>
                    <a:pt x="13" y="25"/>
                    <a:pt x="13" y="25"/>
                    <a:pt x="13" y="24"/>
                  </a:cubicBezTo>
                  <a:cubicBezTo>
                    <a:pt x="13" y="22"/>
                    <a:pt x="14" y="20"/>
                    <a:pt x="15" y="18"/>
                  </a:cubicBezTo>
                  <a:cubicBezTo>
                    <a:pt x="15" y="18"/>
                    <a:pt x="15" y="18"/>
                    <a:pt x="15" y="18"/>
                  </a:cubicBezTo>
                  <a:cubicBezTo>
                    <a:pt x="12" y="17"/>
                    <a:pt x="9" y="16"/>
                    <a:pt x="6" y="15"/>
                  </a:cubicBezTo>
                  <a:moveTo>
                    <a:pt x="32" y="2"/>
                  </a:moveTo>
                  <a:cubicBezTo>
                    <a:pt x="28" y="3"/>
                    <a:pt x="23" y="4"/>
                    <a:pt x="19" y="6"/>
                  </a:cubicBezTo>
                  <a:cubicBezTo>
                    <a:pt x="20" y="7"/>
                    <a:pt x="21" y="8"/>
                    <a:pt x="23" y="8"/>
                  </a:cubicBezTo>
                  <a:cubicBezTo>
                    <a:pt x="23" y="9"/>
                    <a:pt x="23" y="9"/>
                    <a:pt x="24" y="9"/>
                  </a:cubicBezTo>
                  <a:cubicBezTo>
                    <a:pt x="26" y="7"/>
                    <a:pt x="29" y="6"/>
                    <a:pt x="31" y="4"/>
                  </a:cubicBezTo>
                  <a:cubicBezTo>
                    <a:pt x="32" y="4"/>
                    <a:pt x="33" y="4"/>
                    <a:pt x="33" y="3"/>
                  </a:cubicBezTo>
                  <a:cubicBezTo>
                    <a:pt x="33" y="3"/>
                    <a:pt x="33" y="2"/>
                    <a:pt x="32" y="2"/>
                  </a:cubicBezTo>
                  <a:moveTo>
                    <a:pt x="50" y="3"/>
                  </a:moveTo>
                  <a:cubicBezTo>
                    <a:pt x="50" y="2"/>
                    <a:pt x="50" y="2"/>
                    <a:pt x="50" y="2"/>
                  </a:cubicBezTo>
                  <a:cubicBezTo>
                    <a:pt x="47" y="2"/>
                    <a:pt x="42" y="1"/>
                    <a:pt x="37" y="2"/>
                  </a:cubicBezTo>
                  <a:cubicBezTo>
                    <a:pt x="36" y="2"/>
                    <a:pt x="36" y="2"/>
                    <a:pt x="35" y="2"/>
                  </a:cubicBezTo>
                  <a:cubicBezTo>
                    <a:pt x="34" y="2"/>
                    <a:pt x="34" y="2"/>
                    <a:pt x="33" y="2"/>
                  </a:cubicBezTo>
                  <a:cubicBezTo>
                    <a:pt x="34" y="3"/>
                    <a:pt x="35" y="3"/>
                    <a:pt x="36" y="4"/>
                  </a:cubicBezTo>
                  <a:cubicBezTo>
                    <a:pt x="37" y="4"/>
                    <a:pt x="37" y="4"/>
                    <a:pt x="37" y="4"/>
                  </a:cubicBezTo>
                  <a:cubicBezTo>
                    <a:pt x="39" y="5"/>
                    <a:pt x="40" y="5"/>
                    <a:pt x="42" y="5"/>
                  </a:cubicBezTo>
                  <a:cubicBezTo>
                    <a:pt x="44" y="5"/>
                    <a:pt x="47" y="4"/>
                    <a:pt x="49" y="3"/>
                  </a:cubicBezTo>
                  <a:cubicBezTo>
                    <a:pt x="50" y="3"/>
                    <a:pt x="50" y="3"/>
                    <a:pt x="50" y="3"/>
                  </a:cubicBezTo>
                  <a:moveTo>
                    <a:pt x="48" y="4"/>
                  </a:moveTo>
                  <a:cubicBezTo>
                    <a:pt x="48" y="4"/>
                    <a:pt x="47" y="5"/>
                    <a:pt x="46" y="5"/>
                  </a:cubicBezTo>
                  <a:cubicBezTo>
                    <a:pt x="48" y="7"/>
                    <a:pt x="49" y="10"/>
                    <a:pt x="50" y="12"/>
                  </a:cubicBezTo>
                  <a:cubicBezTo>
                    <a:pt x="52" y="12"/>
                    <a:pt x="54" y="11"/>
                    <a:pt x="56" y="11"/>
                  </a:cubicBezTo>
                  <a:cubicBezTo>
                    <a:pt x="57" y="11"/>
                    <a:pt x="57" y="11"/>
                    <a:pt x="58" y="11"/>
                  </a:cubicBezTo>
                  <a:cubicBezTo>
                    <a:pt x="58" y="10"/>
                    <a:pt x="58" y="10"/>
                    <a:pt x="58" y="10"/>
                  </a:cubicBezTo>
                  <a:cubicBezTo>
                    <a:pt x="56" y="8"/>
                    <a:pt x="53" y="6"/>
                    <a:pt x="49" y="5"/>
                  </a:cubicBezTo>
                  <a:cubicBezTo>
                    <a:pt x="49" y="4"/>
                    <a:pt x="49" y="4"/>
                    <a:pt x="49" y="4"/>
                  </a:cubicBezTo>
                  <a:lnTo>
                    <a:pt x="48" y="4"/>
                  </a:lnTo>
                  <a:close/>
                  <a:moveTo>
                    <a:pt x="45" y="5"/>
                  </a:moveTo>
                  <a:cubicBezTo>
                    <a:pt x="44" y="6"/>
                    <a:pt x="43" y="6"/>
                    <a:pt x="42" y="6"/>
                  </a:cubicBezTo>
                  <a:cubicBezTo>
                    <a:pt x="42" y="6"/>
                    <a:pt x="42" y="6"/>
                    <a:pt x="42" y="6"/>
                  </a:cubicBezTo>
                  <a:cubicBezTo>
                    <a:pt x="42" y="8"/>
                    <a:pt x="41" y="10"/>
                    <a:pt x="41" y="13"/>
                  </a:cubicBezTo>
                  <a:cubicBezTo>
                    <a:pt x="44" y="13"/>
                    <a:pt x="47" y="12"/>
                    <a:pt x="49" y="12"/>
                  </a:cubicBezTo>
                  <a:cubicBezTo>
                    <a:pt x="48" y="10"/>
                    <a:pt x="47" y="8"/>
                    <a:pt x="45" y="5"/>
                  </a:cubicBezTo>
                  <a:moveTo>
                    <a:pt x="41" y="6"/>
                  </a:moveTo>
                  <a:cubicBezTo>
                    <a:pt x="40" y="6"/>
                    <a:pt x="39" y="5"/>
                    <a:pt x="38" y="5"/>
                  </a:cubicBezTo>
                  <a:cubicBezTo>
                    <a:pt x="37" y="5"/>
                    <a:pt x="37" y="5"/>
                    <a:pt x="37" y="5"/>
                  </a:cubicBezTo>
                  <a:cubicBezTo>
                    <a:pt x="37" y="6"/>
                    <a:pt x="37" y="6"/>
                    <a:pt x="37" y="6"/>
                  </a:cubicBezTo>
                  <a:cubicBezTo>
                    <a:pt x="36" y="8"/>
                    <a:pt x="34" y="10"/>
                    <a:pt x="33" y="12"/>
                  </a:cubicBezTo>
                  <a:cubicBezTo>
                    <a:pt x="36" y="12"/>
                    <a:pt x="38" y="12"/>
                    <a:pt x="41" y="13"/>
                  </a:cubicBezTo>
                  <a:cubicBezTo>
                    <a:pt x="41" y="10"/>
                    <a:pt x="41" y="8"/>
                    <a:pt x="41" y="6"/>
                  </a:cubicBezTo>
                  <a:moveTo>
                    <a:pt x="37" y="5"/>
                  </a:moveTo>
                  <a:cubicBezTo>
                    <a:pt x="36" y="5"/>
                    <a:pt x="36" y="5"/>
                    <a:pt x="36" y="5"/>
                  </a:cubicBezTo>
                  <a:cubicBezTo>
                    <a:pt x="35" y="4"/>
                    <a:pt x="35" y="4"/>
                    <a:pt x="34" y="4"/>
                  </a:cubicBezTo>
                  <a:cubicBezTo>
                    <a:pt x="33" y="4"/>
                    <a:pt x="32" y="5"/>
                    <a:pt x="32" y="5"/>
                  </a:cubicBezTo>
                  <a:cubicBezTo>
                    <a:pt x="29" y="7"/>
                    <a:pt x="27" y="8"/>
                    <a:pt x="25" y="9"/>
                  </a:cubicBezTo>
                  <a:cubicBezTo>
                    <a:pt x="26" y="10"/>
                    <a:pt x="26" y="10"/>
                    <a:pt x="28" y="11"/>
                  </a:cubicBezTo>
                  <a:cubicBezTo>
                    <a:pt x="29" y="11"/>
                    <a:pt x="31" y="11"/>
                    <a:pt x="33" y="12"/>
                  </a:cubicBezTo>
                  <a:cubicBezTo>
                    <a:pt x="34" y="10"/>
                    <a:pt x="35" y="8"/>
                    <a:pt x="36" y="5"/>
                  </a:cubicBezTo>
                  <a:cubicBezTo>
                    <a:pt x="37" y="5"/>
                    <a:pt x="37" y="5"/>
                    <a:pt x="37" y="5"/>
                  </a:cubicBezTo>
                  <a:close/>
                  <a:moveTo>
                    <a:pt x="40" y="48"/>
                  </a:moveTo>
                  <a:cubicBezTo>
                    <a:pt x="40" y="48"/>
                    <a:pt x="40" y="48"/>
                    <a:pt x="40" y="48"/>
                  </a:cubicBezTo>
                  <a:cubicBezTo>
                    <a:pt x="41" y="48"/>
                    <a:pt x="41" y="48"/>
                    <a:pt x="41" y="48"/>
                  </a:cubicBezTo>
                  <a:cubicBezTo>
                    <a:pt x="41" y="41"/>
                    <a:pt x="41" y="41"/>
                    <a:pt x="41" y="41"/>
                  </a:cubicBezTo>
                  <a:cubicBezTo>
                    <a:pt x="38" y="41"/>
                    <a:pt x="36" y="42"/>
                    <a:pt x="34" y="42"/>
                  </a:cubicBezTo>
                  <a:cubicBezTo>
                    <a:pt x="35" y="44"/>
                    <a:pt x="36" y="46"/>
                    <a:pt x="37" y="48"/>
                  </a:cubicBezTo>
                  <a:cubicBezTo>
                    <a:pt x="38" y="48"/>
                    <a:pt x="39" y="48"/>
                    <a:pt x="40" y="48"/>
                  </a:cubicBezTo>
                  <a:moveTo>
                    <a:pt x="36" y="49"/>
                  </a:moveTo>
                  <a:cubicBezTo>
                    <a:pt x="36" y="48"/>
                    <a:pt x="36" y="48"/>
                    <a:pt x="36" y="48"/>
                  </a:cubicBezTo>
                  <a:cubicBezTo>
                    <a:pt x="35" y="46"/>
                    <a:pt x="34" y="44"/>
                    <a:pt x="33" y="42"/>
                  </a:cubicBezTo>
                  <a:cubicBezTo>
                    <a:pt x="32" y="42"/>
                    <a:pt x="31" y="42"/>
                    <a:pt x="30" y="43"/>
                  </a:cubicBezTo>
                  <a:cubicBezTo>
                    <a:pt x="28" y="43"/>
                    <a:pt x="26" y="44"/>
                    <a:pt x="25" y="44"/>
                  </a:cubicBezTo>
                  <a:cubicBezTo>
                    <a:pt x="26" y="45"/>
                    <a:pt x="28" y="46"/>
                    <a:pt x="29" y="47"/>
                  </a:cubicBezTo>
                  <a:cubicBezTo>
                    <a:pt x="31" y="48"/>
                    <a:pt x="32" y="49"/>
                    <a:pt x="33" y="50"/>
                  </a:cubicBezTo>
                  <a:cubicBezTo>
                    <a:pt x="33" y="50"/>
                    <a:pt x="33" y="50"/>
                    <a:pt x="33" y="50"/>
                  </a:cubicBezTo>
                  <a:cubicBezTo>
                    <a:pt x="34" y="49"/>
                    <a:pt x="34" y="49"/>
                    <a:pt x="35" y="49"/>
                  </a:cubicBezTo>
                  <a:cubicBezTo>
                    <a:pt x="35" y="49"/>
                    <a:pt x="36" y="49"/>
                    <a:pt x="36" y="49"/>
                  </a:cubicBezTo>
                  <a:moveTo>
                    <a:pt x="46" y="49"/>
                  </a:moveTo>
                  <a:cubicBezTo>
                    <a:pt x="47" y="49"/>
                    <a:pt x="47" y="50"/>
                    <a:pt x="48" y="50"/>
                  </a:cubicBezTo>
                  <a:cubicBezTo>
                    <a:pt x="48" y="50"/>
                    <a:pt x="48" y="50"/>
                    <a:pt x="48" y="50"/>
                  </a:cubicBezTo>
                  <a:cubicBezTo>
                    <a:pt x="48" y="50"/>
                    <a:pt x="48" y="50"/>
                    <a:pt x="48" y="50"/>
                  </a:cubicBezTo>
                  <a:cubicBezTo>
                    <a:pt x="49" y="50"/>
                    <a:pt x="49" y="50"/>
                    <a:pt x="49" y="50"/>
                  </a:cubicBezTo>
                  <a:cubicBezTo>
                    <a:pt x="52" y="48"/>
                    <a:pt x="55" y="46"/>
                    <a:pt x="58" y="44"/>
                  </a:cubicBezTo>
                  <a:cubicBezTo>
                    <a:pt x="55" y="43"/>
                    <a:pt x="53" y="43"/>
                    <a:pt x="50" y="42"/>
                  </a:cubicBezTo>
                  <a:cubicBezTo>
                    <a:pt x="49" y="44"/>
                    <a:pt x="48" y="46"/>
                    <a:pt x="46" y="49"/>
                  </a:cubicBezTo>
                  <a:moveTo>
                    <a:pt x="41" y="48"/>
                  </a:moveTo>
                  <a:cubicBezTo>
                    <a:pt x="43" y="48"/>
                    <a:pt x="44" y="48"/>
                    <a:pt x="45" y="49"/>
                  </a:cubicBezTo>
                  <a:cubicBezTo>
                    <a:pt x="47" y="46"/>
                    <a:pt x="48" y="44"/>
                    <a:pt x="49" y="42"/>
                  </a:cubicBezTo>
                  <a:cubicBezTo>
                    <a:pt x="47" y="42"/>
                    <a:pt x="44" y="41"/>
                    <a:pt x="41" y="41"/>
                  </a:cubicBezTo>
                  <a:lnTo>
                    <a:pt x="41" y="48"/>
                  </a:lnTo>
                  <a:close/>
                  <a:moveTo>
                    <a:pt x="27" y="11"/>
                  </a:moveTo>
                  <a:cubicBezTo>
                    <a:pt x="26" y="11"/>
                    <a:pt x="25" y="10"/>
                    <a:pt x="24" y="10"/>
                  </a:cubicBezTo>
                  <a:cubicBezTo>
                    <a:pt x="21" y="12"/>
                    <a:pt x="18" y="15"/>
                    <a:pt x="16" y="18"/>
                  </a:cubicBezTo>
                  <a:cubicBezTo>
                    <a:pt x="19" y="19"/>
                    <a:pt x="22" y="19"/>
                    <a:pt x="25" y="20"/>
                  </a:cubicBezTo>
                  <a:cubicBezTo>
                    <a:pt x="26" y="20"/>
                    <a:pt x="28" y="20"/>
                    <a:pt x="29" y="20"/>
                  </a:cubicBezTo>
                  <a:cubicBezTo>
                    <a:pt x="30" y="18"/>
                    <a:pt x="31" y="15"/>
                    <a:pt x="32" y="12"/>
                  </a:cubicBezTo>
                  <a:cubicBezTo>
                    <a:pt x="31" y="12"/>
                    <a:pt x="29" y="12"/>
                    <a:pt x="27" y="11"/>
                  </a:cubicBezTo>
                  <a:moveTo>
                    <a:pt x="56" y="12"/>
                  </a:moveTo>
                  <a:cubicBezTo>
                    <a:pt x="56" y="12"/>
                    <a:pt x="56" y="12"/>
                    <a:pt x="56" y="12"/>
                  </a:cubicBezTo>
                  <a:cubicBezTo>
                    <a:pt x="55" y="12"/>
                    <a:pt x="53" y="12"/>
                    <a:pt x="51" y="13"/>
                  </a:cubicBezTo>
                  <a:cubicBezTo>
                    <a:pt x="52" y="16"/>
                    <a:pt x="53" y="18"/>
                    <a:pt x="54" y="21"/>
                  </a:cubicBezTo>
                  <a:cubicBezTo>
                    <a:pt x="58" y="21"/>
                    <a:pt x="62" y="20"/>
                    <a:pt x="66" y="19"/>
                  </a:cubicBezTo>
                  <a:cubicBezTo>
                    <a:pt x="66" y="19"/>
                    <a:pt x="66" y="19"/>
                    <a:pt x="66" y="19"/>
                  </a:cubicBezTo>
                  <a:cubicBezTo>
                    <a:pt x="65" y="16"/>
                    <a:pt x="62" y="14"/>
                    <a:pt x="59" y="11"/>
                  </a:cubicBezTo>
                  <a:cubicBezTo>
                    <a:pt x="59" y="11"/>
                    <a:pt x="58" y="11"/>
                    <a:pt x="58" y="11"/>
                  </a:cubicBezTo>
                  <a:cubicBezTo>
                    <a:pt x="57" y="11"/>
                    <a:pt x="57" y="12"/>
                    <a:pt x="56" y="12"/>
                  </a:cubicBezTo>
                  <a:close/>
                  <a:moveTo>
                    <a:pt x="50" y="13"/>
                  </a:moveTo>
                  <a:cubicBezTo>
                    <a:pt x="47" y="13"/>
                    <a:pt x="44" y="13"/>
                    <a:pt x="41" y="13"/>
                  </a:cubicBezTo>
                  <a:cubicBezTo>
                    <a:pt x="41" y="16"/>
                    <a:pt x="41" y="19"/>
                    <a:pt x="41" y="21"/>
                  </a:cubicBezTo>
                  <a:cubicBezTo>
                    <a:pt x="45" y="21"/>
                    <a:pt x="49" y="21"/>
                    <a:pt x="53" y="21"/>
                  </a:cubicBezTo>
                  <a:cubicBezTo>
                    <a:pt x="52" y="18"/>
                    <a:pt x="51" y="16"/>
                    <a:pt x="50" y="13"/>
                  </a:cubicBezTo>
                  <a:moveTo>
                    <a:pt x="41" y="13"/>
                  </a:moveTo>
                  <a:cubicBezTo>
                    <a:pt x="38" y="13"/>
                    <a:pt x="36" y="13"/>
                    <a:pt x="33" y="13"/>
                  </a:cubicBezTo>
                  <a:cubicBezTo>
                    <a:pt x="32" y="15"/>
                    <a:pt x="31" y="18"/>
                    <a:pt x="30" y="20"/>
                  </a:cubicBezTo>
                  <a:cubicBezTo>
                    <a:pt x="33" y="21"/>
                    <a:pt x="37" y="21"/>
                    <a:pt x="41" y="21"/>
                  </a:cubicBezTo>
                  <a:cubicBezTo>
                    <a:pt x="41" y="19"/>
                    <a:pt x="41" y="16"/>
                    <a:pt x="41" y="13"/>
                  </a:cubicBezTo>
                  <a:moveTo>
                    <a:pt x="25" y="20"/>
                  </a:moveTo>
                  <a:cubicBezTo>
                    <a:pt x="22" y="20"/>
                    <a:pt x="19" y="19"/>
                    <a:pt x="16" y="19"/>
                  </a:cubicBezTo>
                  <a:cubicBezTo>
                    <a:pt x="15" y="21"/>
                    <a:pt x="14" y="22"/>
                    <a:pt x="14" y="24"/>
                  </a:cubicBezTo>
                  <a:cubicBezTo>
                    <a:pt x="14" y="25"/>
                    <a:pt x="14" y="25"/>
                    <a:pt x="14" y="26"/>
                  </a:cubicBezTo>
                  <a:cubicBezTo>
                    <a:pt x="28" y="26"/>
                    <a:pt x="28" y="26"/>
                    <a:pt x="28" y="26"/>
                  </a:cubicBezTo>
                  <a:cubicBezTo>
                    <a:pt x="28" y="24"/>
                    <a:pt x="29" y="23"/>
                    <a:pt x="29" y="21"/>
                  </a:cubicBezTo>
                  <a:cubicBezTo>
                    <a:pt x="28" y="21"/>
                    <a:pt x="26" y="21"/>
                    <a:pt x="25" y="20"/>
                  </a:cubicBezTo>
                  <a:moveTo>
                    <a:pt x="67" y="20"/>
                  </a:moveTo>
                  <a:cubicBezTo>
                    <a:pt x="63" y="21"/>
                    <a:pt x="58" y="21"/>
                    <a:pt x="54" y="22"/>
                  </a:cubicBezTo>
                  <a:cubicBezTo>
                    <a:pt x="54" y="23"/>
                    <a:pt x="54" y="25"/>
                    <a:pt x="54" y="26"/>
                  </a:cubicBezTo>
                  <a:cubicBezTo>
                    <a:pt x="69" y="27"/>
                    <a:pt x="69" y="27"/>
                    <a:pt x="69" y="27"/>
                  </a:cubicBezTo>
                  <a:cubicBezTo>
                    <a:pt x="69" y="24"/>
                    <a:pt x="68" y="22"/>
                    <a:pt x="67" y="20"/>
                  </a:cubicBezTo>
                  <a:moveTo>
                    <a:pt x="53" y="22"/>
                  </a:moveTo>
                  <a:cubicBezTo>
                    <a:pt x="49" y="22"/>
                    <a:pt x="45" y="22"/>
                    <a:pt x="41" y="22"/>
                  </a:cubicBezTo>
                  <a:cubicBezTo>
                    <a:pt x="41" y="23"/>
                    <a:pt x="41" y="25"/>
                    <a:pt x="41" y="26"/>
                  </a:cubicBezTo>
                  <a:cubicBezTo>
                    <a:pt x="42" y="26"/>
                    <a:pt x="42" y="26"/>
                    <a:pt x="42" y="26"/>
                  </a:cubicBezTo>
                  <a:cubicBezTo>
                    <a:pt x="53" y="26"/>
                    <a:pt x="53" y="26"/>
                    <a:pt x="53" y="26"/>
                  </a:cubicBezTo>
                  <a:cubicBezTo>
                    <a:pt x="53" y="25"/>
                    <a:pt x="53" y="23"/>
                    <a:pt x="53" y="22"/>
                  </a:cubicBezTo>
                  <a:moveTo>
                    <a:pt x="42" y="27"/>
                  </a:moveTo>
                  <a:cubicBezTo>
                    <a:pt x="41" y="27"/>
                    <a:pt x="41" y="27"/>
                    <a:pt x="41" y="27"/>
                  </a:cubicBezTo>
                  <a:cubicBezTo>
                    <a:pt x="41" y="31"/>
                    <a:pt x="41" y="31"/>
                    <a:pt x="41" y="31"/>
                  </a:cubicBezTo>
                  <a:cubicBezTo>
                    <a:pt x="45" y="31"/>
                    <a:pt x="49" y="31"/>
                    <a:pt x="53" y="32"/>
                  </a:cubicBezTo>
                  <a:cubicBezTo>
                    <a:pt x="53" y="30"/>
                    <a:pt x="53" y="29"/>
                    <a:pt x="53" y="27"/>
                  </a:cubicBezTo>
                  <a:cubicBezTo>
                    <a:pt x="53" y="27"/>
                    <a:pt x="53" y="27"/>
                    <a:pt x="53" y="27"/>
                  </a:cubicBezTo>
                  <a:lnTo>
                    <a:pt x="42" y="27"/>
                  </a:lnTo>
                  <a:close/>
                  <a:moveTo>
                    <a:pt x="41" y="27"/>
                  </a:moveTo>
                  <a:cubicBezTo>
                    <a:pt x="29" y="27"/>
                    <a:pt x="29" y="27"/>
                    <a:pt x="29" y="27"/>
                  </a:cubicBezTo>
                  <a:cubicBezTo>
                    <a:pt x="29" y="27"/>
                    <a:pt x="29" y="27"/>
                    <a:pt x="29" y="27"/>
                  </a:cubicBezTo>
                  <a:cubicBezTo>
                    <a:pt x="29" y="29"/>
                    <a:pt x="29" y="30"/>
                    <a:pt x="30" y="31"/>
                  </a:cubicBezTo>
                  <a:cubicBezTo>
                    <a:pt x="33" y="31"/>
                    <a:pt x="37" y="31"/>
                    <a:pt x="41" y="31"/>
                  </a:cubicBezTo>
                  <a:cubicBezTo>
                    <a:pt x="41" y="30"/>
                    <a:pt x="41" y="28"/>
                    <a:pt x="41" y="27"/>
                  </a:cubicBezTo>
                  <a:moveTo>
                    <a:pt x="28" y="27"/>
                  </a:moveTo>
                  <a:cubicBezTo>
                    <a:pt x="14" y="27"/>
                    <a:pt x="14" y="27"/>
                    <a:pt x="14" y="27"/>
                  </a:cubicBezTo>
                  <a:cubicBezTo>
                    <a:pt x="14" y="28"/>
                    <a:pt x="14" y="29"/>
                    <a:pt x="14" y="31"/>
                  </a:cubicBezTo>
                  <a:cubicBezTo>
                    <a:pt x="14" y="32"/>
                    <a:pt x="15" y="32"/>
                    <a:pt x="15" y="33"/>
                  </a:cubicBezTo>
                  <a:cubicBezTo>
                    <a:pt x="18" y="32"/>
                    <a:pt x="21" y="32"/>
                    <a:pt x="24" y="32"/>
                  </a:cubicBezTo>
                  <a:cubicBezTo>
                    <a:pt x="25" y="31"/>
                    <a:pt x="27" y="31"/>
                    <a:pt x="29" y="31"/>
                  </a:cubicBezTo>
                  <a:cubicBezTo>
                    <a:pt x="29" y="30"/>
                    <a:pt x="28" y="29"/>
                    <a:pt x="28" y="27"/>
                  </a:cubicBezTo>
                  <a:cubicBezTo>
                    <a:pt x="28" y="27"/>
                    <a:pt x="28" y="27"/>
                    <a:pt x="28" y="27"/>
                  </a:cubicBezTo>
                  <a:moveTo>
                    <a:pt x="68" y="27"/>
                  </a:moveTo>
                  <a:cubicBezTo>
                    <a:pt x="54" y="27"/>
                    <a:pt x="54" y="27"/>
                    <a:pt x="54" y="27"/>
                  </a:cubicBezTo>
                  <a:cubicBezTo>
                    <a:pt x="54" y="27"/>
                    <a:pt x="54" y="27"/>
                    <a:pt x="54" y="27"/>
                  </a:cubicBezTo>
                  <a:cubicBezTo>
                    <a:pt x="54" y="29"/>
                    <a:pt x="54" y="30"/>
                    <a:pt x="54" y="32"/>
                  </a:cubicBezTo>
                  <a:cubicBezTo>
                    <a:pt x="58" y="33"/>
                    <a:pt x="62" y="33"/>
                    <a:pt x="66" y="34"/>
                  </a:cubicBezTo>
                  <a:cubicBezTo>
                    <a:pt x="68" y="32"/>
                    <a:pt x="68" y="30"/>
                    <a:pt x="68" y="27"/>
                  </a:cubicBezTo>
                  <a:moveTo>
                    <a:pt x="24" y="32"/>
                  </a:moveTo>
                  <a:cubicBezTo>
                    <a:pt x="21" y="33"/>
                    <a:pt x="18" y="33"/>
                    <a:pt x="15" y="34"/>
                  </a:cubicBezTo>
                  <a:cubicBezTo>
                    <a:pt x="17" y="38"/>
                    <a:pt x="20" y="41"/>
                    <a:pt x="24" y="44"/>
                  </a:cubicBezTo>
                  <a:cubicBezTo>
                    <a:pt x="26" y="43"/>
                    <a:pt x="28" y="42"/>
                    <a:pt x="30" y="42"/>
                  </a:cubicBezTo>
                  <a:cubicBezTo>
                    <a:pt x="30" y="42"/>
                    <a:pt x="31" y="41"/>
                    <a:pt x="32" y="41"/>
                  </a:cubicBezTo>
                  <a:cubicBezTo>
                    <a:pt x="31" y="38"/>
                    <a:pt x="30" y="35"/>
                    <a:pt x="29" y="32"/>
                  </a:cubicBezTo>
                  <a:cubicBezTo>
                    <a:pt x="27" y="32"/>
                    <a:pt x="25" y="32"/>
                    <a:pt x="24" y="32"/>
                  </a:cubicBezTo>
                  <a:moveTo>
                    <a:pt x="66" y="35"/>
                  </a:moveTo>
                  <a:cubicBezTo>
                    <a:pt x="62" y="34"/>
                    <a:pt x="58" y="33"/>
                    <a:pt x="53" y="33"/>
                  </a:cubicBezTo>
                  <a:cubicBezTo>
                    <a:pt x="53" y="36"/>
                    <a:pt x="52" y="38"/>
                    <a:pt x="50" y="41"/>
                  </a:cubicBezTo>
                  <a:cubicBezTo>
                    <a:pt x="53" y="42"/>
                    <a:pt x="56" y="43"/>
                    <a:pt x="58" y="44"/>
                  </a:cubicBezTo>
                  <a:cubicBezTo>
                    <a:pt x="62" y="41"/>
                    <a:pt x="64" y="38"/>
                    <a:pt x="66" y="35"/>
                  </a:cubicBezTo>
                  <a:moveTo>
                    <a:pt x="53" y="33"/>
                  </a:moveTo>
                  <a:cubicBezTo>
                    <a:pt x="49" y="32"/>
                    <a:pt x="45" y="32"/>
                    <a:pt x="41" y="32"/>
                  </a:cubicBezTo>
                  <a:cubicBezTo>
                    <a:pt x="41" y="34"/>
                    <a:pt x="41" y="37"/>
                    <a:pt x="41" y="40"/>
                  </a:cubicBezTo>
                  <a:cubicBezTo>
                    <a:pt x="41" y="41"/>
                    <a:pt x="41" y="41"/>
                    <a:pt x="41" y="41"/>
                  </a:cubicBezTo>
                  <a:cubicBezTo>
                    <a:pt x="44" y="41"/>
                    <a:pt x="47" y="41"/>
                    <a:pt x="49" y="41"/>
                  </a:cubicBezTo>
                  <a:cubicBezTo>
                    <a:pt x="51" y="38"/>
                    <a:pt x="52" y="35"/>
                    <a:pt x="53" y="33"/>
                  </a:cubicBezTo>
                  <a:moveTo>
                    <a:pt x="40" y="32"/>
                  </a:moveTo>
                  <a:cubicBezTo>
                    <a:pt x="37" y="32"/>
                    <a:pt x="33" y="32"/>
                    <a:pt x="30" y="32"/>
                  </a:cubicBezTo>
                  <a:cubicBezTo>
                    <a:pt x="30" y="35"/>
                    <a:pt x="32" y="38"/>
                    <a:pt x="33" y="41"/>
                  </a:cubicBezTo>
                  <a:cubicBezTo>
                    <a:pt x="36" y="41"/>
                    <a:pt x="38" y="41"/>
                    <a:pt x="41" y="41"/>
                  </a:cubicBezTo>
                  <a:cubicBezTo>
                    <a:pt x="41" y="40"/>
                    <a:pt x="41" y="40"/>
                    <a:pt x="41" y="40"/>
                  </a:cubicBezTo>
                  <a:cubicBezTo>
                    <a:pt x="40" y="37"/>
                    <a:pt x="40" y="34"/>
                    <a:pt x="40" y="32"/>
                  </a:cubicBezTo>
                  <a:moveTo>
                    <a:pt x="41" y="22"/>
                  </a:moveTo>
                  <a:cubicBezTo>
                    <a:pt x="37" y="22"/>
                    <a:pt x="33" y="22"/>
                    <a:pt x="30" y="21"/>
                  </a:cubicBezTo>
                  <a:cubicBezTo>
                    <a:pt x="29" y="23"/>
                    <a:pt x="29" y="24"/>
                    <a:pt x="29" y="26"/>
                  </a:cubicBezTo>
                  <a:cubicBezTo>
                    <a:pt x="41" y="26"/>
                    <a:pt x="41" y="26"/>
                    <a:pt x="41" y="26"/>
                  </a:cubicBezTo>
                  <a:cubicBezTo>
                    <a:pt x="41" y="22"/>
                    <a:pt x="41" y="22"/>
                    <a:pt x="41" y="2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dirty="0"/>
            </a:p>
          </p:txBody>
        </p:sp>
        <p:sp>
          <p:nvSpPr>
            <p:cNvPr id="31" name="Freeform 31"/>
            <p:cNvSpPr>
              <a:spLocks/>
            </p:cNvSpPr>
            <p:nvPr/>
          </p:nvSpPr>
          <p:spPr bwMode="auto">
            <a:xfrm>
              <a:off x="4064000" y="4953000"/>
              <a:ext cx="107950" cy="90488"/>
            </a:xfrm>
            <a:custGeom>
              <a:avLst/>
              <a:gdLst>
                <a:gd name="T0" fmla="*/ 8 w 34"/>
                <a:gd name="T1" fmla="*/ 28 h 28"/>
                <a:gd name="T2" fmla="*/ 0 w 34"/>
                <a:gd name="T3" fmla="*/ 28 h 28"/>
                <a:gd name="T4" fmla="*/ 0 w 34"/>
                <a:gd name="T5" fmla="*/ 0 h 28"/>
                <a:gd name="T6" fmla="*/ 8 w 34"/>
                <a:gd name="T7" fmla="*/ 0 h 28"/>
                <a:gd name="T8" fmla="*/ 8 w 34"/>
                <a:gd name="T9" fmla="*/ 9 h 28"/>
                <a:gd name="T10" fmla="*/ 14 w 34"/>
                <a:gd name="T11" fmla="*/ 9 h 28"/>
                <a:gd name="T12" fmla="*/ 13 w 34"/>
                <a:gd name="T13" fmla="*/ 0 h 28"/>
                <a:gd name="T14" fmla="*/ 21 w 34"/>
                <a:gd name="T15" fmla="*/ 0 h 28"/>
                <a:gd name="T16" fmla="*/ 21 w 34"/>
                <a:gd name="T17" fmla="*/ 10 h 28"/>
                <a:gd name="T18" fmla="*/ 33 w 34"/>
                <a:gd name="T19" fmla="*/ 15 h 28"/>
                <a:gd name="T20" fmla="*/ 34 w 34"/>
                <a:gd name="T21" fmla="*/ 28 h 28"/>
                <a:gd name="T22" fmla="*/ 26 w 34"/>
                <a:gd name="T23" fmla="*/ 28 h 28"/>
                <a:gd name="T24" fmla="*/ 27 w 34"/>
                <a:gd name="T25" fmla="*/ 19 h 28"/>
                <a:gd name="T26" fmla="*/ 21 w 34"/>
                <a:gd name="T27" fmla="*/ 20 h 28"/>
                <a:gd name="T28" fmla="*/ 21 w 34"/>
                <a:gd name="T29" fmla="*/ 28 h 28"/>
                <a:gd name="T30" fmla="*/ 13 w 34"/>
                <a:gd name="T31" fmla="*/ 28 h 28"/>
                <a:gd name="T32" fmla="*/ 13 w 34"/>
                <a:gd name="T33" fmla="*/ 19 h 28"/>
                <a:gd name="T34" fmla="*/ 8 w 34"/>
                <a:gd name="T35" fmla="*/ 19 h 28"/>
                <a:gd name="T36" fmla="*/ 8 w 34"/>
                <a:gd name="T3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28">
                  <a:moveTo>
                    <a:pt x="8" y="28"/>
                  </a:moveTo>
                  <a:cubicBezTo>
                    <a:pt x="3" y="28"/>
                    <a:pt x="4" y="28"/>
                    <a:pt x="0" y="28"/>
                  </a:cubicBezTo>
                  <a:cubicBezTo>
                    <a:pt x="1" y="19"/>
                    <a:pt x="1" y="9"/>
                    <a:pt x="0" y="0"/>
                  </a:cubicBezTo>
                  <a:cubicBezTo>
                    <a:pt x="8" y="0"/>
                    <a:pt x="8" y="0"/>
                    <a:pt x="8" y="0"/>
                  </a:cubicBezTo>
                  <a:cubicBezTo>
                    <a:pt x="7" y="2"/>
                    <a:pt x="7" y="6"/>
                    <a:pt x="8" y="9"/>
                  </a:cubicBezTo>
                  <a:cubicBezTo>
                    <a:pt x="8" y="13"/>
                    <a:pt x="13" y="13"/>
                    <a:pt x="14" y="9"/>
                  </a:cubicBezTo>
                  <a:cubicBezTo>
                    <a:pt x="14" y="6"/>
                    <a:pt x="14" y="2"/>
                    <a:pt x="13" y="0"/>
                  </a:cubicBezTo>
                  <a:cubicBezTo>
                    <a:pt x="21" y="0"/>
                    <a:pt x="21" y="0"/>
                    <a:pt x="21" y="0"/>
                  </a:cubicBezTo>
                  <a:cubicBezTo>
                    <a:pt x="21" y="3"/>
                    <a:pt x="21" y="7"/>
                    <a:pt x="21" y="10"/>
                  </a:cubicBezTo>
                  <a:cubicBezTo>
                    <a:pt x="26" y="5"/>
                    <a:pt x="33" y="9"/>
                    <a:pt x="33" y="15"/>
                  </a:cubicBezTo>
                  <a:cubicBezTo>
                    <a:pt x="33" y="19"/>
                    <a:pt x="33" y="25"/>
                    <a:pt x="34" y="28"/>
                  </a:cubicBezTo>
                  <a:cubicBezTo>
                    <a:pt x="26" y="28"/>
                    <a:pt x="26" y="28"/>
                    <a:pt x="26" y="28"/>
                  </a:cubicBezTo>
                  <a:cubicBezTo>
                    <a:pt x="26" y="25"/>
                    <a:pt x="27" y="22"/>
                    <a:pt x="27" y="19"/>
                  </a:cubicBezTo>
                  <a:cubicBezTo>
                    <a:pt x="27" y="14"/>
                    <a:pt x="20" y="15"/>
                    <a:pt x="21" y="20"/>
                  </a:cubicBezTo>
                  <a:cubicBezTo>
                    <a:pt x="21" y="23"/>
                    <a:pt x="21" y="25"/>
                    <a:pt x="21" y="28"/>
                  </a:cubicBezTo>
                  <a:cubicBezTo>
                    <a:pt x="17" y="28"/>
                    <a:pt x="18" y="28"/>
                    <a:pt x="13" y="28"/>
                  </a:cubicBezTo>
                  <a:cubicBezTo>
                    <a:pt x="14" y="25"/>
                    <a:pt x="15" y="21"/>
                    <a:pt x="13" y="19"/>
                  </a:cubicBezTo>
                  <a:cubicBezTo>
                    <a:pt x="12" y="16"/>
                    <a:pt x="9" y="16"/>
                    <a:pt x="8" y="19"/>
                  </a:cubicBezTo>
                  <a:cubicBezTo>
                    <a:pt x="6" y="22"/>
                    <a:pt x="7" y="25"/>
                    <a:pt x="8" y="2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32"/>
            <p:cNvSpPr>
              <a:spLocks/>
            </p:cNvSpPr>
            <p:nvPr/>
          </p:nvSpPr>
          <p:spPr bwMode="auto">
            <a:xfrm>
              <a:off x="4311650" y="4972050"/>
              <a:ext cx="47625" cy="58738"/>
            </a:xfrm>
            <a:custGeom>
              <a:avLst/>
              <a:gdLst>
                <a:gd name="T0" fmla="*/ 20 w 30"/>
                <a:gd name="T1" fmla="*/ 15 h 37"/>
                <a:gd name="T2" fmla="*/ 8 w 30"/>
                <a:gd name="T3" fmla="*/ 15 h 37"/>
                <a:gd name="T4" fmla="*/ 8 w 30"/>
                <a:gd name="T5" fmla="*/ 0 h 37"/>
                <a:gd name="T6" fmla="*/ 0 w 30"/>
                <a:gd name="T7" fmla="*/ 0 h 37"/>
                <a:gd name="T8" fmla="*/ 0 w 30"/>
                <a:gd name="T9" fmla="*/ 37 h 37"/>
                <a:gd name="T10" fmla="*/ 8 w 30"/>
                <a:gd name="T11" fmla="*/ 37 h 37"/>
                <a:gd name="T12" fmla="*/ 8 w 30"/>
                <a:gd name="T13" fmla="*/ 23 h 37"/>
                <a:gd name="T14" fmla="*/ 20 w 30"/>
                <a:gd name="T15" fmla="*/ 23 h 37"/>
                <a:gd name="T16" fmla="*/ 20 w 30"/>
                <a:gd name="T17" fmla="*/ 37 h 37"/>
                <a:gd name="T18" fmla="*/ 30 w 30"/>
                <a:gd name="T19" fmla="*/ 37 h 37"/>
                <a:gd name="T20" fmla="*/ 30 w 30"/>
                <a:gd name="T21" fmla="*/ 0 h 37"/>
                <a:gd name="T22" fmla="*/ 20 w 30"/>
                <a:gd name="T23" fmla="*/ 0 h 37"/>
                <a:gd name="T24" fmla="*/ 20 w 30"/>
                <a:gd name="T25"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7">
                  <a:moveTo>
                    <a:pt x="20" y="15"/>
                  </a:moveTo>
                  <a:lnTo>
                    <a:pt x="8" y="15"/>
                  </a:lnTo>
                  <a:lnTo>
                    <a:pt x="8" y="0"/>
                  </a:lnTo>
                  <a:lnTo>
                    <a:pt x="0" y="0"/>
                  </a:lnTo>
                  <a:lnTo>
                    <a:pt x="0" y="37"/>
                  </a:lnTo>
                  <a:lnTo>
                    <a:pt x="8" y="37"/>
                  </a:lnTo>
                  <a:lnTo>
                    <a:pt x="8" y="23"/>
                  </a:lnTo>
                  <a:lnTo>
                    <a:pt x="20" y="23"/>
                  </a:lnTo>
                  <a:lnTo>
                    <a:pt x="20" y="37"/>
                  </a:lnTo>
                  <a:lnTo>
                    <a:pt x="30" y="37"/>
                  </a:lnTo>
                  <a:lnTo>
                    <a:pt x="30" y="0"/>
                  </a:lnTo>
                  <a:lnTo>
                    <a:pt x="20" y="0"/>
                  </a:lnTo>
                  <a:lnTo>
                    <a:pt x="2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Rectangle 33"/>
            <p:cNvSpPr>
              <a:spLocks noChangeArrowheads="1"/>
            </p:cNvSpPr>
            <p:nvPr/>
          </p:nvSpPr>
          <p:spPr bwMode="auto">
            <a:xfrm>
              <a:off x="4384675" y="4972050"/>
              <a:ext cx="12700" cy="587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34"/>
            <p:cNvSpPr>
              <a:spLocks/>
            </p:cNvSpPr>
            <p:nvPr/>
          </p:nvSpPr>
          <p:spPr bwMode="auto">
            <a:xfrm>
              <a:off x="4425950" y="4972050"/>
              <a:ext cx="47625" cy="58738"/>
            </a:xfrm>
            <a:custGeom>
              <a:avLst/>
              <a:gdLst>
                <a:gd name="T0" fmla="*/ 20 w 30"/>
                <a:gd name="T1" fmla="*/ 21 h 37"/>
                <a:gd name="T2" fmla="*/ 8 w 30"/>
                <a:gd name="T3" fmla="*/ 0 h 37"/>
                <a:gd name="T4" fmla="*/ 0 w 30"/>
                <a:gd name="T5" fmla="*/ 0 h 37"/>
                <a:gd name="T6" fmla="*/ 0 w 30"/>
                <a:gd name="T7" fmla="*/ 37 h 37"/>
                <a:gd name="T8" fmla="*/ 8 w 30"/>
                <a:gd name="T9" fmla="*/ 37 h 37"/>
                <a:gd name="T10" fmla="*/ 8 w 30"/>
                <a:gd name="T11" fmla="*/ 17 h 37"/>
                <a:gd name="T12" fmla="*/ 20 w 30"/>
                <a:gd name="T13" fmla="*/ 37 h 37"/>
                <a:gd name="T14" fmla="*/ 30 w 30"/>
                <a:gd name="T15" fmla="*/ 37 h 37"/>
                <a:gd name="T16" fmla="*/ 30 w 30"/>
                <a:gd name="T17" fmla="*/ 0 h 37"/>
                <a:gd name="T18" fmla="*/ 20 w 30"/>
                <a:gd name="T19" fmla="*/ 0 h 37"/>
                <a:gd name="T20" fmla="*/ 20 w 30"/>
                <a:gd name="T2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7">
                  <a:moveTo>
                    <a:pt x="20" y="21"/>
                  </a:moveTo>
                  <a:lnTo>
                    <a:pt x="8" y="0"/>
                  </a:lnTo>
                  <a:lnTo>
                    <a:pt x="0" y="0"/>
                  </a:lnTo>
                  <a:lnTo>
                    <a:pt x="0" y="37"/>
                  </a:lnTo>
                  <a:lnTo>
                    <a:pt x="8" y="37"/>
                  </a:lnTo>
                  <a:lnTo>
                    <a:pt x="8" y="17"/>
                  </a:lnTo>
                  <a:lnTo>
                    <a:pt x="20" y="37"/>
                  </a:lnTo>
                  <a:lnTo>
                    <a:pt x="30" y="37"/>
                  </a:lnTo>
                  <a:lnTo>
                    <a:pt x="30" y="0"/>
                  </a:lnTo>
                  <a:lnTo>
                    <a:pt x="20" y="0"/>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35"/>
            <p:cNvSpPr>
              <a:spLocks noEditPoints="1"/>
            </p:cNvSpPr>
            <p:nvPr/>
          </p:nvSpPr>
          <p:spPr bwMode="auto">
            <a:xfrm>
              <a:off x="4498975" y="4972050"/>
              <a:ext cx="50800" cy="58738"/>
            </a:xfrm>
            <a:custGeom>
              <a:avLst/>
              <a:gdLst>
                <a:gd name="T0" fmla="*/ 8 w 16"/>
                <a:gd name="T1" fmla="*/ 0 h 18"/>
                <a:gd name="T2" fmla="*/ 0 w 16"/>
                <a:gd name="T3" fmla="*/ 0 h 18"/>
                <a:gd name="T4" fmla="*/ 0 w 16"/>
                <a:gd name="T5" fmla="*/ 18 h 18"/>
                <a:gd name="T6" fmla="*/ 8 w 16"/>
                <a:gd name="T7" fmla="*/ 18 h 18"/>
                <a:gd name="T8" fmla="*/ 16 w 16"/>
                <a:gd name="T9" fmla="*/ 9 h 18"/>
                <a:gd name="T10" fmla="*/ 8 w 16"/>
                <a:gd name="T11" fmla="*/ 0 h 18"/>
                <a:gd name="T12" fmla="*/ 4 w 16"/>
                <a:gd name="T13" fmla="*/ 4 h 18"/>
                <a:gd name="T14" fmla="*/ 7 w 16"/>
                <a:gd name="T15" fmla="*/ 4 h 18"/>
                <a:gd name="T16" fmla="*/ 11 w 16"/>
                <a:gd name="T17" fmla="*/ 9 h 18"/>
                <a:gd name="T18" fmla="*/ 7 w 16"/>
                <a:gd name="T19" fmla="*/ 14 h 18"/>
                <a:gd name="T20" fmla="*/ 4 w 16"/>
                <a:gd name="T21" fmla="*/ 14 h 18"/>
                <a:gd name="T22" fmla="*/ 4 w 16"/>
                <a:gd name="T2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8">
                  <a:moveTo>
                    <a:pt x="8" y="0"/>
                  </a:moveTo>
                  <a:cubicBezTo>
                    <a:pt x="0" y="0"/>
                    <a:pt x="0" y="0"/>
                    <a:pt x="0" y="0"/>
                  </a:cubicBezTo>
                  <a:cubicBezTo>
                    <a:pt x="0" y="18"/>
                    <a:pt x="0" y="18"/>
                    <a:pt x="0" y="18"/>
                  </a:cubicBezTo>
                  <a:cubicBezTo>
                    <a:pt x="8" y="18"/>
                    <a:pt x="8" y="18"/>
                    <a:pt x="8" y="18"/>
                  </a:cubicBezTo>
                  <a:cubicBezTo>
                    <a:pt x="13" y="18"/>
                    <a:pt x="16" y="14"/>
                    <a:pt x="16" y="9"/>
                  </a:cubicBezTo>
                  <a:cubicBezTo>
                    <a:pt x="16" y="3"/>
                    <a:pt x="13" y="0"/>
                    <a:pt x="8" y="0"/>
                  </a:cubicBezTo>
                  <a:moveTo>
                    <a:pt x="4" y="4"/>
                  </a:moveTo>
                  <a:cubicBezTo>
                    <a:pt x="7" y="4"/>
                    <a:pt x="7" y="4"/>
                    <a:pt x="7" y="4"/>
                  </a:cubicBezTo>
                  <a:cubicBezTo>
                    <a:pt x="10" y="4"/>
                    <a:pt x="11" y="6"/>
                    <a:pt x="11" y="9"/>
                  </a:cubicBezTo>
                  <a:cubicBezTo>
                    <a:pt x="11" y="12"/>
                    <a:pt x="10" y="14"/>
                    <a:pt x="7" y="14"/>
                  </a:cubicBezTo>
                  <a:cubicBezTo>
                    <a:pt x="4" y="14"/>
                    <a:pt x="4" y="14"/>
                    <a:pt x="4" y="14"/>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36"/>
            <p:cNvSpPr>
              <a:spLocks/>
            </p:cNvSpPr>
            <p:nvPr/>
          </p:nvSpPr>
          <p:spPr bwMode="auto">
            <a:xfrm>
              <a:off x="4572000" y="4972050"/>
              <a:ext cx="47625" cy="58738"/>
            </a:xfrm>
            <a:custGeom>
              <a:avLst/>
              <a:gdLst>
                <a:gd name="T0" fmla="*/ 11 w 15"/>
                <a:gd name="T1" fmla="*/ 10 h 18"/>
                <a:gd name="T2" fmla="*/ 8 w 15"/>
                <a:gd name="T3" fmla="*/ 14 h 18"/>
                <a:gd name="T4" fmla="*/ 4 w 15"/>
                <a:gd name="T5" fmla="*/ 10 h 18"/>
                <a:gd name="T6" fmla="*/ 4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0" y="14"/>
                    <a:pt x="8" y="14"/>
                  </a:cubicBezTo>
                  <a:cubicBezTo>
                    <a:pt x="5" y="14"/>
                    <a:pt x="4" y="13"/>
                    <a:pt x="4" y="10"/>
                  </a:cubicBezTo>
                  <a:cubicBezTo>
                    <a:pt x="4" y="0"/>
                    <a:pt x="4" y="0"/>
                    <a:pt x="4" y="0"/>
                  </a:cubicBezTo>
                  <a:cubicBezTo>
                    <a:pt x="0" y="0"/>
                    <a:pt x="0" y="0"/>
                    <a:pt x="0" y="0"/>
                  </a:cubicBezTo>
                  <a:cubicBezTo>
                    <a:pt x="0" y="11"/>
                    <a:pt x="0" y="11"/>
                    <a:pt x="0" y="11"/>
                  </a:cubicBezTo>
                  <a:cubicBezTo>
                    <a:pt x="0" y="16"/>
                    <a:pt x="3" y="18"/>
                    <a:pt x="8" y="18"/>
                  </a:cubicBezTo>
                  <a:cubicBezTo>
                    <a:pt x="12"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37"/>
            <p:cNvSpPr>
              <a:spLocks/>
            </p:cNvSpPr>
            <p:nvPr/>
          </p:nvSpPr>
          <p:spPr bwMode="auto">
            <a:xfrm>
              <a:off x="4641850" y="4972050"/>
              <a:ext cx="38100" cy="58738"/>
            </a:xfrm>
            <a:custGeom>
              <a:avLst/>
              <a:gdLst>
                <a:gd name="T0" fmla="*/ 7 w 12"/>
                <a:gd name="T1" fmla="*/ 12 h 18"/>
                <a:gd name="T2" fmla="*/ 6 w 12"/>
                <a:gd name="T3" fmla="*/ 15 h 18"/>
                <a:gd name="T4" fmla="*/ 4 w 12"/>
                <a:gd name="T5" fmla="*/ 12 h 18"/>
                <a:gd name="T6" fmla="*/ 4 w 12"/>
                <a:gd name="T7" fmla="*/ 11 h 18"/>
                <a:gd name="T8" fmla="*/ 0 w 12"/>
                <a:gd name="T9" fmla="*/ 11 h 18"/>
                <a:gd name="T10" fmla="*/ 0 w 12"/>
                <a:gd name="T11" fmla="*/ 12 h 18"/>
                <a:gd name="T12" fmla="*/ 6 w 12"/>
                <a:gd name="T13" fmla="*/ 18 h 18"/>
                <a:gd name="T14" fmla="*/ 12 w 12"/>
                <a:gd name="T15" fmla="*/ 12 h 18"/>
                <a:gd name="T16" fmla="*/ 12 w 12"/>
                <a:gd name="T17" fmla="*/ 0 h 18"/>
                <a:gd name="T18" fmla="*/ 7 w 12"/>
                <a:gd name="T19" fmla="*/ 0 h 18"/>
                <a:gd name="T20" fmla="*/ 7 w 12"/>
                <a:gd name="T21"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8">
                  <a:moveTo>
                    <a:pt x="7" y="12"/>
                  </a:moveTo>
                  <a:cubicBezTo>
                    <a:pt x="7" y="14"/>
                    <a:pt x="7" y="15"/>
                    <a:pt x="6" y="15"/>
                  </a:cubicBezTo>
                  <a:cubicBezTo>
                    <a:pt x="5" y="15"/>
                    <a:pt x="4" y="14"/>
                    <a:pt x="4" y="12"/>
                  </a:cubicBezTo>
                  <a:cubicBezTo>
                    <a:pt x="4" y="11"/>
                    <a:pt x="4" y="11"/>
                    <a:pt x="4" y="11"/>
                  </a:cubicBezTo>
                  <a:cubicBezTo>
                    <a:pt x="0" y="11"/>
                    <a:pt x="0" y="11"/>
                    <a:pt x="0" y="11"/>
                  </a:cubicBezTo>
                  <a:cubicBezTo>
                    <a:pt x="0" y="12"/>
                    <a:pt x="0" y="12"/>
                    <a:pt x="0" y="12"/>
                  </a:cubicBezTo>
                  <a:cubicBezTo>
                    <a:pt x="0" y="16"/>
                    <a:pt x="2" y="18"/>
                    <a:pt x="6" y="18"/>
                  </a:cubicBezTo>
                  <a:cubicBezTo>
                    <a:pt x="11" y="18"/>
                    <a:pt x="12" y="15"/>
                    <a:pt x="12" y="12"/>
                  </a:cubicBezTo>
                  <a:cubicBezTo>
                    <a:pt x="12" y="0"/>
                    <a:pt x="12" y="0"/>
                    <a:pt x="12" y="0"/>
                  </a:cubicBezTo>
                  <a:cubicBezTo>
                    <a:pt x="7" y="0"/>
                    <a:pt x="7" y="0"/>
                    <a:pt x="7" y="0"/>
                  </a:cubicBez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38"/>
            <p:cNvSpPr>
              <a:spLocks noEditPoints="1"/>
            </p:cNvSpPr>
            <p:nvPr/>
          </p:nvSpPr>
          <p:spPr bwMode="auto">
            <a:xfrm>
              <a:off x="4699000" y="4972050"/>
              <a:ext cx="57150" cy="58738"/>
            </a:xfrm>
            <a:custGeom>
              <a:avLst/>
              <a:gdLst>
                <a:gd name="T0" fmla="*/ 14 w 36"/>
                <a:gd name="T1" fmla="*/ 0 h 37"/>
                <a:gd name="T2" fmla="*/ 0 w 36"/>
                <a:gd name="T3" fmla="*/ 37 h 37"/>
                <a:gd name="T4" fmla="*/ 10 w 36"/>
                <a:gd name="T5" fmla="*/ 37 h 37"/>
                <a:gd name="T6" fmla="*/ 12 w 36"/>
                <a:gd name="T7" fmla="*/ 29 h 37"/>
                <a:gd name="T8" fmla="*/ 24 w 36"/>
                <a:gd name="T9" fmla="*/ 29 h 37"/>
                <a:gd name="T10" fmla="*/ 26 w 36"/>
                <a:gd name="T11" fmla="*/ 37 h 37"/>
                <a:gd name="T12" fmla="*/ 36 w 36"/>
                <a:gd name="T13" fmla="*/ 37 h 37"/>
                <a:gd name="T14" fmla="*/ 22 w 36"/>
                <a:gd name="T15" fmla="*/ 0 h 37"/>
                <a:gd name="T16" fmla="*/ 14 w 36"/>
                <a:gd name="T17" fmla="*/ 0 h 37"/>
                <a:gd name="T18" fmla="*/ 20 w 36"/>
                <a:gd name="T19" fmla="*/ 21 h 37"/>
                <a:gd name="T20" fmla="*/ 14 w 36"/>
                <a:gd name="T21" fmla="*/ 21 h 37"/>
                <a:gd name="T22" fmla="*/ 18 w 36"/>
                <a:gd name="T23" fmla="*/ 13 h 37"/>
                <a:gd name="T24" fmla="*/ 20 w 36"/>
                <a:gd name="T25"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7">
                  <a:moveTo>
                    <a:pt x="14" y="0"/>
                  </a:moveTo>
                  <a:lnTo>
                    <a:pt x="0" y="37"/>
                  </a:lnTo>
                  <a:lnTo>
                    <a:pt x="10" y="37"/>
                  </a:lnTo>
                  <a:lnTo>
                    <a:pt x="12" y="29"/>
                  </a:lnTo>
                  <a:lnTo>
                    <a:pt x="24" y="29"/>
                  </a:lnTo>
                  <a:lnTo>
                    <a:pt x="26" y="37"/>
                  </a:lnTo>
                  <a:lnTo>
                    <a:pt x="36" y="37"/>
                  </a:lnTo>
                  <a:lnTo>
                    <a:pt x="22" y="0"/>
                  </a:lnTo>
                  <a:lnTo>
                    <a:pt x="14" y="0"/>
                  </a:lnTo>
                  <a:close/>
                  <a:moveTo>
                    <a:pt x="20" y="21"/>
                  </a:moveTo>
                  <a:lnTo>
                    <a:pt x="14" y="21"/>
                  </a:lnTo>
                  <a:lnTo>
                    <a:pt x="18" y="13"/>
                  </a:lnTo>
                  <a:lnTo>
                    <a:pt x="2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39"/>
            <p:cNvSpPr>
              <a:spLocks/>
            </p:cNvSpPr>
            <p:nvPr/>
          </p:nvSpPr>
          <p:spPr bwMode="auto">
            <a:xfrm>
              <a:off x="4813300" y="4972050"/>
              <a:ext cx="53975" cy="58738"/>
            </a:xfrm>
            <a:custGeom>
              <a:avLst/>
              <a:gdLst>
                <a:gd name="T0" fmla="*/ 8 w 17"/>
                <a:gd name="T1" fmla="*/ 11 h 18"/>
                <a:gd name="T2" fmla="*/ 13 w 17"/>
                <a:gd name="T3" fmla="*/ 11 h 18"/>
                <a:gd name="T4" fmla="*/ 9 w 17"/>
                <a:gd name="T5" fmla="*/ 15 h 18"/>
                <a:gd name="T6" fmla="*/ 4 w 17"/>
                <a:gd name="T7" fmla="*/ 9 h 18"/>
                <a:gd name="T8" fmla="*/ 9 w 17"/>
                <a:gd name="T9" fmla="*/ 3 h 18"/>
                <a:gd name="T10" fmla="*/ 12 w 17"/>
                <a:gd name="T11" fmla="*/ 6 h 18"/>
                <a:gd name="T12" fmla="*/ 12 w 17"/>
                <a:gd name="T13" fmla="*/ 7 h 18"/>
                <a:gd name="T14" fmla="*/ 17 w 17"/>
                <a:gd name="T15" fmla="*/ 7 h 18"/>
                <a:gd name="T16" fmla="*/ 16 w 17"/>
                <a:gd name="T17" fmla="*/ 6 h 18"/>
                <a:gd name="T18" fmla="*/ 9 w 17"/>
                <a:gd name="T19" fmla="*/ 0 h 18"/>
                <a:gd name="T20" fmla="*/ 0 w 17"/>
                <a:gd name="T21" fmla="*/ 9 h 18"/>
                <a:gd name="T22" fmla="*/ 9 w 17"/>
                <a:gd name="T23" fmla="*/ 18 h 18"/>
                <a:gd name="T24" fmla="*/ 13 w 17"/>
                <a:gd name="T25" fmla="*/ 17 h 18"/>
                <a:gd name="T26" fmla="*/ 14 w 17"/>
                <a:gd name="T27" fmla="*/ 18 h 18"/>
                <a:gd name="T28" fmla="*/ 17 w 17"/>
                <a:gd name="T29" fmla="*/ 18 h 18"/>
                <a:gd name="T30" fmla="*/ 17 w 17"/>
                <a:gd name="T31" fmla="*/ 8 h 18"/>
                <a:gd name="T32" fmla="*/ 8 w 17"/>
                <a:gd name="T33" fmla="*/ 8 h 18"/>
                <a:gd name="T34" fmla="*/ 8 w 17"/>
                <a:gd name="T35"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8">
                  <a:moveTo>
                    <a:pt x="8" y="11"/>
                  </a:moveTo>
                  <a:cubicBezTo>
                    <a:pt x="13" y="11"/>
                    <a:pt x="13" y="11"/>
                    <a:pt x="13" y="11"/>
                  </a:cubicBezTo>
                  <a:cubicBezTo>
                    <a:pt x="12" y="13"/>
                    <a:pt x="11" y="15"/>
                    <a:pt x="9" y="15"/>
                  </a:cubicBezTo>
                  <a:cubicBezTo>
                    <a:pt x="6" y="15"/>
                    <a:pt x="4" y="12"/>
                    <a:pt x="4" y="9"/>
                  </a:cubicBezTo>
                  <a:cubicBezTo>
                    <a:pt x="4" y="6"/>
                    <a:pt x="6" y="3"/>
                    <a:pt x="9" y="3"/>
                  </a:cubicBezTo>
                  <a:cubicBezTo>
                    <a:pt x="10" y="3"/>
                    <a:pt x="12" y="4"/>
                    <a:pt x="12" y="6"/>
                  </a:cubicBezTo>
                  <a:cubicBezTo>
                    <a:pt x="12" y="7"/>
                    <a:pt x="12" y="7"/>
                    <a:pt x="12" y="7"/>
                  </a:cubicBezTo>
                  <a:cubicBezTo>
                    <a:pt x="17" y="7"/>
                    <a:pt x="17" y="7"/>
                    <a:pt x="17" y="7"/>
                  </a:cubicBezTo>
                  <a:cubicBezTo>
                    <a:pt x="16" y="6"/>
                    <a:pt x="16" y="6"/>
                    <a:pt x="16" y="6"/>
                  </a:cubicBezTo>
                  <a:cubicBezTo>
                    <a:pt x="16" y="2"/>
                    <a:pt x="13" y="0"/>
                    <a:pt x="9" y="0"/>
                  </a:cubicBezTo>
                  <a:cubicBezTo>
                    <a:pt x="4" y="0"/>
                    <a:pt x="0" y="4"/>
                    <a:pt x="0" y="9"/>
                  </a:cubicBezTo>
                  <a:cubicBezTo>
                    <a:pt x="0" y="14"/>
                    <a:pt x="4" y="18"/>
                    <a:pt x="9" y="18"/>
                  </a:cubicBezTo>
                  <a:cubicBezTo>
                    <a:pt x="11" y="18"/>
                    <a:pt x="12" y="18"/>
                    <a:pt x="13" y="17"/>
                  </a:cubicBezTo>
                  <a:cubicBezTo>
                    <a:pt x="14" y="18"/>
                    <a:pt x="14" y="18"/>
                    <a:pt x="14" y="18"/>
                  </a:cubicBezTo>
                  <a:cubicBezTo>
                    <a:pt x="17" y="18"/>
                    <a:pt x="17" y="18"/>
                    <a:pt x="17" y="18"/>
                  </a:cubicBezTo>
                  <a:cubicBezTo>
                    <a:pt x="17" y="8"/>
                    <a:pt x="17" y="8"/>
                    <a:pt x="17" y="8"/>
                  </a:cubicBezTo>
                  <a:cubicBezTo>
                    <a:pt x="8" y="8"/>
                    <a:pt x="8" y="8"/>
                    <a:pt x="8" y="8"/>
                  </a:cubicBezTo>
                  <a:lnTo>
                    <a:pt x="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40"/>
            <p:cNvSpPr>
              <a:spLocks noEditPoints="1"/>
            </p:cNvSpPr>
            <p:nvPr/>
          </p:nvSpPr>
          <p:spPr bwMode="auto">
            <a:xfrm>
              <a:off x="4892675" y="4972050"/>
              <a:ext cx="50800" cy="58738"/>
            </a:xfrm>
            <a:custGeom>
              <a:avLst/>
              <a:gdLst>
                <a:gd name="T0" fmla="*/ 14 w 16"/>
                <a:gd name="T1" fmla="*/ 13 h 18"/>
                <a:gd name="T2" fmla="*/ 13 w 16"/>
                <a:gd name="T3" fmla="*/ 9 h 18"/>
                <a:gd name="T4" fmla="*/ 15 w 16"/>
                <a:gd name="T5" fmla="*/ 5 h 18"/>
                <a:gd name="T6" fmla="*/ 8 w 16"/>
                <a:gd name="T7" fmla="*/ 0 h 18"/>
                <a:gd name="T8" fmla="*/ 0 w 16"/>
                <a:gd name="T9" fmla="*/ 0 h 18"/>
                <a:gd name="T10" fmla="*/ 0 w 16"/>
                <a:gd name="T11" fmla="*/ 18 h 18"/>
                <a:gd name="T12" fmla="*/ 4 w 16"/>
                <a:gd name="T13" fmla="*/ 18 h 18"/>
                <a:gd name="T14" fmla="*/ 4 w 16"/>
                <a:gd name="T15" fmla="*/ 11 h 18"/>
                <a:gd name="T16" fmla="*/ 8 w 16"/>
                <a:gd name="T17" fmla="*/ 11 h 18"/>
                <a:gd name="T18" fmla="*/ 10 w 16"/>
                <a:gd name="T19" fmla="*/ 15 h 18"/>
                <a:gd name="T20" fmla="*/ 11 w 16"/>
                <a:gd name="T21" fmla="*/ 18 h 18"/>
                <a:gd name="T22" fmla="*/ 11 w 16"/>
                <a:gd name="T23" fmla="*/ 18 h 18"/>
                <a:gd name="T24" fmla="*/ 16 w 16"/>
                <a:gd name="T25" fmla="*/ 18 h 18"/>
                <a:gd name="T26" fmla="*/ 15 w 16"/>
                <a:gd name="T27" fmla="*/ 17 h 18"/>
                <a:gd name="T28" fmla="*/ 14 w 16"/>
                <a:gd name="T29" fmla="*/ 13 h 18"/>
                <a:gd name="T30" fmla="*/ 4 w 16"/>
                <a:gd name="T31" fmla="*/ 4 h 18"/>
                <a:gd name="T32" fmla="*/ 8 w 16"/>
                <a:gd name="T33" fmla="*/ 4 h 18"/>
                <a:gd name="T34" fmla="*/ 10 w 16"/>
                <a:gd name="T35" fmla="*/ 6 h 18"/>
                <a:gd name="T36" fmla="*/ 8 w 16"/>
                <a:gd name="T37" fmla="*/ 8 h 18"/>
                <a:gd name="T38" fmla="*/ 4 w 16"/>
                <a:gd name="T39" fmla="*/ 8 h 18"/>
                <a:gd name="T40" fmla="*/ 4 w 16"/>
                <a:gd name="T41"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18">
                  <a:moveTo>
                    <a:pt x="14" y="13"/>
                  </a:moveTo>
                  <a:cubicBezTo>
                    <a:pt x="14" y="11"/>
                    <a:pt x="14" y="10"/>
                    <a:pt x="13" y="9"/>
                  </a:cubicBezTo>
                  <a:cubicBezTo>
                    <a:pt x="14" y="8"/>
                    <a:pt x="15" y="7"/>
                    <a:pt x="15" y="5"/>
                  </a:cubicBezTo>
                  <a:cubicBezTo>
                    <a:pt x="15" y="2"/>
                    <a:pt x="12" y="0"/>
                    <a:pt x="8" y="0"/>
                  </a:cubicBezTo>
                  <a:cubicBezTo>
                    <a:pt x="0" y="0"/>
                    <a:pt x="0" y="0"/>
                    <a:pt x="0" y="0"/>
                  </a:cubicBezTo>
                  <a:cubicBezTo>
                    <a:pt x="0" y="18"/>
                    <a:pt x="0" y="18"/>
                    <a:pt x="0" y="18"/>
                  </a:cubicBezTo>
                  <a:cubicBezTo>
                    <a:pt x="4" y="18"/>
                    <a:pt x="4" y="18"/>
                    <a:pt x="4" y="18"/>
                  </a:cubicBezTo>
                  <a:cubicBezTo>
                    <a:pt x="4" y="11"/>
                    <a:pt x="4" y="11"/>
                    <a:pt x="4" y="11"/>
                  </a:cubicBezTo>
                  <a:cubicBezTo>
                    <a:pt x="8" y="11"/>
                    <a:pt x="8" y="11"/>
                    <a:pt x="8" y="11"/>
                  </a:cubicBezTo>
                  <a:cubicBezTo>
                    <a:pt x="10" y="11"/>
                    <a:pt x="10" y="12"/>
                    <a:pt x="10" y="15"/>
                  </a:cubicBezTo>
                  <a:cubicBezTo>
                    <a:pt x="10" y="16"/>
                    <a:pt x="10" y="17"/>
                    <a:pt x="11" y="18"/>
                  </a:cubicBezTo>
                  <a:cubicBezTo>
                    <a:pt x="11" y="18"/>
                    <a:pt x="11" y="18"/>
                    <a:pt x="11" y="18"/>
                  </a:cubicBezTo>
                  <a:cubicBezTo>
                    <a:pt x="16" y="18"/>
                    <a:pt x="16" y="18"/>
                    <a:pt x="16" y="18"/>
                  </a:cubicBezTo>
                  <a:cubicBezTo>
                    <a:pt x="15" y="17"/>
                    <a:pt x="15" y="17"/>
                    <a:pt x="15" y="17"/>
                  </a:cubicBezTo>
                  <a:cubicBezTo>
                    <a:pt x="15" y="16"/>
                    <a:pt x="14" y="15"/>
                    <a:pt x="14" y="13"/>
                  </a:cubicBezTo>
                  <a:moveTo>
                    <a:pt x="4" y="4"/>
                  </a:moveTo>
                  <a:cubicBezTo>
                    <a:pt x="8" y="4"/>
                    <a:pt x="8" y="4"/>
                    <a:pt x="8" y="4"/>
                  </a:cubicBezTo>
                  <a:cubicBezTo>
                    <a:pt x="10" y="4"/>
                    <a:pt x="10" y="4"/>
                    <a:pt x="10" y="6"/>
                  </a:cubicBezTo>
                  <a:cubicBezTo>
                    <a:pt x="10" y="7"/>
                    <a:pt x="10"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41"/>
            <p:cNvSpPr>
              <a:spLocks noEditPoints="1"/>
            </p:cNvSpPr>
            <p:nvPr/>
          </p:nvSpPr>
          <p:spPr bwMode="auto">
            <a:xfrm>
              <a:off x="4962525" y="4972050"/>
              <a:ext cx="53975" cy="58738"/>
            </a:xfrm>
            <a:custGeom>
              <a:avLst/>
              <a:gdLst>
                <a:gd name="T0" fmla="*/ 8 w 17"/>
                <a:gd name="T1" fmla="*/ 0 h 18"/>
                <a:gd name="T2" fmla="*/ 0 w 17"/>
                <a:gd name="T3" fmla="*/ 9 h 18"/>
                <a:gd name="T4" fmla="*/ 8 w 17"/>
                <a:gd name="T5" fmla="*/ 18 h 18"/>
                <a:gd name="T6" fmla="*/ 17 w 17"/>
                <a:gd name="T7" fmla="*/ 9 h 18"/>
                <a:gd name="T8" fmla="*/ 8 w 17"/>
                <a:gd name="T9" fmla="*/ 0 h 18"/>
                <a:gd name="T10" fmla="*/ 8 w 17"/>
                <a:gd name="T11" fmla="*/ 15 h 18"/>
                <a:gd name="T12" fmla="*/ 4 w 17"/>
                <a:gd name="T13" fmla="*/ 9 h 18"/>
                <a:gd name="T14" fmla="*/ 8 w 17"/>
                <a:gd name="T15" fmla="*/ 3 h 18"/>
                <a:gd name="T16" fmla="*/ 13 w 17"/>
                <a:gd name="T17" fmla="*/ 9 h 18"/>
                <a:gd name="T18" fmla="*/ 8 w 17"/>
                <a:gd name="T19"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8">
                  <a:moveTo>
                    <a:pt x="8" y="0"/>
                  </a:moveTo>
                  <a:cubicBezTo>
                    <a:pt x="3" y="0"/>
                    <a:pt x="0" y="4"/>
                    <a:pt x="0" y="9"/>
                  </a:cubicBezTo>
                  <a:cubicBezTo>
                    <a:pt x="0" y="14"/>
                    <a:pt x="3" y="18"/>
                    <a:pt x="8" y="18"/>
                  </a:cubicBezTo>
                  <a:cubicBezTo>
                    <a:pt x="13" y="18"/>
                    <a:pt x="17" y="14"/>
                    <a:pt x="17" y="9"/>
                  </a:cubicBezTo>
                  <a:cubicBezTo>
                    <a:pt x="17" y="4"/>
                    <a:pt x="13" y="0"/>
                    <a:pt x="8" y="0"/>
                  </a:cubicBezTo>
                  <a:moveTo>
                    <a:pt x="8" y="15"/>
                  </a:moveTo>
                  <a:cubicBezTo>
                    <a:pt x="5" y="15"/>
                    <a:pt x="4" y="12"/>
                    <a:pt x="4" y="9"/>
                  </a:cubicBezTo>
                  <a:cubicBezTo>
                    <a:pt x="4" y="6"/>
                    <a:pt x="5" y="3"/>
                    <a:pt x="8" y="3"/>
                  </a:cubicBezTo>
                  <a:cubicBezTo>
                    <a:pt x="11" y="3"/>
                    <a:pt x="13" y="6"/>
                    <a:pt x="13" y="9"/>
                  </a:cubicBezTo>
                  <a:cubicBezTo>
                    <a:pt x="13" y="12"/>
                    <a:pt x="11" y="15"/>
                    <a:pt x="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42"/>
            <p:cNvSpPr>
              <a:spLocks/>
            </p:cNvSpPr>
            <p:nvPr/>
          </p:nvSpPr>
          <p:spPr bwMode="auto">
            <a:xfrm>
              <a:off x="5038725" y="4972050"/>
              <a:ext cx="47625" cy="58738"/>
            </a:xfrm>
            <a:custGeom>
              <a:avLst/>
              <a:gdLst>
                <a:gd name="T0" fmla="*/ 11 w 15"/>
                <a:gd name="T1" fmla="*/ 10 h 18"/>
                <a:gd name="T2" fmla="*/ 8 w 15"/>
                <a:gd name="T3" fmla="*/ 14 h 18"/>
                <a:gd name="T4" fmla="*/ 5 w 15"/>
                <a:gd name="T5" fmla="*/ 10 h 18"/>
                <a:gd name="T6" fmla="*/ 5 w 15"/>
                <a:gd name="T7" fmla="*/ 0 h 18"/>
                <a:gd name="T8" fmla="*/ 0 w 15"/>
                <a:gd name="T9" fmla="*/ 0 h 18"/>
                <a:gd name="T10" fmla="*/ 0 w 15"/>
                <a:gd name="T11" fmla="*/ 11 h 18"/>
                <a:gd name="T12" fmla="*/ 8 w 15"/>
                <a:gd name="T13" fmla="*/ 18 h 18"/>
                <a:gd name="T14" fmla="*/ 15 w 15"/>
                <a:gd name="T15" fmla="*/ 11 h 18"/>
                <a:gd name="T16" fmla="*/ 15 w 15"/>
                <a:gd name="T17" fmla="*/ 0 h 18"/>
                <a:gd name="T18" fmla="*/ 11 w 15"/>
                <a:gd name="T19" fmla="*/ 0 h 18"/>
                <a:gd name="T20" fmla="*/ 11 w 15"/>
                <a:gd name="T2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8">
                  <a:moveTo>
                    <a:pt x="11" y="10"/>
                  </a:moveTo>
                  <a:cubicBezTo>
                    <a:pt x="11" y="13"/>
                    <a:pt x="11" y="14"/>
                    <a:pt x="8" y="14"/>
                  </a:cubicBezTo>
                  <a:cubicBezTo>
                    <a:pt x="5" y="14"/>
                    <a:pt x="5" y="13"/>
                    <a:pt x="5" y="10"/>
                  </a:cubicBezTo>
                  <a:cubicBezTo>
                    <a:pt x="5" y="0"/>
                    <a:pt x="5" y="0"/>
                    <a:pt x="5" y="0"/>
                  </a:cubicBezTo>
                  <a:cubicBezTo>
                    <a:pt x="0" y="0"/>
                    <a:pt x="0" y="0"/>
                    <a:pt x="0" y="0"/>
                  </a:cubicBezTo>
                  <a:cubicBezTo>
                    <a:pt x="0" y="11"/>
                    <a:pt x="0" y="11"/>
                    <a:pt x="0" y="11"/>
                  </a:cubicBezTo>
                  <a:cubicBezTo>
                    <a:pt x="0" y="16"/>
                    <a:pt x="3" y="18"/>
                    <a:pt x="8" y="18"/>
                  </a:cubicBezTo>
                  <a:cubicBezTo>
                    <a:pt x="13" y="18"/>
                    <a:pt x="15" y="16"/>
                    <a:pt x="15" y="11"/>
                  </a:cubicBezTo>
                  <a:cubicBezTo>
                    <a:pt x="15" y="0"/>
                    <a:pt x="15" y="0"/>
                    <a:pt x="15" y="0"/>
                  </a:cubicBezTo>
                  <a:cubicBezTo>
                    <a:pt x="11" y="0"/>
                    <a:pt x="11" y="0"/>
                    <a:pt x="11" y="0"/>
                  </a:cubicBezTo>
                  <a:lnTo>
                    <a:pt x="1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43"/>
            <p:cNvSpPr>
              <a:spLocks noEditPoints="1"/>
            </p:cNvSpPr>
            <p:nvPr/>
          </p:nvSpPr>
          <p:spPr bwMode="auto">
            <a:xfrm>
              <a:off x="5114925" y="4972050"/>
              <a:ext cx="44450" cy="58738"/>
            </a:xfrm>
            <a:custGeom>
              <a:avLst/>
              <a:gdLst>
                <a:gd name="T0" fmla="*/ 8 w 14"/>
                <a:gd name="T1" fmla="*/ 0 h 18"/>
                <a:gd name="T2" fmla="*/ 0 w 14"/>
                <a:gd name="T3" fmla="*/ 0 h 18"/>
                <a:gd name="T4" fmla="*/ 0 w 14"/>
                <a:gd name="T5" fmla="*/ 18 h 18"/>
                <a:gd name="T6" fmla="*/ 4 w 14"/>
                <a:gd name="T7" fmla="*/ 18 h 18"/>
                <a:gd name="T8" fmla="*/ 4 w 14"/>
                <a:gd name="T9" fmla="*/ 12 h 18"/>
                <a:gd name="T10" fmla="*/ 8 w 14"/>
                <a:gd name="T11" fmla="*/ 12 h 18"/>
                <a:gd name="T12" fmla="*/ 14 w 14"/>
                <a:gd name="T13" fmla="*/ 6 h 18"/>
                <a:gd name="T14" fmla="*/ 8 w 14"/>
                <a:gd name="T15" fmla="*/ 0 h 18"/>
                <a:gd name="T16" fmla="*/ 4 w 14"/>
                <a:gd name="T17" fmla="*/ 4 h 18"/>
                <a:gd name="T18" fmla="*/ 8 w 14"/>
                <a:gd name="T19" fmla="*/ 4 h 18"/>
                <a:gd name="T20" fmla="*/ 10 w 14"/>
                <a:gd name="T21" fmla="*/ 6 h 18"/>
                <a:gd name="T22" fmla="*/ 8 w 14"/>
                <a:gd name="T23" fmla="*/ 8 h 18"/>
                <a:gd name="T24" fmla="*/ 4 w 14"/>
                <a:gd name="T25" fmla="*/ 8 h 18"/>
                <a:gd name="T26" fmla="*/ 4 w 14"/>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8" y="0"/>
                  </a:moveTo>
                  <a:cubicBezTo>
                    <a:pt x="0" y="0"/>
                    <a:pt x="0" y="0"/>
                    <a:pt x="0" y="0"/>
                  </a:cubicBezTo>
                  <a:cubicBezTo>
                    <a:pt x="0" y="18"/>
                    <a:pt x="0" y="18"/>
                    <a:pt x="0" y="18"/>
                  </a:cubicBezTo>
                  <a:cubicBezTo>
                    <a:pt x="4" y="18"/>
                    <a:pt x="4" y="18"/>
                    <a:pt x="4" y="18"/>
                  </a:cubicBezTo>
                  <a:cubicBezTo>
                    <a:pt x="4" y="12"/>
                    <a:pt x="4" y="12"/>
                    <a:pt x="4" y="12"/>
                  </a:cubicBezTo>
                  <a:cubicBezTo>
                    <a:pt x="8" y="12"/>
                    <a:pt x="8" y="12"/>
                    <a:pt x="8" y="12"/>
                  </a:cubicBezTo>
                  <a:cubicBezTo>
                    <a:pt x="14" y="12"/>
                    <a:pt x="14" y="7"/>
                    <a:pt x="14" y="6"/>
                  </a:cubicBezTo>
                  <a:cubicBezTo>
                    <a:pt x="14" y="4"/>
                    <a:pt x="14" y="0"/>
                    <a:pt x="8" y="0"/>
                  </a:cubicBezTo>
                  <a:moveTo>
                    <a:pt x="4" y="4"/>
                  </a:moveTo>
                  <a:cubicBezTo>
                    <a:pt x="8" y="4"/>
                    <a:pt x="8" y="4"/>
                    <a:pt x="8" y="4"/>
                  </a:cubicBezTo>
                  <a:cubicBezTo>
                    <a:pt x="9" y="4"/>
                    <a:pt x="10" y="4"/>
                    <a:pt x="10" y="6"/>
                  </a:cubicBezTo>
                  <a:cubicBezTo>
                    <a:pt x="10" y="8"/>
                    <a:pt x="8" y="8"/>
                    <a:pt x="8" y="8"/>
                  </a:cubicBezTo>
                  <a:cubicBezTo>
                    <a:pt x="4" y="8"/>
                    <a:pt x="4" y="8"/>
                    <a:pt x="4" y="8"/>
                  </a:cubicBezTo>
                  <a:lnTo>
                    <a:pt x="4"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Line 45"/>
            <p:cNvSpPr>
              <a:spLocks noChangeShapeType="1"/>
            </p:cNvSpPr>
            <p:nvPr/>
          </p:nvSpPr>
          <p:spPr bwMode="auto">
            <a:xfrm>
              <a:off x="4114800" y="5084763"/>
              <a:ext cx="0" cy="0"/>
            </a:xfrm>
            <a:prstGeom prst="line">
              <a:avLst/>
            </a:prstGeom>
            <a:noFill/>
            <a:ln w="2"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46" name="Straight Connector 45"/>
          <p:cNvCxnSpPr/>
          <p:nvPr/>
        </p:nvCxnSpPr>
        <p:spPr>
          <a:xfrm>
            <a:off x="-6349" y="1184275"/>
            <a:ext cx="12204700" cy="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5FD83026-216B-4CD1-A5F6-39E1A5D81913}"/>
              </a:ext>
            </a:extLst>
          </p:cNvPr>
          <p:cNvCxnSpPr/>
          <p:nvPr/>
        </p:nvCxnSpPr>
        <p:spPr>
          <a:xfrm>
            <a:off x="1270000" y="482600"/>
            <a:ext cx="0" cy="1422400"/>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5" name="Picture 24">
            <a:extLst>
              <a:ext uri="{FF2B5EF4-FFF2-40B4-BE49-F238E27FC236}">
                <a16:creationId xmlns:a16="http://schemas.microsoft.com/office/drawing/2014/main" xmlns="" id="{618D81D1-5E86-48B9-875E-A0C3D8BA7AD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65574" y="299887"/>
            <a:ext cx="622040" cy="622040"/>
          </a:xfrm>
          <a:prstGeom prst="rect">
            <a:avLst/>
          </a:prstGeom>
        </p:spPr>
      </p:pic>
    </p:spTree>
    <p:extLst>
      <p:ext uri="{BB962C8B-B14F-4D97-AF65-F5344CB8AC3E}">
        <p14:creationId xmlns:p14="http://schemas.microsoft.com/office/powerpoint/2010/main" val="2592159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805BF07-CBC2-4220-84AD-1909094F0CFF}" type="datetimeFigureOut">
              <a:rPr lang="en-IN" smtClean="0"/>
              <a:t>18-02-2020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4D15D35-A375-4209-B350-81687305E0E1}" type="slidenum">
              <a:rPr lang="en-IN" smtClean="0"/>
              <a:t>‹#›</a:t>
            </a:fld>
            <a:endParaRPr lang="en-IN"/>
          </a:p>
        </p:txBody>
      </p:sp>
    </p:spTree>
    <p:extLst>
      <p:ext uri="{BB962C8B-B14F-4D97-AF65-F5344CB8AC3E}">
        <p14:creationId xmlns:p14="http://schemas.microsoft.com/office/powerpoint/2010/main" val="1679908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805BF07-CBC2-4220-84AD-1909094F0CFF}" type="datetimeFigureOut">
              <a:rPr lang="en-IN" smtClean="0"/>
              <a:t>18-02-2020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4D15D35-A375-4209-B350-81687305E0E1}" type="slidenum">
              <a:rPr lang="en-IN" smtClean="0"/>
              <a:t>‹#›</a:t>
            </a:fld>
            <a:endParaRPr lang="en-IN"/>
          </a:p>
        </p:txBody>
      </p:sp>
    </p:spTree>
    <p:extLst>
      <p:ext uri="{BB962C8B-B14F-4D97-AF65-F5344CB8AC3E}">
        <p14:creationId xmlns:p14="http://schemas.microsoft.com/office/powerpoint/2010/main" val="1503336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805BF07-CBC2-4220-84AD-1909094F0CFF}" type="datetimeFigureOut">
              <a:rPr lang="en-IN" smtClean="0"/>
              <a:t>18-02-2020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4D15D35-A375-4209-B350-81687305E0E1}" type="slidenum">
              <a:rPr lang="en-IN" smtClean="0"/>
              <a:t>‹#›</a:t>
            </a:fld>
            <a:endParaRPr lang="en-IN"/>
          </a:p>
        </p:txBody>
      </p:sp>
    </p:spTree>
    <p:extLst>
      <p:ext uri="{BB962C8B-B14F-4D97-AF65-F5344CB8AC3E}">
        <p14:creationId xmlns:p14="http://schemas.microsoft.com/office/powerpoint/2010/main" val="2592954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805BF07-CBC2-4220-84AD-1909094F0CFF}" type="datetimeFigureOut">
              <a:rPr lang="en-IN" smtClean="0"/>
              <a:t>18-02-2020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4D15D35-A375-4209-B350-81687305E0E1}" type="slidenum">
              <a:rPr lang="en-IN" smtClean="0"/>
              <a:t>‹#›</a:t>
            </a:fld>
            <a:endParaRPr lang="en-IN"/>
          </a:p>
        </p:txBody>
      </p:sp>
    </p:spTree>
    <p:extLst>
      <p:ext uri="{BB962C8B-B14F-4D97-AF65-F5344CB8AC3E}">
        <p14:creationId xmlns:p14="http://schemas.microsoft.com/office/powerpoint/2010/main" val="2468317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05BF07-CBC2-4220-84AD-1909094F0CFF}" type="datetimeFigureOut">
              <a:rPr lang="en-IN" smtClean="0"/>
              <a:t>18-02-2020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D15D35-A375-4209-B350-81687305E0E1}" type="slidenum">
              <a:rPr lang="en-IN" smtClean="0"/>
              <a:t>‹#›</a:t>
            </a:fld>
            <a:endParaRPr lang="en-IN"/>
          </a:p>
        </p:txBody>
      </p:sp>
    </p:spTree>
    <p:extLst>
      <p:ext uri="{BB962C8B-B14F-4D97-AF65-F5344CB8AC3E}">
        <p14:creationId xmlns:p14="http://schemas.microsoft.com/office/powerpoint/2010/main" val="30188215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0.png"/><Relationship Id="rId18" Type="http://schemas.microsoft.com/office/2007/relationships/hdphoto" Target="../media/hdphoto5.wdp"/><Relationship Id="rId3" Type="http://schemas.openxmlformats.org/officeDocument/2006/relationships/image" Target="../media/image22.png"/><Relationship Id="rId7" Type="http://schemas.openxmlformats.org/officeDocument/2006/relationships/image" Target="../media/image26.png"/><Relationship Id="rId12" Type="http://schemas.microsoft.com/office/2007/relationships/hdphoto" Target="../media/hdphoto2.wdp"/><Relationship Id="rId17" Type="http://schemas.openxmlformats.org/officeDocument/2006/relationships/image" Target="../media/image32.png"/><Relationship Id="rId2" Type="http://schemas.openxmlformats.org/officeDocument/2006/relationships/notesSlide" Target="../notesSlides/notesSlide1.xml"/><Relationship Id="rId16" Type="http://schemas.microsoft.com/office/2007/relationships/hdphoto" Target="../media/hdphoto4.wdp"/><Relationship Id="rId1" Type="http://schemas.openxmlformats.org/officeDocument/2006/relationships/slideLayout" Target="../slideLayouts/slideLayout2.xml"/><Relationship Id="rId6" Type="http://schemas.openxmlformats.org/officeDocument/2006/relationships/image" Target="../media/image25.png"/><Relationship Id="rId11" Type="http://schemas.openxmlformats.org/officeDocument/2006/relationships/image" Target="../media/image29.png"/><Relationship Id="rId5" Type="http://schemas.openxmlformats.org/officeDocument/2006/relationships/image" Target="../media/image24.png"/><Relationship Id="rId15" Type="http://schemas.openxmlformats.org/officeDocument/2006/relationships/image" Target="../media/image31.png"/><Relationship Id="rId10" Type="http://schemas.openxmlformats.org/officeDocument/2006/relationships/image" Target="../media/image28.png"/><Relationship Id="rId4" Type="http://schemas.openxmlformats.org/officeDocument/2006/relationships/image" Target="../media/image23.jpeg"/><Relationship Id="rId9" Type="http://schemas.microsoft.com/office/2007/relationships/hdphoto" Target="../media/hdphoto1.wdp"/><Relationship Id="rId14" Type="http://schemas.microsoft.com/office/2007/relationships/hdphoto" Target="../media/hdphoto3.wdp"/></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33.jpe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JPG"/></Relationships>
</file>

<file path=ppt/slides/_rels/slide1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2.JPG"/><Relationship Id="rId5" Type="http://schemas.openxmlformats.org/officeDocument/2006/relationships/image" Target="../media/image13.JP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2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5.JPG"/><Relationship Id="rId1" Type="http://schemas.openxmlformats.org/officeDocument/2006/relationships/slideLayout" Target="../slideLayouts/slideLayout2.xml"/><Relationship Id="rId5" Type="http://schemas.microsoft.com/office/2007/relationships/hdphoto" Target="../media/hdphoto6.wdp"/><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38.jpeg"/></Relationships>
</file>

<file path=ppt/slides/_rels/slide32.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40.jpeg"/></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1.png"/><Relationship Id="rId1" Type="http://schemas.openxmlformats.org/officeDocument/2006/relationships/slideLayout" Target="../slideLayouts/slideLayout2.xml"/><Relationship Id="rId4" Type="http://schemas.microsoft.com/office/2007/relationships/hdphoto" Target="../media/hdphoto7.wdp"/></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1.png"/><Relationship Id="rId1" Type="http://schemas.openxmlformats.org/officeDocument/2006/relationships/slideLayout" Target="../slideLayouts/slideLayout2.xml"/><Relationship Id="rId4" Type="http://schemas.microsoft.com/office/2007/relationships/hdphoto" Target="../media/hdphoto7.wdp"/></Relationships>
</file>

<file path=ppt/slides/_rels/slide35.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44.jpg"/><Relationship Id="rId4" Type="http://schemas.openxmlformats.org/officeDocument/2006/relationships/image" Target="../media/image43.jpeg"/></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21.png"/><Relationship Id="rId1" Type="http://schemas.openxmlformats.org/officeDocument/2006/relationships/slideLayout" Target="../slideLayouts/slideLayout2.xml"/><Relationship Id="rId5" Type="http://schemas.microsoft.com/office/2007/relationships/hdphoto" Target="../media/hdphoto8.wdp"/><Relationship Id="rId4" Type="http://schemas.openxmlformats.org/officeDocument/2006/relationships/image" Target="../media/image48.png"/></Relationships>
</file>

<file path=ppt/slides/_rels/slide38.xml.rels><?xml version="1.0" encoding="UTF-8" standalone="yes"?>
<Relationships xmlns="http://schemas.openxmlformats.org/package/2006/relationships"><Relationship Id="rId8" Type="http://schemas.microsoft.com/office/2007/relationships/hdphoto" Target="../media/hdphoto9.wdp"/><Relationship Id="rId3" Type="http://schemas.openxmlformats.org/officeDocument/2006/relationships/image" Target="../media/image50.jpeg"/><Relationship Id="rId7" Type="http://schemas.openxmlformats.org/officeDocument/2006/relationships/image" Target="../media/image54.png"/><Relationship Id="rId2" Type="http://schemas.openxmlformats.org/officeDocument/2006/relationships/image" Target="../media/image49.jpeg"/><Relationship Id="rId1" Type="http://schemas.openxmlformats.org/officeDocument/2006/relationships/slideLayout" Target="../slideLayouts/slideLayout2.xml"/><Relationship Id="rId6" Type="http://schemas.openxmlformats.org/officeDocument/2006/relationships/image" Target="../media/image53.jpeg"/><Relationship Id="rId5" Type="http://schemas.openxmlformats.org/officeDocument/2006/relationships/image" Target="../media/image52.jpeg"/><Relationship Id="rId10" Type="http://schemas.openxmlformats.org/officeDocument/2006/relationships/image" Target="../media/image56.jpeg"/><Relationship Id="rId4" Type="http://schemas.openxmlformats.org/officeDocument/2006/relationships/image" Target="../media/image51.jpeg"/><Relationship Id="rId9" Type="http://schemas.openxmlformats.org/officeDocument/2006/relationships/image" Target="../media/image55.jpeg"/></Relationships>
</file>

<file path=ppt/slides/_rels/slide39.xml.rels><?xml version="1.0" encoding="UTF-8" standalone="yes"?>
<Relationships xmlns="http://schemas.openxmlformats.org/package/2006/relationships"><Relationship Id="rId8" Type="http://schemas.openxmlformats.org/officeDocument/2006/relationships/image" Target="../media/image63.jpeg"/><Relationship Id="rId3" Type="http://schemas.openxmlformats.org/officeDocument/2006/relationships/image" Target="../media/image58.jpeg"/><Relationship Id="rId7" Type="http://schemas.openxmlformats.org/officeDocument/2006/relationships/image" Target="../media/image62.jpeg"/><Relationship Id="rId2" Type="http://schemas.openxmlformats.org/officeDocument/2006/relationships/image" Target="../media/image57.jpeg"/><Relationship Id="rId1" Type="http://schemas.openxmlformats.org/officeDocument/2006/relationships/slideLayout" Target="../slideLayouts/slideLayout2.xml"/><Relationship Id="rId6" Type="http://schemas.openxmlformats.org/officeDocument/2006/relationships/image" Target="../media/image61.jpeg"/><Relationship Id="rId5" Type="http://schemas.openxmlformats.org/officeDocument/2006/relationships/image" Target="../media/image60.jpeg"/><Relationship Id="rId10" Type="http://schemas.openxmlformats.org/officeDocument/2006/relationships/image" Target="../media/image65.jpeg"/><Relationship Id="rId4" Type="http://schemas.openxmlformats.org/officeDocument/2006/relationships/image" Target="../media/image59.jpeg"/><Relationship Id="rId9" Type="http://schemas.openxmlformats.org/officeDocument/2006/relationships/image" Target="../media/image64.jpe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66.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JPG"/><Relationship Id="rId13" Type="http://schemas.openxmlformats.org/officeDocument/2006/relationships/image" Target="../media/image16.emf"/><Relationship Id="rId3" Type="http://schemas.openxmlformats.org/officeDocument/2006/relationships/image" Target="../media/image6.JPG"/><Relationship Id="rId7" Type="http://schemas.openxmlformats.org/officeDocument/2006/relationships/image" Target="../media/image10.JPG"/><Relationship Id="rId12" Type="http://schemas.openxmlformats.org/officeDocument/2006/relationships/image" Target="../media/image15.JPG"/><Relationship Id="rId17" Type="http://schemas.openxmlformats.org/officeDocument/2006/relationships/image" Target="../media/image20.png"/><Relationship Id="rId2" Type="http://schemas.openxmlformats.org/officeDocument/2006/relationships/image" Target="../media/image5.JPG"/><Relationship Id="rId16"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9.JPG"/><Relationship Id="rId11" Type="http://schemas.openxmlformats.org/officeDocument/2006/relationships/image" Target="../media/image14.JPG"/><Relationship Id="rId5" Type="http://schemas.openxmlformats.org/officeDocument/2006/relationships/image" Target="../media/image8.JPG"/><Relationship Id="rId15" Type="http://schemas.openxmlformats.org/officeDocument/2006/relationships/image" Target="../media/image18.JPG"/><Relationship Id="rId10" Type="http://schemas.openxmlformats.org/officeDocument/2006/relationships/image" Target="../media/image13.JPG"/><Relationship Id="rId4" Type="http://schemas.openxmlformats.org/officeDocument/2006/relationships/image" Target="../media/image7.JPG"/><Relationship Id="rId9" Type="http://schemas.openxmlformats.org/officeDocument/2006/relationships/image" Target="../media/image12.JPG"/><Relationship Id="rId14" Type="http://schemas.openxmlformats.org/officeDocument/2006/relationships/image" Target="../media/image17.emf"/></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C2A5909-91C5-4643-ABC6-E39C680CF91F}"/>
              </a:ext>
            </a:extLst>
          </p:cNvPr>
          <p:cNvSpPr txBox="1"/>
          <p:nvPr/>
        </p:nvSpPr>
        <p:spPr>
          <a:xfrm>
            <a:off x="4423106" y="2890391"/>
            <a:ext cx="3345788" cy="1077218"/>
          </a:xfrm>
          <a:prstGeom prst="rect">
            <a:avLst/>
          </a:prstGeom>
          <a:noFill/>
        </p:spPr>
        <p:txBody>
          <a:bodyPr wrap="none" rtlCol="0">
            <a:spAutoFit/>
          </a:bodyPr>
          <a:lstStyle/>
          <a:p>
            <a:r>
              <a:rPr lang="en-US" sz="3200" b="1" dirty="0"/>
              <a:t>DRIVER TRAINING </a:t>
            </a:r>
          </a:p>
          <a:p>
            <a:pPr algn="ctr"/>
            <a:r>
              <a:rPr lang="en-US" sz="3200" b="1" dirty="0"/>
              <a:t>HANDOUT</a:t>
            </a:r>
            <a:endParaRPr lang="en-IN" sz="3200" b="1" dirty="0"/>
          </a:p>
        </p:txBody>
      </p:sp>
      <p:sp>
        <p:nvSpPr>
          <p:cNvPr id="3" name="TextBox 2">
            <a:extLst>
              <a:ext uri="{FF2B5EF4-FFF2-40B4-BE49-F238E27FC236}">
                <a16:creationId xmlns:a16="http://schemas.microsoft.com/office/drawing/2014/main" xmlns="" id="{6F7D9901-9B61-45D1-A8A1-C450351FBC2A}"/>
              </a:ext>
            </a:extLst>
          </p:cNvPr>
          <p:cNvSpPr txBox="1"/>
          <p:nvPr/>
        </p:nvSpPr>
        <p:spPr>
          <a:xfrm>
            <a:off x="78892" y="5941289"/>
            <a:ext cx="2803973" cy="369332"/>
          </a:xfrm>
          <a:prstGeom prst="rect">
            <a:avLst/>
          </a:prstGeom>
          <a:noFill/>
        </p:spPr>
        <p:txBody>
          <a:bodyPr wrap="none" rtlCol="0">
            <a:spAutoFit/>
          </a:bodyPr>
          <a:lstStyle/>
          <a:p>
            <a:r>
              <a:rPr lang="en-US" dirty="0"/>
              <a:t>Updated as on Feb 14, 2020</a:t>
            </a:r>
            <a:endParaRPr lang="en-US" b="1" dirty="0"/>
          </a:p>
        </p:txBody>
      </p:sp>
    </p:spTree>
    <p:extLst>
      <p:ext uri="{BB962C8B-B14F-4D97-AF65-F5344CB8AC3E}">
        <p14:creationId xmlns:p14="http://schemas.microsoft.com/office/powerpoint/2010/main" val="842221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xmlns="" id="{9AF2886F-7171-46BD-B448-9F228A915D1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50426"/>
            <a:ext cx="6497556" cy="3522823"/>
          </a:xfrm>
          <a:prstGeom prst="rect">
            <a:avLst/>
          </a:prstGeom>
          <a:ln>
            <a:noFill/>
          </a:ln>
        </p:spPr>
      </p:pic>
      <p:sp>
        <p:nvSpPr>
          <p:cNvPr id="5" name="TextBox 4">
            <a:extLst>
              <a:ext uri="{FF2B5EF4-FFF2-40B4-BE49-F238E27FC236}">
                <a16:creationId xmlns:a16="http://schemas.microsoft.com/office/drawing/2014/main" xmlns="" id="{B05D6C39-9D7C-44DA-A162-CAC8BDDBEDEC}"/>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8" name="TextBox 7">
            <a:extLst>
              <a:ext uri="{FF2B5EF4-FFF2-40B4-BE49-F238E27FC236}">
                <a16:creationId xmlns:a16="http://schemas.microsoft.com/office/drawing/2014/main" xmlns="" id="{D6A9C974-6806-4DC2-BE82-13AD47536144}"/>
              </a:ext>
            </a:extLst>
          </p:cNvPr>
          <p:cNvSpPr txBox="1"/>
          <p:nvPr/>
        </p:nvSpPr>
        <p:spPr>
          <a:xfrm>
            <a:off x="1331693" y="1350401"/>
            <a:ext cx="1135247" cy="369332"/>
          </a:xfrm>
          <a:prstGeom prst="rect">
            <a:avLst/>
          </a:prstGeom>
          <a:noFill/>
        </p:spPr>
        <p:txBody>
          <a:bodyPr wrap="none" rtlCol="0">
            <a:spAutoFit/>
          </a:bodyPr>
          <a:lstStyle/>
          <a:p>
            <a:r>
              <a:rPr lang="en-US" b="1" dirty="0"/>
              <a:t>DPF Lamp</a:t>
            </a:r>
          </a:p>
        </p:txBody>
      </p:sp>
      <p:sp>
        <p:nvSpPr>
          <p:cNvPr id="10" name="TextBox 9">
            <a:extLst>
              <a:ext uri="{FF2B5EF4-FFF2-40B4-BE49-F238E27FC236}">
                <a16:creationId xmlns:a16="http://schemas.microsoft.com/office/drawing/2014/main" xmlns="" id="{56A86DFD-8771-4738-970F-62C39126319F}"/>
              </a:ext>
            </a:extLst>
          </p:cNvPr>
          <p:cNvSpPr txBox="1"/>
          <p:nvPr/>
        </p:nvSpPr>
        <p:spPr>
          <a:xfrm>
            <a:off x="6639810" y="3403780"/>
            <a:ext cx="5537200" cy="830997"/>
          </a:xfrm>
          <a:prstGeom prst="rect">
            <a:avLst/>
          </a:prstGeom>
          <a:noFill/>
        </p:spPr>
        <p:txBody>
          <a:bodyPr wrap="square" rtlCol="0">
            <a:spAutoFit/>
          </a:bodyPr>
          <a:lstStyle/>
          <a:p>
            <a:r>
              <a:rPr lang="en-US" sz="1600" b="1" dirty="0"/>
              <a:t>Condition:</a:t>
            </a:r>
          </a:p>
          <a:p>
            <a:pPr marL="742950" lvl="1" indent="-285750">
              <a:buFont typeface="Arial" panose="020B0604020202020204" pitchFamily="34" charset="0"/>
              <a:buChar char="•"/>
            </a:pPr>
            <a:r>
              <a:rPr lang="en-US" sz="1600" dirty="0"/>
              <a:t>When Diesel Particulate Filter (DPF) is choked and needs regeneration</a:t>
            </a:r>
          </a:p>
        </p:txBody>
      </p:sp>
      <p:sp>
        <p:nvSpPr>
          <p:cNvPr id="11" name="TextBox 10">
            <a:extLst>
              <a:ext uri="{FF2B5EF4-FFF2-40B4-BE49-F238E27FC236}">
                <a16:creationId xmlns:a16="http://schemas.microsoft.com/office/drawing/2014/main" xmlns="" id="{85F1674B-5E6B-4EE6-BA79-06F5EF3076DA}"/>
              </a:ext>
            </a:extLst>
          </p:cNvPr>
          <p:cNvSpPr txBox="1"/>
          <p:nvPr/>
        </p:nvSpPr>
        <p:spPr>
          <a:xfrm>
            <a:off x="6639810" y="4520934"/>
            <a:ext cx="5537200" cy="1569660"/>
          </a:xfrm>
          <a:prstGeom prst="rect">
            <a:avLst/>
          </a:prstGeom>
          <a:noFill/>
        </p:spPr>
        <p:txBody>
          <a:bodyPr wrap="square" rtlCol="0">
            <a:spAutoFit/>
          </a:bodyPr>
          <a:lstStyle/>
          <a:p>
            <a:r>
              <a:rPr lang="en-US" sz="1600" b="1" dirty="0"/>
              <a:t>Driver action:</a:t>
            </a:r>
          </a:p>
          <a:p>
            <a:pPr marL="742950" lvl="1" indent="-285750">
              <a:buFont typeface="Arial" panose="020B0604020202020204" pitchFamily="34" charset="0"/>
              <a:buChar char="•"/>
            </a:pPr>
            <a:r>
              <a:rPr lang="en-US" sz="1600" dirty="0">
                <a:solidFill>
                  <a:srgbClr val="FF0000"/>
                </a:solidFill>
              </a:rPr>
              <a:t>Drive the vehicle on a highway at high speed to increase  exhaust system temperature. </a:t>
            </a:r>
          </a:p>
          <a:p>
            <a:pPr marL="742950" lvl="1" indent="-285750">
              <a:buFont typeface="Arial" panose="020B0604020202020204" pitchFamily="34" charset="0"/>
              <a:buChar char="•"/>
            </a:pPr>
            <a:r>
              <a:rPr lang="en-US" sz="1600" dirty="0"/>
              <a:t>If the above condition is not possible, park vehicle in a safe location to start </a:t>
            </a:r>
            <a:r>
              <a:rPr lang="en-US" sz="1600" i="1" dirty="0"/>
              <a:t>Parked regeneration</a:t>
            </a:r>
            <a:r>
              <a:rPr lang="en-US" sz="1600" dirty="0"/>
              <a:t>.</a:t>
            </a:r>
          </a:p>
          <a:p>
            <a:pPr lvl="1"/>
            <a:endParaRPr lang="en-US" sz="1600" dirty="0"/>
          </a:p>
        </p:txBody>
      </p:sp>
      <p:pic>
        <p:nvPicPr>
          <p:cNvPr id="13" name="Picture 12">
            <a:extLst>
              <a:ext uri="{FF2B5EF4-FFF2-40B4-BE49-F238E27FC236}">
                <a16:creationId xmlns:a16="http://schemas.microsoft.com/office/drawing/2014/main" xmlns="" id="{3ED2A816-40A1-4D7E-8D9D-E6B9699BF522}"/>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124244" y="1869719"/>
            <a:ext cx="679022" cy="582019"/>
          </a:xfrm>
          <a:prstGeom prst="rect">
            <a:avLst/>
          </a:prstGeom>
        </p:spPr>
      </p:pic>
      <p:grpSp>
        <p:nvGrpSpPr>
          <p:cNvPr id="21" name="Group 20">
            <a:extLst>
              <a:ext uri="{FF2B5EF4-FFF2-40B4-BE49-F238E27FC236}">
                <a16:creationId xmlns:a16="http://schemas.microsoft.com/office/drawing/2014/main" xmlns="" id="{6F06C8CD-68D9-4C7F-BAFC-FE092FEFEE5F}"/>
              </a:ext>
            </a:extLst>
          </p:cNvPr>
          <p:cNvGrpSpPr/>
          <p:nvPr/>
        </p:nvGrpSpPr>
        <p:grpSpPr>
          <a:xfrm>
            <a:off x="4425209" y="1820440"/>
            <a:ext cx="2045128" cy="737437"/>
            <a:chOff x="6095999" y="471081"/>
            <a:chExt cx="2045128" cy="737437"/>
          </a:xfrm>
        </p:grpSpPr>
        <p:sp>
          <p:nvSpPr>
            <p:cNvPr id="22" name="TextBox 21">
              <a:extLst>
                <a:ext uri="{FF2B5EF4-FFF2-40B4-BE49-F238E27FC236}">
                  <a16:creationId xmlns:a16="http://schemas.microsoft.com/office/drawing/2014/main" xmlns="" id="{95194C7C-C213-4015-B3B6-D7AAD5C363E8}"/>
                </a:ext>
              </a:extLst>
            </p:cNvPr>
            <p:cNvSpPr txBox="1"/>
            <p:nvPr/>
          </p:nvSpPr>
          <p:spPr>
            <a:xfrm>
              <a:off x="6096000" y="471081"/>
              <a:ext cx="2045127" cy="369332"/>
            </a:xfrm>
            <a:prstGeom prst="rect">
              <a:avLst/>
            </a:prstGeom>
            <a:solidFill>
              <a:schemeClr val="bg1">
                <a:lumMod val="75000"/>
              </a:schemeClr>
            </a:solidFill>
            <a:ln>
              <a:solidFill>
                <a:schemeClr val="tx1"/>
              </a:solidFill>
            </a:ln>
          </p:spPr>
          <p:txBody>
            <a:bodyPr wrap="square" rtlCol="0">
              <a:spAutoFit/>
            </a:bodyPr>
            <a:lstStyle/>
            <a:p>
              <a:pPr algn="ctr"/>
              <a:r>
                <a:rPr lang="en-US" b="1" dirty="0"/>
                <a:t>Level 1</a:t>
              </a:r>
              <a:endParaRPr lang="en-IN" b="1" dirty="0"/>
            </a:p>
          </p:txBody>
        </p:sp>
        <p:sp>
          <p:nvSpPr>
            <p:cNvPr id="23" name="TextBox 22">
              <a:extLst>
                <a:ext uri="{FF2B5EF4-FFF2-40B4-BE49-F238E27FC236}">
                  <a16:creationId xmlns:a16="http://schemas.microsoft.com/office/drawing/2014/main" xmlns="" id="{4C0D5C58-3FFB-4103-B672-BE61C8BEA3E5}"/>
                </a:ext>
              </a:extLst>
            </p:cNvPr>
            <p:cNvSpPr txBox="1"/>
            <p:nvPr/>
          </p:nvSpPr>
          <p:spPr>
            <a:xfrm>
              <a:off x="6095999" y="839186"/>
              <a:ext cx="2045128" cy="369332"/>
            </a:xfrm>
            <a:prstGeom prst="rect">
              <a:avLst/>
            </a:prstGeom>
            <a:noFill/>
            <a:ln>
              <a:solidFill>
                <a:schemeClr val="tx1"/>
              </a:solidFill>
            </a:ln>
          </p:spPr>
          <p:txBody>
            <a:bodyPr wrap="square" rtlCol="0">
              <a:spAutoFit/>
            </a:bodyPr>
            <a:lstStyle/>
            <a:p>
              <a:r>
                <a:rPr lang="en-US" b="1" dirty="0"/>
                <a:t>DPF lamp solid ON</a:t>
              </a:r>
              <a:endParaRPr lang="en-IN" b="1" dirty="0"/>
            </a:p>
          </p:txBody>
        </p:sp>
      </p:grpSp>
      <p:sp>
        <p:nvSpPr>
          <p:cNvPr id="14" name="TextBox 13">
            <a:extLst>
              <a:ext uri="{FF2B5EF4-FFF2-40B4-BE49-F238E27FC236}">
                <a16:creationId xmlns:a16="http://schemas.microsoft.com/office/drawing/2014/main" xmlns="" id="{9531BB63-8FDC-4C53-A200-939FDB617AFD}"/>
              </a:ext>
            </a:extLst>
          </p:cNvPr>
          <p:cNvSpPr txBox="1"/>
          <p:nvPr/>
        </p:nvSpPr>
        <p:spPr>
          <a:xfrm>
            <a:off x="6735939" y="1362699"/>
            <a:ext cx="5344942" cy="584775"/>
          </a:xfrm>
          <a:prstGeom prst="rect">
            <a:avLst/>
          </a:prstGeom>
          <a:solidFill>
            <a:schemeClr val="bg1"/>
          </a:solid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No effect</a:t>
            </a:r>
          </a:p>
        </p:txBody>
      </p:sp>
      <p:sp>
        <p:nvSpPr>
          <p:cNvPr id="15" name="TextBox 14">
            <a:extLst>
              <a:ext uri="{FF2B5EF4-FFF2-40B4-BE49-F238E27FC236}">
                <a16:creationId xmlns:a16="http://schemas.microsoft.com/office/drawing/2014/main" xmlns="" id="{9FA6CD94-09C8-42DA-8F99-5B3A1A377544}"/>
              </a:ext>
            </a:extLst>
          </p:cNvPr>
          <p:cNvSpPr txBox="1"/>
          <p:nvPr/>
        </p:nvSpPr>
        <p:spPr>
          <a:xfrm>
            <a:off x="1495840" y="251792"/>
            <a:ext cx="6293198"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2"/>
            </a:pPr>
            <a:r>
              <a:rPr lang="en-US" sz="2000" dirty="0"/>
              <a:t>Understanding the Tell-tale specific to exhaust system</a:t>
            </a:r>
            <a:endParaRPr lang="en-US" sz="2000" b="1" dirty="0"/>
          </a:p>
          <a:p>
            <a:endParaRPr lang="en-US" sz="2800" b="1" dirty="0"/>
          </a:p>
        </p:txBody>
      </p:sp>
      <p:cxnSp>
        <p:nvCxnSpPr>
          <p:cNvPr id="9" name="Connector: Elbow 8">
            <a:extLst>
              <a:ext uri="{FF2B5EF4-FFF2-40B4-BE49-F238E27FC236}">
                <a16:creationId xmlns:a16="http://schemas.microsoft.com/office/drawing/2014/main" xmlns="" id="{4257D8C0-FE2C-4C05-8A6D-9E459DE161FC}"/>
              </a:ext>
            </a:extLst>
          </p:cNvPr>
          <p:cNvCxnSpPr>
            <a:cxnSpLocks/>
            <a:stCxn id="7" idx="0"/>
            <a:endCxn id="13" idx="2"/>
          </p:cNvCxnSpPr>
          <p:nvPr/>
        </p:nvCxnSpPr>
        <p:spPr>
          <a:xfrm rot="16200000" flipV="1">
            <a:off x="904371" y="3011123"/>
            <a:ext cx="1118771" cy="1"/>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xmlns="" id="{8CD7BABD-F812-46FF-8148-57BE79AF4680}"/>
              </a:ext>
            </a:extLst>
          </p:cNvPr>
          <p:cNvSpPr/>
          <p:nvPr/>
        </p:nvSpPr>
        <p:spPr>
          <a:xfrm>
            <a:off x="1370093" y="3570509"/>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954293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xmlns="" id="{BDAEFD33-3DD3-4E58-907C-55716977C18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5" name="TextBox 4">
            <a:extLst>
              <a:ext uri="{FF2B5EF4-FFF2-40B4-BE49-F238E27FC236}">
                <a16:creationId xmlns:a16="http://schemas.microsoft.com/office/drawing/2014/main" xmlns="" id="{F56096A6-F39C-4943-BF5E-321E7FB1419D}"/>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8" name="TextBox 7">
            <a:extLst>
              <a:ext uri="{FF2B5EF4-FFF2-40B4-BE49-F238E27FC236}">
                <a16:creationId xmlns:a16="http://schemas.microsoft.com/office/drawing/2014/main" xmlns="" id="{9F36D791-0AB4-42C7-96CB-90E86327B379}"/>
              </a:ext>
            </a:extLst>
          </p:cNvPr>
          <p:cNvSpPr txBox="1"/>
          <p:nvPr/>
        </p:nvSpPr>
        <p:spPr>
          <a:xfrm>
            <a:off x="1331693" y="1350401"/>
            <a:ext cx="1135247" cy="369332"/>
          </a:xfrm>
          <a:prstGeom prst="rect">
            <a:avLst/>
          </a:prstGeom>
          <a:noFill/>
        </p:spPr>
        <p:txBody>
          <a:bodyPr wrap="none" rtlCol="0">
            <a:spAutoFit/>
          </a:bodyPr>
          <a:lstStyle/>
          <a:p>
            <a:r>
              <a:rPr lang="en-US" b="1" dirty="0"/>
              <a:t>DPF Lamp</a:t>
            </a:r>
          </a:p>
        </p:txBody>
      </p:sp>
      <p:sp>
        <p:nvSpPr>
          <p:cNvPr id="10" name="TextBox 9">
            <a:extLst>
              <a:ext uri="{FF2B5EF4-FFF2-40B4-BE49-F238E27FC236}">
                <a16:creationId xmlns:a16="http://schemas.microsoft.com/office/drawing/2014/main" xmlns="" id="{8AB2241E-4BAE-4B38-87FF-F98A0F7CDA4D}"/>
              </a:ext>
            </a:extLst>
          </p:cNvPr>
          <p:cNvSpPr txBox="1"/>
          <p:nvPr/>
        </p:nvSpPr>
        <p:spPr>
          <a:xfrm>
            <a:off x="6654800" y="2879125"/>
            <a:ext cx="5537200" cy="1077218"/>
          </a:xfrm>
          <a:prstGeom prst="rect">
            <a:avLst/>
          </a:prstGeom>
          <a:noFill/>
        </p:spPr>
        <p:txBody>
          <a:bodyPr wrap="square" rtlCol="0">
            <a:spAutoFit/>
          </a:bodyPr>
          <a:lstStyle/>
          <a:p>
            <a:r>
              <a:rPr lang="en-US" sz="1600" b="1" dirty="0"/>
              <a:t>Condition:</a:t>
            </a:r>
          </a:p>
          <a:p>
            <a:pPr marL="742950" lvl="1" indent="-285750">
              <a:buFont typeface="Arial" panose="020B0604020202020204" pitchFamily="34" charset="0"/>
              <a:buChar char="•"/>
            </a:pPr>
            <a:r>
              <a:rPr lang="en-US" sz="1600" dirty="0"/>
              <a:t>When Diesel Particulate Filter (DPF) is highly choked and parked regeneration has to be </a:t>
            </a:r>
            <a:r>
              <a:rPr lang="en-US" sz="1600" dirty="0">
                <a:solidFill>
                  <a:srgbClr val="0070C0"/>
                </a:solidFill>
              </a:rPr>
              <a:t>carried out</a:t>
            </a:r>
            <a:r>
              <a:rPr lang="en-US" sz="1600" dirty="0"/>
              <a:t> at the earliest possible</a:t>
            </a:r>
          </a:p>
        </p:txBody>
      </p:sp>
      <p:sp>
        <p:nvSpPr>
          <p:cNvPr id="11" name="TextBox 10">
            <a:extLst>
              <a:ext uri="{FF2B5EF4-FFF2-40B4-BE49-F238E27FC236}">
                <a16:creationId xmlns:a16="http://schemas.microsoft.com/office/drawing/2014/main" xmlns="" id="{32F62AB0-529C-46B7-9FD8-452603072D3E}"/>
              </a:ext>
            </a:extLst>
          </p:cNvPr>
          <p:cNvSpPr txBox="1"/>
          <p:nvPr/>
        </p:nvSpPr>
        <p:spPr>
          <a:xfrm>
            <a:off x="6654800" y="4402153"/>
            <a:ext cx="5537200" cy="1077218"/>
          </a:xfrm>
          <a:prstGeom prst="rect">
            <a:avLst/>
          </a:prstGeom>
          <a:noFill/>
        </p:spPr>
        <p:txBody>
          <a:bodyPr wrap="square" rtlCol="0">
            <a:spAutoFit/>
          </a:bodyPr>
          <a:lstStyle/>
          <a:p>
            <a:r>
              <a:rPr lang="en-US" sz="1600" b="1" dirty="0"/>
              <a:t>Driver action:</a:t>
            </a:r>
          </a:p>
          <a:p>
            <a:pPr marL="742950" lvl="1" indent="-285750">
              <a:buFont typeface="Arial" panose="020B0604020202020204" pitchFamily="34" charset="0"/>
              <a:buChar char="•"/>
            </a:pPr>
            <a:r>
              <a:rPr lang="en-US" sz="1600" dirty="0"/>
              <a:t>Park the vehicle in a safe location to start </a:t>
            </a:r>
            <a:r>
              <a:rPr lang="en-US" sz="1600" i="1" dirty="0"/>
              <a:t>Parked regeneration </a:t>
            </a:r>
            <a:r>
              <a:rPr lang="en-US" sz="1600" dirty="0"/>
              <a:t>immediately.</a:t>
            </a:r>
          </a:p>
          <a:p>
            <a:pPr lvl="1"/>
            <a:endParaRPr lang="en-US" sz="1600" dirty="0"/>
          </a:p>
        </p:txBody>
      </p:sp>
      <p:pic>
        <p:nvPicPr>
          <p:cNvPr id="12" name="Picture 11">
            <a:extLst>
              <a:ext uri="{FF2B5EF4-FFF2-40B4-BE49-F238E27FC236}">
                <a16:creationId xmlns:a16="http://schemas.microsoft.com/office/drawing/2014/main" xmlns="" id="{23ED9FB2-2569-47F2-9E1B-FDC40FCB2869}"/>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156329" y="1923688"/>
            <a:ext cx="679022" cy="582019"/>
          </a:xfrm>
          <a:prstGeom prst="rect">
            <a:avLst/>
          </a:prstGeom>
        </p:spPr>
      </p:pic>
      <p:grpSp>
        <p:nvGrpSpPr>
          <p:cNvPr id="17" name="Group 16">
            <a:extLst>
              <a:ext uri="{FF2B5EF4-FFF2-40B4-BE49-F238E27FC236}">
                <a16:creationId xmlns:a16="http://schemas.microsoft.com/office/drawing/2014/main" xmlns="" id="{C1F17000-4B38-4BC5-A5DE-6FEB9ED31CF0}"/>
              </a:ext>
            </a:extLst>
          </p:cNvPr>
          <p:cNvGrpSpPr/>
          <p:nvPr/>
        </p:nvGrpSpPr>
        <p:grpSpPr>
          <a:xfrm>
            <a:off x="4425209" y="1813922"/>
            <a:ext cx="2045128" cy="737437"/>
            <a:chOff x="6095999" y="471081"/>
            <a:chExt cx="2045128" cy="737437"/>
          </a:xfrm>
        </p:grpSpPr>
        <p:sp>
          <p:nvSpPr>
            <p:cNvPr id="18" name="TextBox 17">
              <a:extLst>
                <a:ext uri="{FF2B5EF4-FFF2-40B4-BE49-F238E27FC236}">
                  <a16:creationId xmlns:a16="http://schemas.microsoft.com/office/drawing/2014/main" xmlns="" id="{6FDC56AC-7E87-4367-992D-B7D742CB6D70}"/>
                </a:ext>
              </a:extLst>
            </p:cNvPr>
            <p:cNvSpPr txBox="1"/>
            <p:nvPr/>
          </p:nvSpPr>
          <p:spPr>
            <a:xfrm>
              <a:off x="6096000" y="471081"/>
              <a:ext cx="2045127" cy="369332"/>
            </a:xfrm>
            <a:prstGeom prst="rect">
              <a:avLst/>
            </a:prstGeom>
            <a:solidFill>
              <a:srgbClr val="FFFF00"/>
            </a:solidFill>
            <a:ln>
              <a:solidFill>
                <a:schemeClr val="tx1"/>
              </a:solidFill>
            </a:ln>
          </p:spPr>
          <p:txBody>
            <a:bodyPr wrap="square" rtlCol="0">
              <a:spAutoFit/>
            </a:bodyPr>
            <a:lstStyle/>
            <a:p>
              <a:pPr algn="ctr"/>
              <a:r>
                <a:rPr lang="en-US" b="1" dirty="0"/>
                <a:t>Level 2</a:t>
              </a:r>
              <a:endParaRPr lang="en-IN" b="1" dirty="0"/>
            </a:p>
          </p:txBody>
        </p:sp>
        <p:sp>
          <p:nvSpPr>
            <p:cNvPr id="19" name="TextBox 18">
              <a:extLst>
                <a:ext uri="{FF2B5EF4-FFF2-40B4-BE49-F238E27FC236}">
                  <a16:creationId xmlns:a16="http://schemas.microsoft.com/office/drawing/2014/main" xmlns="" id="{FA7C8EDE-A198-476A-AB0C-363907FA9CEC}"/>
                </a:ext>
              </a:extLst>
            </p:cNvPr>
            <p:cNvSpPr txBox="1"/>
            <p:nvPr/>
          </p:nvSpPr>
          <p:spPr>
            <a:xfrm>
              <a:off x="6095999" y="839186"/>
              <a:ext cx="2045128" cy="369332"/>
            </a:xfrm>
            <a:prstGeom prst="rect">
              <a:avLst/>
            </a:prstGeom>
            <a:noFill/>
            <a:ln>
              <a:solidFill>
                <a:schemeClr val="tx1"/>
              </a:solidFill>
            </a:ln>
          </p:spPr>
          <p:txBody>
            <a:bodyPr wrap="square" rtlCol="0">
              <a:spAutoFit/>
            </a:bodyPr>
            <a:lstStyle/>
            <a:p>
              <a:r>
                <a:rPr lang="en-US" b="1" dirty="0"/>
                <a:t>DPF lamp flashing</a:t>
              </a:r>
              <a:endParaRPr lang="en-IN" b="1" dirty="0"/>
            </a:p>
          </p:txBody>
        </p:sp>
      </p:grpSp>
      <p:sp>
        <p:nvSpPr>
          <p:cNvPr id="14" name="TextBox 13">
            <a:extLst>
              <a:ext uri="{FF2B5EF4-FFF2-40B4-BE49-F238E27FC236}">
                <a16:creationId xmlns:a16="http://schemas.microsoft.com/office/drawing/2014/main" xmlns="" id="{6A21CAFA-8EF1-488D-90D5-6A2CF562769C}"/>
              </a:ext>
            </a:extLst>
          </p:cNvPr>
          <p:cNvSpPr txBox="1"/>
          <p:nvPr/>
        </p:nvSpPr>
        <p:spPr>
          <a:xfrm>
            <a:off x="6654800" y="1351030"/>
            <a:ext cx="5344942" cy="830997"/>
          </a:xfrm>
          <a:prstGeom prst="rect">
            <a:avLst/>
          </a:prstGeom>
          <a:solidFill>
            <a:schemeClr val="bg1"/>
          </a:solid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Vehicle pick up would be low when DPF Lamp starts flashing along with EDC lamp ON</a:t>
            </a:r>
          </a:p>
        </p:txBody>
      </p:sp>
      <p:sp>
        <p:nvSpPr>
          <p:cNvPr id="15" name="TextBox 14">
            <a:extLst>
              <a:ext uri="{FF2B5EF4-FFF2-40B4-BE49-F238E27FC236}">
                <a16:creationId xmlns:a16="http://schemas.microsoft.com/office/drawing/2014/main" xmlns="" id="{C594F141-6E87-4148-A05D-73B899D12ECD}"/>
              </a:ext>
            </a:extLst>
          </p:cNvPr>
          <p:cNvSpPr txBox="1"/>
          <p:nvPr/>
        </p:nvSpPr>
        <p:spPr>
          <a:xfrm>
            <a:off x="1495840" y="251792"/>
            <a:ext cx="6293198"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2"/>
            </a:pPr>
            <a:r>
              <a:rPr lang="en-US" sz="2000" dirty="0"/>
              <a:t>Understanding the Tell-tale specific to exhaust system</a:t>
            </a:r>
            <a:endParaRPr lang="en-US" sz="2000" b="1" dirty="0"/>
          </a:p>
          <a:p>
            <a:endParaRPr lang="en-US" sz="2800" b="1" dirty="0"/>
          </a:p>
        </p:txBody>
      </p:sp>
      <p:cxnSp>
        <p:nvCxnSpPr>
          <p:cNvPr id="21" name="Connector: Elbow 30">
            <a:extLst>
              <a:ext uri="{FF2B5EF4-FFF2-40B4-BE49-F238E27FC236}">
                <a16:creationId xmlns:a16="http://schemas.microsoft.com/office/drawing/2014/main" xmlns="" id="{06438899-6FAB-4496-8F57-1A2AFDA0E489}"/>
              </a:ext>
            </a:extLst>
          </p:cNvPr>
          <p:cNvCxnSpPr>
            <a:cxnSpLocks/>
          </p:cNvCxnSpPr>
          <p:nvPr/>
        </p:nvCxnSpPr>
        <p:spPr>
          <a:xfrm flipV="1">
            <a:off x="1461573" y="2505707"/>
            <a:ext cx="0" cy="1056480"/>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3" name="Oval 22">
            <a:extLst>
              <a:ext uri="{FF2B5EF4-FFF2-40B4-BE49-F238E27FC236}">
                <a16:creationId xmlns:a16="http://schemas.microsoft.com/office/drawing/2014/main" xmlns="" id="{87FB2993-A269-4E9F-9C8F-C520037710F4}"/>
              </a:ext>
            </a:extLst>
          </p:cNvPr>
          <p:cNvSpPr/>
          <p:nvPr/>
        </p:nvSpPr>
        <p:spPr>
          <a:xfrm>
            <a:off x="1370093" y="3538425"/>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24" name="Picture 23">
            <a:extLst>
              <a:ext uri="{FF2B5EF4-FFF2-40B4-BE49-F238E27FC236}">
                <a16:creationId xmlns:a16="http://schemas.microsoft.com/office/drawing/2014/main" xmlns="" id="{89C36AF0-0FCA-4AD8-A14A-AA209D5A128A}"/>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208865" y="1909405"/>
            <a:ext cx="665106" cy="596302"/>
          </a:xfrm>
          <a:prstGeom prst="rect">
            <a:avLst/>
          </a:prstGeom>
        </p:spPr>
      </p:pic>
      <p:cxnSp>
        <p:nvCxnSpPr>
          <p:cNvPr id="25" name="Straight Arrow Connector 13">
            <a:extLst>
              <a:ext uri="{FF2B5EF4-FFF2-40B4-BE49-F238E27FC236}">
                <a16:creationId xmlns:a16="http://schemas.microsoft.com/office/drawing/2014/main" xmlns="" id="{E0EF46CB-C1E9-49B9-BD25-59467C6E25AC}"/>
              </a:ext>
            </a:extLst>
          </p:cNvPr>
          <p:cNvCxnSpPr>
            <a:cxnSpLocks/>
            <a:stCxn id="27" idx="0"/>
            <a:endCxn id="24" idx="2"/>
          </p:cNvCxnSpPr>
          <p:nvPr/>
        </p:nvCxnSpPr>
        <p:spPr>
          <a:xfrm rot="16200000" flipV="1">
            <a:off x="3276302" y="1770823"/>
            <a:ext cx="786256" cy="2256024"/>
          </a:xfrm>
          <a:prstGeom prst="bentConnector3">
            <a:avLst>
              <a:gd name="adj1" fmla="val 6428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xmlns="" id="{3C181C37-4C88-4752-8B5F-3D96B12C670B}"/>
              </a:ext>
            </a:extLst>
          </p:cNvPr>
          <p:cNvSpPr/>
          <p:nvPr/>
        </p:nvSpPr>
        <p:spPr>
          <a:xfrm>
            <a:off x="4703779" y="3291963"/>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883208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mph" presetSubtype="0" repeatCount="indefinite" fill="hold" nodeType="withEffect">
                                  <p:stCondLst>
                                    <p:cond delay="0"/>
                                  </p:stCondLst>
                                  <p:endCondLst>
                                    <p:cond evt="onNext" delay="0">
                                      <p:tgtEl>
                                        <p:sldTgt/>
                                      </p:tgtEl>
                                    </p:cond>
                                  </p:endCondLst>
                                  <p:childTnLst>
                                    <p:anim calcmode="discrete" valueType="str">
                                      <p:cBhvr>
                                        <p:cTn id="6" dur="1000" fill="hold"/>
                                        <p:tgtEl>
                                          <p:spTgt spid="12"/>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wheel chocks icons">
            <a:extLst>
              <a:ext uri="{FF2B5EF4-FFF2-40B4-BE49-F238E27FC236}">
                <a16:creationId xmlns:a16="http://schemas.microsoft.com/office/drawing/2014/main" xmlns="" id="{5E3C3149-3E27-4663-80BE-D667C731C5A8}"/>
              </a:ext>
            </a:extLst>
          </p:cNvPr>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246933" y="1927819"/>
            <a:ext cx="2066479" cy="955192"/>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xmlns="" id="{5559C889-A4A1-4B02-9BB0-6B88A29BD7B4}"/>
              </a:ext>
            </a:extLst>
          </p:cNvPr>
          <p:cNvSpPr/>
          <p:nvPr/>
        </p:nvSpPr>
        <p:spPr>
          <a:xfrm>
            <a:off x="2313412" y="2060143"/>
            <a:ext cx="3412139" cy="646331"/>
          </a:xfrm>
          <a:prstGeom prst="rect">
            <a:avLst/>
          </a:prstGeom>
        </p:spPr>
        <p:txBody>
          <a:bodyPr wrap="square">
            <a:spAutoFit/>
          </a:bodyPr>
          <a:lstStyle/>
          <a:p>
            <a:pPr marL="285750" indent="-285750">
              <a:buFont typeface="Arial" panose="020B0604020202020204" pitchFamily="34" charset="0"/>
              <a:buChar char="•"/>
            </a:pPr>
            <a:r>
              <a:rPr lang="en-US" dirty="0"/>
              <a:t>Place wheel choke at the front and rear of at least one wheel</a:t>
            </a:r>
          </a:p>
        </p:txBody>
      </p:sp>
      <p:pic>
        <p:nvPicPr>
          <p:cNvPr id="1028" name="Picture 4" descr="Related image">
            <a:extLst>
              <a:ext uri="{FF2B5EF4-FFF2-40B4-BE49-F238E27FC236}">
                <a16:creationId xmlns:a16="http://schemas.microsoft.com/office/drawing/2014/main" xmlns="" id="{B27F332A-AC13-465D-B743-1C0FE9754BC5}"/>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787776" y="3084052"/>
            <a:ext cx="1525636" cy="1094627"/>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xmlns="" id="{33AD1469-8481-4086-8723-D8CECF4583E4}"/>
              </a:ext>
            </a:extLst>
          </p:cNvPr>
          <p:cNvSpPr/>
          <p:nvPr/>
        </p:nvSpPr>
        <p:spPr>
          <a:xfrm>
            <a:off x="2313412" y="3081783"/>
            <a:ext cx="3956105" cy="923330"/>
          </a:xfrm>
          <a:prstGeom prst="rect">
            <a:avLst/>
          </a:prstGeom>
        </p:spPr>
        <p:txBody>
          <a:bodyPr wrap="square">
            <a:spAutoFit/>
          </a:bodyPr>
          <a:lstStyle/>
          <a:p>
            <a:pPr marL="285750" indent="-285750">
              <a:buFont typeface="Arial" panose="020B0604020202020204" pitchFamily="34" charset="0"/>
              <a:buChar char="•"/>
            </a:pPr>
            <a:r>
              <a:rPr lang="en-US" dirty="0"/>
              <a:t>Ensure the Fire Extinguisher is at easily accessible location and be aware of using it if required.</a:t>
            </a:r>
          </a:p>
        </p:txBody>
      </p:sp>
      <p:grpSp>
        <p:nvGrpSpPr>
          <p:cNvPr id="12" name="Group 11">
            <a:extLst>
              <a:ext uri="{FF2B5EF4-FFF2-40B4-BE49-F238E27FC236}">
                <a16:creationId xmlns:a16="http://schemas.microsoft.com/office/drawing/2014/main" xmlns="" id="{3AB9CC60-1A00-499D-95A8-5A2D98A74BA5}"/>
              </a:ext>
            </a:extLst>
          </p:cNvPr>
          <p:cNvGrpSpPr/>
          <p:nvPr/>
        </p:nvGrpSpPr>
        <p:grpSpPr>
          <a:xfrm>
            <a:off x="733578" y="4439339"/>
            <a:ext cx="1579834" cy="556010"/>
            <a:chOff x="1038615" y="3686791"/>
            <a:chExt cx="1579834" cy="556010"/>
          </a:xfrm>
        </p:grpSpPr>
        <p:pic>
          <p:nvPicPr>
            <p:cNvPr id="1030" name="Picture 6" descr="Image result for trucks icons">
              <a:extLst>
                <a:ext uri="{FF2B5EF4-FFF2-40B4-BE49-F238E27FC236}">
                  <a16:creationId xmlns:a16="http://schemas.microsoft.com/office/drawing/2014/main" xmlns="" id="{95CA2D6A-DB9B-49B8-9358-B5E0C8942EB9}"/>
                </a:ext>
              </a:extLst>
            </p:cNvPr>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a:stretch/>
          </p:blipFill>
          <p:spPr bwMode="auto">
            <a:xfrm>
              <a:off x="1038615" y="3686791"/>
              <a:ext cx="1274797" cy="55601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man icon">
              <a:extLst>
                <a:ext uri="{FF2B5EF4-FFF2-40B4-BE49-F238E27FC236}">
                  <a16:creationId xmlns:a16="http://schemas.microsoft.com/office/drawing/2014/main" xmlns="" id="{0BC6EB46-B700-489D-A790-8BBF0F3819EC}"/>
                </a:ext>
              </a:extLst>
            </p:cNvPr>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2397803" y="3801509"/>
              <a:ext cx="220646" cy="441292"/>
            </a:xfrm>
            <a:prstGeom prst="rect">
              <a:avLst/>
            </a:prstGeom>
            <a:noFill/>
            <a:extLst>
              <a:ext uri="{909E8E84-426E-40DD-AFC4-6F175D3DCCD1}">
                <a14:hiddenFill xmlns:a14="http://schemas.microsoft.com/office/drawing/2010/main">
                  <a:solidFill>
                    <a:srgbClr val="FFFFFF"/>
                  </a:solidFill>
                </a14:hiddenFill>
              </a:ext>
            </a:extLst>
          </p:spPr>
        </p:pic>
      </p:grpSp>
      <p:sp>
        <p:nvSpPr>
          <p:cNvPr id="13" name="Rectangle 12">
            <a:extLst>
              <a:ext uri="{FF2B5EF4-FFF2-40B4-BE49-F238E27FC236}">
                <a16:creationId xmlns:a16="http://schemas.microsoft.com/office/drawing/2014/main" xmlns="" id="{7FC84B4A-2EC6-4CA2-838F-9FF246DDF6B2}"/>
              </a:ext>
            </a:extLst>
          </p:cNvPr>
          <p:cNvSpPr/>
          <p:nvPr/>
        </p:nvSpPr>
        <p:spPr>
          <a:xfrm>
            <a:off x="2452001" y="4223978"/>
            <a:ext cx="5564087" cy="923330"/>
          </a:xfrm>
          <a:prstGeom prst="rect">
            <a:avLst/>
          </a:prstGeom>
        </p:spPr>
        <p:txBody>
          <a:bodyPr wrap="square">
            <a:spAutoFit/>
          </a:bodyPr>
          <a:lstStyle/>
          <a:p>
            <a:pPr marL="285750" indent="-285750">
              <a:buFont typeface="Arial" panose="020B0604020202020204" pitchFamily="34" charset="0"/>
              <a:buChar char="•"/>
            </a:pPr>
            <a:r>
              <a:rPr lang="en-US" dirty="0"/>
              <a:t>During parked regeneration, stay near to the vehicle in order to supervise the procedure and prevent any object or person from coming close to the exhaust.</a:t>
            </a:r>
          </a:p>
        </p:txBody>
      </p:sp>
      <p:grpSp>
        <p:nvGrpSpPr>
          <p:cNvPr id="15" name="Group 14">
            <a:extLst>
              <a:ext uri="{FF2B5EF4-FFF2-40B4-BE49-F238E27FC236}">
                <a16:creationId xmlns:a16="http://schemas.microsoft.com/office/drawing/2014/main" xmlns="" id="{B1870BE7-EB27-4427-83A4-C008CF21E923}"/>
              </a:ext>
            </a:extLst>
          </p:cNvPr>
          <p:cNvGrpSpPr/>
          <p:nvPr/>
        </p:nvGrpSpPr>
        <p:grpSpPr>
          <a:xfrm>
            <a:off x="1059696" y="5440565"/>
            <a:ext cx="1392304" cy="978078"/>
            <a:chOff x="975318" y="4619509"/>
            <a:chExt cx="1392304" cy="978078"/>
          </a:xfrm>
        </p:grpSpPr>
        <p:pic>
          <p:nvPicPr>
            <p:cNvPr id="1034" name="Picture 10" descr="Image result for Truck front grill icon">
              <a:extLst>
                <a:ext uri="{FF2B5EF4-FFF2-40B4-BE49-F238E27FC236}">
                  <a16:creationId xmlns:a16="http://schemas.microsoft.com/office/drawing/2014/main" xmlns="" id="{7D2D8E57-88AA-4FEC-A678-61BC5825B046}"/>
                </a:ext>
              </a:extLst>
            </p:cNvPr>
            <p:cNvPicPr>
              <a:picLocks noChangeAspect="1" noChangeArrowheads="1"/>
            </p:cNvPicPr>
            <p:nvPr/>
          </p:nvPicPr>
          <p:blipFill rotWithShape="1">
            <a:blip r:embed="rId7" cstate="screen">
              <a:extLst>
                <a:ext uri="{28A0092B-C50C-407E-A947-70E740481C1C}">
                  <a14:useLocalDpi xmlns:a14="http://schemas.microsoft.com/office/drawing/2010/main"/>
                </a:ext>
              </a:extLst>
            </a:blip>
            <a:srcRect/>
            <a:stretch/>
          </p:blipFill>
          <p:spPr bwMode="auto">
            <a:xfrm>
              <a:off x="975318" y="4619509"/>
              <a:ext cx="984753" cy="96348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green tick icon">
              <a:extLst>
                <a:ext uri="{FF2B5EF4-FFF2-40B4-BE49-F238E27FC236}">
                  <a16:creationId xmlns:a16="http://schemas.microsoft.com/office/drawing/2014/main" xmlns="" id="{A23CABFA-0447-44DE-BD69-028F46FDC919}"/>
                </a:ext>
              </a:extLst>
            </p:cNvPr>
            <p:cNvPicPr>
              <a:picLocks noChangeAspect="1" noChangeArrowheads="1"/>
            </p:cNvPicPr>
            <p:nvPr/>
          </p:nvPicPr>
          <p:blipFill>
            <a:blip r:embed="rId8" cstate="screen">
              <a:extLst>
                <a:ext uri="{BEBA8EAE-BF5A-486C-A8C5-ECC9F3942E4B}">
                  <a14:imgProps xmlns:a14="http://schemas.microsoft.com/office/drawing/2010/main">
                    <a14:imgLayer r:embed="rId9">
                      <a14:imgEffect>
                        <a14:backgroundRemoval t="10000" b="90000" l="10000" r="90000"/>
                      </a14:imgEffect>
                    </a14:imgLayer>
                  </a14:imgProps>
                </a:ext>
                <a:ext uri="{28A0092B-C50C-407E-A947-70E740481C1C}">
                  <a14:useLocalDpi xmlns:a14="http://schemas.microsoft.com/office/drawing/2010/main"/>
                </a:ext>
              </a:extLst>
            </a:blip>
            <a:srcRect/>
            <a:stretch>
              <a:fillRect/>
            </a:stretch>
          </p:blipFill>
          <p:spPr bwMode="auto">
            <a:xfrm>
              <a:off x="1662408" y="4838126"/>
              <a:ext cx="705214" cy="759461"/>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Rectangle 13">
            <a:extLst>
              <a:ext uri="{FF2B5EF4-FFF2-40B4-BE49-F238E27FC236}">
                <a16:creationId xmlns:a16="http://schemas.microsoft.com/office/drawing/2014/main" xmlns="" id="{38FB7FD3-C348-4D54-BCCB-7915F1E48459}"/>
              </a:ext>
            </a:extLst>
          </p:cNvPr>
          <p:cNvSpPr/>
          <p:nvPr/>
        </p:nvSpPr>
        <p:spPr>
          <a:xfrm>
            <a:off x="2452000" y="5793605"/>
            <a:ext cx="5564087" cy="369332"/>
          </a:xfrm>
          <a:prstGeom prst="rect">
            <a:avLst/>
          </a:prstGeom>
        </p:spPr>
        <p:txBody>
          <a:bodyPr wrap="none">
            <a:spAutoFit/>
          </a:bodyPr>
          <a:lstStyle/>
          <a:p>
            <a:pPr marL="285750" indent="-285750">
              <a:buFont typeface="Arial" panose="020B0604020202020204" pitchFamily="34" charset="0"/>
              <a:buChar char="•"/>
            </a:pPr>
            <a:r>
              <a:rPr lang="en-US" dirty="0"/>
              <a:t>Verify hood/front opening panel is closed and latched.</a:t>
            </a:r>
          </a:p>
        </p:txBody>
      </p:sp>
      <p:sp>
        <p:nvSpPr>
          <p:cNvPr id="29" name="Rectangle 28">
            <a:extLst>
              <a:ext uri="{FF2B5EF4-FFF2-40B4-BE49-F238E27FC236}">
                <a16:creationId xmlns:a16="http://schemas.microsoft.com/office/drawing/2014/main" xmlns="" id="{12FF5CA5-F58F-46F1-8237-9A7D69B7FB6E}"/>
              </a:ext>
            </a:extLst>
          </p:cNvPr>
          <p:cNvSpPr/>
          <p:nvPr/>
        </p:nvSpPr>
        <p:spPr>
          <a:xfrm>
            <a:off x="8084523" y="3503506"/>
            <a:ext cx="3956105" cy="2308324"/>
          </a:xfrm>
          <a:prstGeom prst="rect">
            <a:avLst/>
          </a:prstGeom>
        </p:spPr>
        <p:txBody>
          <a:bodyPr wrap="square">
            <a:spAutoFit/>
          </a:bodyPr>
          <a:lstStyle/>
          <a:p>
            <a:pPr marL="285750" indent="-285750" algn="just">
              <a:buFont typeface="Arial" panose="020B0604020202020204" pitchFamily="34" charset="0"/>
              <a:buChar char="•"/>
            </a:pPr>
            <a:r>
              <a:rPr lang="en-US" dirty="0"/>
              <a:t>Ensure that the exhaust smoke does not come in contact with “dry grass,</a:t>
            </a:r>
            <a:r>
              <a:rPr lang="en-IN" dirty="0"/>
              <a:t> rags, grease, debris</a:t>
            </a:r>
            <a:r>
              <a:rPr lang="en-US" dirty="0"/>
              <a:t>, fuel, oil soaked waste or any flammable substances” and also con</a:t>
            </a:r>
            <a:r>
              <a:rPr lang="en-IN" dirty="0"/>
              <a:t>firm that no such flammable substance is on or near the exhaust system, </a:t>
            </a:r>
            <a:r>
              <a:rPr lang="en-US" dirty="0"/>
              <a:t>during parked regeneration.</a:t>
            </a:r>
          </a:p>
        </p:txBody>
      </p:sp>
      <p:pic>
        <p:nvPicPr>
          <p:cNvPr id="30" name="Picture 29">
            <a:extLst>
              <a:ext uri="{FF2B5EF4-FFF2-40B4-BE49-F238E27FC236}">
                <a16:creationId xmlns:a16="http://schemas.microsoft.com/office/drawing/2014/main" xmlns="" id="{AB5B1163-387B-4871-9042-4E2402B006A9}"/>
              </a:ext>
            </a:extLst>
          </p:cNvPr>
          <p:cNvPicPr>
            <a:picLocks noChangeAspect="1"/>
          </p:cNvPicPr>
          <p:nvPr/>
        </p:nvPicPr>
        <p:blipFill rotWithShape="1">
          <a:blip r:embed="rId10" cstate="screen">
            <a:extLst>
              <a:ext uri="{28A0092B-C50C-407E-A947-70E740481C1C}">
                <a14:useLocalDpi xmlns:a14="http://schemas.microsoft.com/office/drawing/2010/main"/>
              </a:ext>
            </a:extLst>
          </a:blip>
          <a:srcRect/>
          <a:stretch/>
        </p:blipFill>
        <p:spPr>
          <a:xfrm>
            <a:off x="7877499" y="3475540"/>
            <a:ext cx="488936" cy="434102"/>
          </a:xfrm>
          <a:prstGeom prst="rect">
            <a:avLst/>
          </a:prstGeom>
        </p:spPr>
      </p:pic>
      <p:grpSp>
        <p:nvGrpSpPr>
          <p:cNvPr id="21" name="Group 20">
            <a:extLst>
              <a:ext uri="{FF2B5EF4-FFF2-40B4-BE49-F238E27FC236}">
                <a16:creationId xmlns:a16="http://schemas.microsoft.com/office/drawing/2014/main" xmlns="" id="{9EAC88BB-7273-4879-B98D-8E799FC4757D}"/>
              </a:ext>
            </a:extLst>
          </p:cNvPr>
          <p:cNvGrpSpPr/>
          <p:nvPr/>
        </p:nvGrpSpPr>
        <p:grpSpPr>
          <a:xfrm>
            <a:off x="8308225" y="1626132"/>
            <a:ext cx="2914995" cy="1849408"/>
            <a:chOff x="8308225" y="1626132"/>
            <a:chExt cx="2914995" cy="1849408"/>
          </a:xfrm>
        </p:grpSpPr>
        <p:pic>
          <p:nvPicPr>
            <p:cNvPr id="1038" name="Picture 14" descr="Image result for Dried grass icon">
              <a:extLst>
                <a:ext uri="{FF2B5EF4-FFF2-40B4-BE49-F238E27FC236}">
                  <a16:creationId xmlns:a16="http://schemas.microsoft.com/office/drawing/2014/main" xmlns="" id="{EFC818F1-6564-453A-BE0C-AA12742168F6}"/>
                </a:ext>
              </a:extLst>
            </p:cNvPr>
            <p:cNvPicPr>
              <a:picLocks noChangeAspect="1" noChangeArrowheads="1"/>
            </p:cNvPicPr>
            <p:nvPr/>
          </p:nvPicPr>
          <p:blipFill rotWithShape="1">
            <a:blip r:embed="rId11" cstate="screen">
              <a:extLst>
                <a:ext uri="{BEBA8EAE-BF5A-486C-A8C5-ECC9F3942E4B}">
                  <a14:imgProps xmlns:a14="http://schemas.microsoft.com/office/drawing/2010/main">
                    <a14:imgLayer r:embed="rId12">
                      <a14:imgEffect>
                        <a14:backgroundRemoval t="0" b="100000" l="0" r="100000">
                          <a14:foregroundMark x1="99785" y1="98239" x2="95914" y2="99648"/>
                          <a14:foregroundMark x1="90323" y1="51761" x2="99785" y2="77817"/>
                          <a14:foregroundMark x1="90323" y1="51761" x2="76129" y2="36620"/>
                          <a14:foregroundMark x1="76129" y1="36620" x2="63011" y2="33803"/>
                          <a14:foregroundMark x1="63011" y1="33803" x2="54624" y2="49648"/>
                          <a14:foregroundMark x1="54624" y1="49648" x2="46022" y2="30986"/>
                          <a14:foregroundMark x1="46022" y1="30986" x2="34839" y2="41197"/>
                          <a14:foregroundMark x1="34839" y1="41197" x2="34409" y2="17958"/>
                          <a14:foregroundMark x1="34409" y1="17958" x2="21505" y2="27465"/>
                          <a14:foregroundMark x1="21505" y1="27465" x2="10968" y2="45775"/>
                          <a14:foregroundMark x1="10753" y1="45775" x2="0" y2="52113"/>
                          <a14:foregroundMark x1="64946" y1="32042" x2="77849" y2="17606"/>
                          <a14:foregroundMark x1="77849" y1="17606" x2="93763" y2="25352"/>
                          <a14:foregroundMark x1="93763" y1="25352" x2="99785" y2="42254"/>
                          <a14:foregroundMark x1="99785" y1="92958" x2="93763" y2="96831"/>
                          <a14:foregroundMark x1="93763" y1="97183" x2="93763" y2="97183"/>
                          <a14:foregroundMark x1="96559" y1="75352" x2="99785" y2="80282"/>
                          <a14:foregroundMark x1="96559" y1="75352" x2="98710" y2="64437"/>
                        </a14:backgroundRemoval>
                      </a14:imgEffect>
                    </a14:imgLayer>
                  </a14:imgProps>
                </a:ext>
                <a:ext uri="{28A0092B-C50C-407E-A947-70E740481C1C}">
                  <a14:useLocalDpi xmlns:a14="http://schemas.microsoft.com/office/drawing/2010/main"/>
                </a:ext>
              </a:extLst>
            </a:blip>
            <a:srcRect/>
            <a:stretch/>
          </p:blipFill>
          <p:spPr bwMode="auto">
            <a:xfrm>
              <a:off x="8308225" y="2512726"/>
              <a:ext cx="1393264" cy="852058"/>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xmlns="" id="{D9F9C9BB-1607-4653-AD53-8479AFDDA497}"/>
                </a:ext>
              </a:extLst>
            </p:cNvPr>
            <p:cNvPicPr>
              <a:picLocks noChangeAspect="1"/>
            </p:cNvPicPr>
            <p:nvPr/>
          </p:nvPicPr>
          <p:blipFill>
            <a:blip r:embed="rId13" cstate="screen">
              <a:extLst>
                <a:ext uri="{BEBA8EAE-BF5A-486C-A8C5-ECC9F3942E4B}">
                  <a14:imgProps xmlns:a14="http://schemas.microsoft.com/office/drawing/2010/main">
                    <a14:imgLayer r:embed="rId14">
                      <a14:imgEffect>
                        <a14:backgroundRemoval t="9896" b="98958" l="3057" r="94760">
                          <a14:foregroundMark x1="22707" y1="22917" x2="11354" y2="52604"/>
                          <a14:foregroundMark x1="11354" y1="52604" x2="12664" y2="81771"/>
                          <a14:foregroundMark x1="12664" y1="81771" x2="19651" y2="26563"/>
                          <a14:foregroundMark x1="19651" y1="26563" x2="19651" y2="26563"/>
                          <a14:foregroundMark x1="21397" y1="16667" x2="9170" y2="40104"/>
                          <a14:foregroundMark x1="9170" y1="40104" x2="437" y2="88542"/>
                          <a14:foregroundMark x1="437" y1="88542" x2="24454" y2="94271"/>
                          <a14:foregroundMark x1="24454" y1="94271" x2="23144" y2="21875"/>
                          <a14:foregroundMark x1="9607" y1="42708" x2="3930" y2="99479"/>
                          <a14:foregroundMark x1="44105" y1="93229" x2="41921" y2="64063"/>
                          <a14:foregroundMark x1="41921" y1="64063" x2="63755" y2="54167"/>
                          <a14:foregroundMark x1="63755" y1="54167" x2="86900" y2="54167"/>
                          <a14:foregroundMark x1="86900" y1="54167" x2="89083" y2="99479"/>
                          <a14:foregroundMark x1="45852" y1="71354" x2="77293" y2="68229"/>
                          <a14:foregroundMark x1="77293" y1="68229" x2="93013" y2="89583"/>
                          <a14:foregroundMark x1="93013" y1="89583" x2="59389" y2="97917"/>
                          <a14:foregroundMark x1="59389" y1="97917" x2="42795" y2="77604"/>
                          <a14:foregroundMark x1="42795" y1="77604" x2="43231" y2="73438"/>
                          <a14:foregroundMark x1="51092" y1="73438" x2="44105" y2="99479"/>
                          <a14:foregroundMark x1="44105" y1="99479" x2="82969" y2="99479"/>
                          <a14:foregroundMark x1="82969" y1="99479" x2="71616" y2="73958"/>
                          <a14:foregroundMark x1="71616" y1="73958" x2="49782" y2="73438"/>
                          <a14:foregroundMark x1="54148" y1="80208" x2="58952" y2="78646"/>
                          <a14:foregroundMark x1="63319" y1="82813" x2="62445" y2="96354"/>
                          <a14:foregroundMark x1="94760" y1="52083" x2="91703" y2="60417"/>
                        </a14:backgroundRemoval>
                      </a14:imgEffect>
                    </a14:imgLayer>
                  </a14:imgProps>
                </a:ext>
                <a:ext uri="{28A0092B-C50C-407E-A947-70E740481C1C}">
                  <a14:useLocalDpi xmlns:a14="http://schemas.microsoft.com/office/drawing/2010/main"/>
                </a:ext>
              </a:extLst>
            </a:blip>
            <a:stretch>
              <a:fillRect/>
            </a:stretch>
          </p:blipFill>
          <p:spPr>
            <a:xfrm>
              <a:off x="9902755" y="2383309"/>
              <a:ext cx="1191998" cy="999404"/>
            </a:xfrm>
            <a:prstGeom prst="rect">
              <a:avLst/>
            </a:prstGeom>
          </p:spPr>
        </p:pic>
        <p:pic>
          <p:nvPicPr>
            <p:cNvPr id="1044" name="Picture 20" descr="Image result for wrong mark icon">
              <a:extLst>
                <a:ext uri="{FF2B5EF4-FFF2-40B4-BE49-F238E27FC236}">
                  <a16:creationId xmlns:a16="http://schemas.microsoft.com/office/drawing/2014/main" xmlns="" id="{E58B889F-EAC2-49D2-B250-F7BA37FC8844}"/>
                </a:ext>
              </a:extLst>
            </p:cNvPr>
            <p:cNvPicPr>
              <a:picLocks noChangeAspect="1" noChangeArrowheads="1"/>
            </p:cNvPicPr>
            <p:nvPr/>
          </p:nvPicPr>
          <p:blipFill rotWithShape="1">
            <a:blip r:embed="rId15" cstate="screen">
              <a:extLst>
                <a:ext uri="{BEBA8EAE-BF5A-486C-A8C5-ECC9F3942E4B}">
                  <a14:imgProps xmlns:a14="http://schemas.microsoft.com/office/drawing/2010/main">
                    <a14:imgLayer r:embed="rId16">
                      <a14:imgEffect>
                        <a14:backgroundRemoval t="9168" b="91471" l="9882" r="89676">
                          <a14:foregroundMark x1="64602" y1="9808" x2="73156" y2="9168"/>
                          <a14:foregroundMark x1="60619" y1="89979" x2="63422" y2="91684"/>
                        </a14:backgroundRemoval>
                      </a14:imgEffect>
                    </a14:imgLayer>
                  </a14:imgProps>
                </a:ext>
                <a:ext uri="{28A0092B-C50C-407E-A947-70E740481C1C}">
                  <a14:useLocalDpi xmlns:a14="http://schemas.microsoft.com/office/drawing/2010/main"/>
                </a:ext>
              </a:extLst>
            </a:blip>
            <a:srcRect/>
            <a:stretch/>
          </p:blipFill>
          <p:spPr bwMode="auto">
            <a:xfrm>
              <a:off x="9417270" y="2838539"/>
              <a:ext cx="922636" cy="637001"/>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xmlns="" id="{F2417EAC-E751-4974-B027-89B98B21D07E}"/>
                </a:ext>
              </a:extLst>
            </p:cNvPr>
            <p:cNvGrpSpPr/>
            <p:nvPr/>
          </p:nvGrpSpPr>
          <p:grpSpPr>
            <a:xfrm>
              <a:off x="9199588" y="1626132"/>
              <a:ext cx="1003801" cy="984792"/>
              <a:chOff x="9209206" y="1344479"/>
              <a:chExt cx="1003801" cy="984792"/>
            </a:xfrm>
          </p:grpSpPr>
          <p:pic>
            <p:nvPicPr>
              <p:cNvPr id="1042" name="Picture 18" descr="Image result for flammable icon">
                <a:extLst>
                  <a:ext uri="{FF2B5EF4-FFF2-40B4-BE49-F238E27FC236}">
                    <a16:creationId xmlns:a16="http://schemas.microsoft.com/office/drawing/2014/main" xmlns="" id="{A5BBF68C-8081-409B-B296-85F7528241EA}"/>
                  </a:ext>
                </a:extLst>
              </p:cNvPr>
              <p:cNvPicPr>
                <a:picLocks noChangeAspect="1" noChangeArrowheads="1"/>
              </p:cNvPicPr>
              <p:nvPr/>
            </p:nvPicPr>
            <p:blipFill rotWithShape="1">
              <a:blip r:embed="rId17" cstate="screen">
                <a:extLst>
                  <a:ext uri="{BEBA8EAE-BF5A-486C-A8C5-ECC9F3942E4B}">
                    <a14:imgProps xmlns:a14="http://schemas.microsoft.com/office/drawing/2010/main">
                      <a14:imgLayer r:embed="rId18">
                        <a14:imgEffect>
                          <a14:backgroundRemoval t="4367" b="89811" l="2978" r="97179">
                            <a14:foregroundMark x1="10658" y1="62300" x2="6113" y2="72489"/>
                            <a14:foregroundMark x1="6113" y1="72489" x2="9718" y2="79039"/>
                            <a14:foregroundMark x1="42633" y1="8443" x2="54232" y2="5677"/>
                            <a14:foregroundMark x1="54232" y1="5677" x2="49843" y2="17031"/>
                            <a14:foregroundMark x1="49843" y1="17031" x2="42947" y2="8734"/>
                            <a14:foregroundMark x1="88871" y1="63319" x2="97179" y2="79039"/>
                            <a14:foregroundMark x1="97179" y1="79039" x2="88871" y2="69141"/>
                            <a14:foregroundMark x1="88871" y1="69141" x2="89498" y2="64483"/>
                            <a14:foregroundMark x1="45455" y1="4512" x2="45455" y2="4949"/>
                            <a14:foregroundMark x1="2978" y1="73945" x2="3448" y2="75255"/>
                          </a14:backgroundRemoval>
                        </a14:imgEffect>
                      </a14:imgLayer>
                    </a14:imgProps>
                  </a:ext>
                  <a:ext uri="{28A0092B-C50C-407E-A947-70E740481C1C}">
                    <a14:useLocalDpi xmlns:a14="http://schemas.microsoft.com/office/drawing/2010/main"/>
                  </a:ext>
                </a:extLst>
              </a:blip>
              <a:srcRect/>
              <a:stretch/>
            </p:blipFill>
            <p:spPr bwMode="auto">
              <a:xfrm>
                <a:off x="9269155" y="1344479"/>
                <a:ext cx="864668" cy="930498"/>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xmlns="" id="{BFA75F4C-B2DF-494D-BDC3-1D3622E4234B}"/>
                  </a:ext>
                </a:extLst>
              </p:cNvPr>
              <p:cNvSpPr txBox="1"/>
              <p:nvPr/>
            </p:nvSpPr>
            <p:spPr>
              <a:xfrm>
                <a:off x="9209206" y="2052272"/>
                <a:ext cx="1003801" cy="276999"/>
              </a:xfrm>
              <a:prstGeom prst="rect">
                <a:avLst/>
              </a:prstGeom>
              <a:noFill/>
            </p:spPr>
            <p:txBody>
              <a:bodyPr wrap="none" rtlCol="0">
                <a:spAutoFit/>
              </a:bodyPr>
              <a:lstStyle/>
              <a:p>
                <a:r>
                  <a:rPr lang="en-US" sz="1200" b="1" dirty="0"/>
                  <a:t>FLAMMABLE</a:t>
                </a:r>
                <a:endParaRPr lang="en-IN" sz="1200" b="1" dirty="0"/>
              </a:p>
            </p:txBody>
          </p:sp>
        </p:grpSp>
        <p:sp>
          <p:nvSpPr>
            <p:cNvPr id="20" name="TextBox 19">
              <a:extLst>
                <a:ext uri="{FF2B5EF4-FFF2-40B4-BE49-F238E27FC236}">
                  <a16:creationId xmlns:a16="http://schemas.microsoft.com/office/drawing/2014/main" xmlns="" id="{1677A3AE-6E8B-4FC8-AF74-958E3247BA32}"/>
                </a:ext>
              </a:extLst>
            </p:cNvPr>
            <p:cNvSpPr txBox="1"/>
            <p:nvPr/>
          </p:nvSpPr>
          <p:spPr>
            <a:xfrm>
              <a:off x="10203389" y="2668227"/>
              <a:ext cx="1019831" cy="261610"/>
            </a:xfrm>
            <a:prstGeom prst="rect">
              <a:avLst/>
            </a:prstGeom>
            <a:noFill/>
          </p:spPr>
          <p:txBody>
            <a:bodyPr wrap="none" rtlCol="0">
              <a:spAutoFit/>
            </a:bodyPr>
            <a:lstStyle/>
            <a:p>
              <a:r>
                <a:rPr lang="en-US" sz="1100" b="1" dirty="0"/>
                <a:t>FUEL STATION</a:t>
              </a:r>
              <a:endParaRPr lang="en-IN" sz="1100" b="1" dirty="0"/>
            </a:p>
          </p:txBody>
        </p:sp>
      </p:grpSp>
      <p:sp>
        <p:nvSpPr>
          <p:cNvPr id="33" name="TextBox 32">
            <a:extLst>
              <a:ext uri="{FF2B5EF4-FFF2-40B4-BE49-F238E27FC236}">
                <a16:creationId xmlns:a16="http://schemas.microsoft.com/office/drawing/2014/main" xmlns="" id="{3EC3EBC5-2268-4767-8259-C0C49B99E093}"/>
              </a:ext>
            </a:extLst>
          </p:cNvPr>
          <p:cNvSpPr txBox="1"/>
          <p:nvPr/>
        </p:nvSpPr>
        <p:spPr>
          <a:xfrm>
            <a:off x="1402335" y="1393999"/>
            <a:ext cx="5115631" cy="369332"/>
          </a:xfrm>
          <a:prstGeom prst="rect">
            <a:avLst/>
          </a:prstGeom>
          <a:solidFill>
            <a:srgbClr val="FFFF00">
              <a:alpha val="30000"/>
            </a:srgbClr>
          </a:solidFill>
          <a:ln>
            <a:solidFill>
              <a:schemeClr val="tx1"/>
            </a:solidFill>
          </a:ln>
        </p:spPr>
        <p:txBody>
          <a:bodyPr wrap="none" rtlCol="0">
            <a:spAutoFit/>
          </a:bodyPr>
          <a:lstStyle/>
          <a:p>
            <a:r>
              <a:rPr lang="en-US" dirty="0"/>
              <a:t>Precautions before attempting Parked regeneration:</a:t>
            </a:r>
          </a:p>
        </p:txBody>
      </p:sp>
      <p:sp>
        <p:nvSpPr>
          <p:cNvPr id="27" name="TextBox 26">
            <a:extLst>
              <a:ext uri="{FF2B5EF4-FFF2-40B4-BE49-F238E27FC236}">
                <a16:creationId xmlns:a16="http://schemas.microsoft.com/office/drawing/2014/main" xmlns="" id="{EC7A4F66-4D13-44F8-8B05-8887E079AC41}"/>
              </a:ext>
            </a:extLst>
          </p:cNvPr>
          <p:cNvSpPr txBox="1"/>
          <p:nvPr/>
        </p:nvSpPr>
        <p:spPr>
          <a:xfrm>
            <a:off x="1495840" y="251792"/>
            <a:ext cx="5314275" cy="954107"/>
          </a:xfrm>
          <a:prstGeom prst="rect">
            <a:avLst/>
          </a:prstGeom>
          <a:noFill/>
        </p:spPr>
        <p:txBody>
          <a:bodyPr wrap="none" rtlCol="0">
            <a:spAutoFit/>
          </a:bodyPr>
          <a:lstStyle/>
          <a:p>
            <a:r>
              <a:rPr lang="en-US" sz="2800" b="1" dirty="0"/>
              <a:t>Parked Regeneration - Precautions</a:t>
            </a:r>
          </a:p>
          <a:p>
            <a:endParaRPr lang="en-US" sz="2800" b="1" dirty="0"/>
          </a:p>
        </p:txBody>
      </p:sp>
    </p:spTree>
    <p:extLst>
      <p:ext uri="{BB962C8B-B14F-4D97-AF65-F5344CB8AC3E}">
        <p14:creationId xmlns:p14="http://schemas.microsoft.com/office/powerpoint/2010/main" val="4278519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984A9FDC-E64A-4829-9A09-B8EEDE87D8D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17589" y="1237955"/>
            <a:ext cx="792233" cy="703385"/>
          </a:xfrm>
          <a:prstGeom prst="rect">
            <a:avLst/>
          </a:prstGeom>
        </p:spPr>
      </p:pic>
      <p:sp>
        <p:nvSpPr>
          <p:cNvPr id="4" name="TextBox 3">
            <a:extLst>
              <a:ext uri="{FF2B5EF4-FFF2-40B4-BE49-F238E27FC236}">
                <a16:creationId xmlns:a16="http://schemas.microsoft.com/office/drawing/2014/main" xmlns="" id="{45DFB65A-4A14-4FF8-A5A6-42743C04A1F6}"/>
              </a:ext>
            </a:extLst>
          </p:cNvPr>
          <p:cNvSpPr txBox="1"/>
          <p:nvPr/>
        </p:nvSpPr>
        <p:spPr>
          <a:xfrm>
            <a:off x="1397365" y="2303228"/>
            <a:ext cx="8587192" cy="2554545"/>
          </a:xfrm>
          <a:prstGeom prst="rect">
            <a:avLst/>
          </a:prstGeom>
          <a:noFill/>
        </p:spPr>
        <p:txBody>
          <a:bodyPr wrap="square" rtlCol="0">
            <a:spAutoFit/>
          </a:bodyPr>
          <a:lstStyle/>
          <a:p>
            <a:pPr marL="342900" indent="-342900">
              <a:buFont typeface="+mj-lt"/>
              <a:buAutoNum type="arabicPeriod"/>
            </a:pPr>
            <a:r>
              <a:rPr lang="en-US" sz="1600" dirty="0"/>
              <a:t>Park the vehicle in a well ventilated area and away from other vehicles.</a:t>
            </a:r>
          </a:p>
          <a:p>
            <a:pPr marL="342900" indent="-342900">
              <a:buFont typeface="+mj-lt"/>
              <a:buAutoNum type="arabicPeriod"/>
            </a:pPr>
            <a:r>
              <a:rPr lang="en-US" sz="1600" dirty="0"/>
              <a:t>Ensure gear is in </a:t>
            </a:r>
            <a:r>
              <a:rPr lang="en-US" sz="1600" b="1" dirty="0"/>
              <a:t>N</a:t>
            </a:r>
            <a:r>
              <a:rPr lang="en-US" sz="1600" dirty="0"/>
              <a:t>eutral position</a:t>
            </a:r>
            <a:endParaRPr lang="en-US" sz="1600" b="1" dirty="0"/>
          </a:p>
          <a:p>
            <a:pPr marL="342900" indent="-342900">
              <a:buFont typeface="+mj-lt"/>
              <a:buAutoNum type="arabicPeriod"/>
            </a:pPr>
            <a:r>
              <a:rPr lang="en-US" sz="1600" dirty="0"/>
              <a:t>Switch </a:t>
            </a:r>
            <a:r>
              <a:rPr lang="en-US" sz="1600" b="1" dirty="0"/>
              <a:t>OFF</a:t>
            </a:r>
            <a:r>
              <a:rPr lang="en-US" sz="1600" dirty="0"/>
              <a:t> the AC if applicable</a:t>
            </a:r>
          </a:p>
          <a:p>
            <a:pPr marL="342900" indent="-342900">
              <a:buFont typeface="+mj-lt"/>
              <a:buAutoNum type="arabicPeriod"/>
            </a:pPr>
            <a:r>
              <a:rPr lang="en-US" sz="1600" dirty="0"/>
              <a:t>Apply Parking Brake - </a:t>
            </a:r>
            <a:r>
              <a:rPr lang="en-US" sz="1600" b="1" dirty="0"/>
              <a:t>ON</a:t>
            </a:r>
          </a:p>
          <a:p>
            <a:pPr marL="342900" indent="-342900">
              <a:buFont typeface="+mj-lt"/>
              <a:buAutoNum type="arabicPeriod"/>
            </a:pPr>
            <a:r>
              <a:rPr lang="en-US" sz="1600" dirty="0"/>
              <a:t>Ensure PTO is switched </a:t>
            </a:r>
            <a:r>
              <a:rPr lang="en-US" sz="1600" b="1" dirty="0"/>
              <a:t>OFF</a:t>
            </a:r>
          </a:p>
          <a:p>
            <a:pPr marL="342900" indent="-342900">
              <a:buFont typeface="+mj-lt"/>
              <a:buAutoNum type="arabicPeriod"/>
            </a:pPr>
            <a:r>
              <a:rPr lang="en-US" sz="1600" dirty="0"/>
              <a:t>Switch </a:t>
            </a:r>
            <a:r>
              <a:rPr lang="en-US" sz="1600" b="1" dirty="0"/>
              <a:t>ON</a:t>
            </a:r>
            <a:r>
              <a:rPr lang="en-US" sz="1600" dirty="0"/>
              <a:t> ignition, </a:t>
            </a:r>
            <a:r>
              <a:rPr lang="en-US" sz="1600" b="1" dirty="0"/>
              <a:t>START</a:t>
            </a:r>
            <a:r>
              <a:rPr lang="en-US" sz="1600" dirty="0"/>
              <a:t> the engine and then </a:t>
            </a:r>
            <a:r>
              <a:rPr lang="en-US" sz="1600" b="1" dirty="0"/>
              <a:t>START</a:t>
            </a:r>
            <a:r>
              <a:rPr lang="en-US" sz="1600" dirty="0"/>
              <a:t> the parked regeneration by pressing the Switch for more than 5 seconds</a:t>
            </a:r>
          </a:p>
          <a:p>
            <a:pPr marL="342900" indent="-342900">
              <a:buFont typeface="+mj-lt"/>
              <a:buAutoNum type="arabicPeriod"/>
            </a:pPr>
            <a:r>
              <a:rPr lang="en-US" sz="1600" dirty="0"/>
              <a:t>Engine RPM raises to 2000 RPM when parked regen is started</a:t>
            </a:r>
          </a:p>
          <a:p>
            <a:pPr marL="342900" indent="-342900">
              <a:buFont typeface="+mj-lt"/>
              <a:buAutoNum type="arabicPeriod"/>
            </a:pPr>
            <a:r>
              <a:rPr lang="en-US" sz="1600" dirty="0"/>
              <a:t>Do not press Accelerator pedal or any other switches / controls on Dashboard</a:t>
            </a:r>
          </a:p>
          <a:p>
            <a:pPr marL="342900" indent="-342900">
              <a:buFont typeface="+mj-lt"/>
              <a:buAutoNum type="arabicPeriod"/>
            </a:pPr>
            <a:r>
              <a:rPr lang="en-US" sz="1600" dirty="0"/>
              <a:t>Keep an eye on vehicle surroundings on all sides when the regeneration is happening</a:t>
            </a:r>
          </a:p>
        </p:txBody>
      </p:sp>
      <p:pic>
        <p:nvPicPr>
          <p:cNvPr id="9" name="Picture 8">
            <a:extLst>
              <a:ext uri="{FF2B5EF4-FFF2-40B4-BE49-F238E27FC236}">
                <a16:creationId xmlns:a16="http://schemas.microsoft.com/office/drawing/2014/main" xmlns="" id="{ABD36699-39EB-4ACC-996D-A8875B23021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884878">
            <a:off x="8716512" y="1752374"/>
            <a:ext cx="935809" cy="1242547"/>
          </a:xfrm>
          <a:prstGeom prst="rect">
            <a:avLst/>
          </a:prstGeom>
        </p:spPr>
      </p:pic>
      <p:sp>
        <p:nvSpPr>
          <p:cNvPr id="10" name="Arrow: Down 9">
            <a:extLst>
              <a:ext uri="{FF2B5EF4-FFF2-40B4-BE49-F238E27FC236}">
                <a16:creationId xmlns:a16="http://schemas.microsoft.com/office/drawing/2014/main" xmlns="" id="{F64779E7-2A66-4A82-A053-99DC4D2B3E8A}"/>
              </a:ext>
            </a:extLst>
          </p:cNvPr>
          <p:cNvSpPr/>
          <p:nvPr/>
        </p:nvSpPr>
        <p:spPr>
          <a:xfrm rot="5400000">
            <a:off x="9652717" y="2481433"/>
            <a:ext cx="386235" cy="369332"/>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xmlns="" id="{81BCCC38-1BF2-4362-B369-C4C8D20664E1}"/>
              </a:ext>
            </a:extLst>
          </p:cNvPr>
          <p:cNvSpPr txBox="1"/>
          <p:nvPr/>
        </p:nvSpPr>
        <p:spPr>
          <a:xfrm>
            <a:off x="10219996" y="2472981"/>
            <a:ext cx="2027606" cy="307777"/>
          </a:xfrm>
          <a:prstGeom prst="rect">
            <a:avLst/>
          </a:prstGeom>
          <a:noFill/>
        </p:spPr>
        <p:txBody>
          <a:bodyPr wrap="none" rtlCol="0">
            <a:spAutoFit/>
          </a:bodyPr>
          <a:lstStyle/>
          <a:p>
            <a:r>
              <a:rPr lang="en-US" sz="1400" dirty="0"/>
              <a:t>Press for more than 5 sec</a:t>
            </a:r>
            <a:endParaRPr lang="en-IN" sz="1400" dirty="0"/>
          </a:p>
        </p:txBody>
      </p:sp>
      <p:sp>
        <p:nvSpPr>
          <p:cNvPr id="12" name="TextBox 11">
            <a:extLst>
              <a:ext uri="{FF2B5EF4-FFF2-40B4-BE49-F238E27FC236}">
                <a16:creationId xmlns:a16="http://schemas.microsoft.com/office/drawing/2014/main" xmlns="" id="{8BECB205-E989-4039-8FC3-F115911BB6B7}"/>
              </a:ext>
            </a:extLst>
          </p:cNvPr>
          <p:cNvSpPr txBox="1"/>
          <p:nvPr/>
        </p:nvSpPr>
        <p:spPr>
          <a:xfrm>
            <a:off x="1550594" y="1600118"/>
            <a:ext cx="3981411" cy="369332"/>
          </a:xfrm>
          <a:prstGeom prst="rect">
            <a:avLst/>
          </a:prstGeom>
          <a:solidFill>
            <a:srgbClr val="FFFF00">
              <a:alpha val="30000"/>
            </a:srgbClr>
          </a:solidFill>
          <a:ln>
            <a:solidFill>
              <a:schemeClr val="tx1"/>
            </a:solidFill>
          </a:ln>
        </p:spPr>
        <p:txBody>
          <a:bodyPr wrap="none" rtlCol="0">
            <a:spAutoFit/>
          </a:bodyPr>
          <a:lstStyle/>
          <a:p>
            <a:r>
              <a:rPr lang="en-US" dirty="0"/>
              <a:t>Conditions to start Parked Regeneration:</a:t>
            </a:r>
          </a:p>
        </p:txBody>
      </p:sp>
      <p:sp>
        <p:nvSpPr>
          <p:cNvPr id="13" name="TextBox 12">
            <a:extLst>
              <a:ext uri="{FF2B5EF4-FFF2-40B4-BE49-F238E27FC236}">
                <a16:creationId xmlns:a16="http://schemas.microsoft.com/office/drawing/2014/main" xmlns="" id="{85B28F40-BA2F-49E7-9A4E-44FFF71DDEEC}"/>
              </a:ext>
            </a:extLst>
          </p:cNvPr>
          <p:cNvSpPr txBox="1"/>
          <p:nvPr/>
        </p:nvSpPr>
        <p:spPr>
          <a:xfrm>
            <a:off x="1495840" y="251792"/>
            <a:ext cx="6819239" cy="954107"/>
          </a:xfrm>
          <a:prstGeom prst="rect">
            <a:avLst/>
          </a:prstGeom>
          <a:noFill/>
        </p:spPr>
        <p:txBody>
          <a:bodyPr wrap="none" rtlCol="0">
            <a:spAutoFit/>
          </a:bodyPr>
          <a:lstStyle/>
          <a:p>
            <a:r>
              <a:rPr lang="en-US" sz="2800" b="1" dirty="0"/>
              <a:t>Parked Regeneration – Necessary Conditions</a:t>
            </a:r>
          </a:p>
          <a:p>
            <a:endParaRPr lang="en-US" sz="2800" b="1" dirty="0"/>
          </a:p>
        </p:txBody>
      </p:sp>
      <p:sp>
        <p:nvSpPr>
          <p:cNvPr id="15" name="Rectangle 14">
            <a:extLst>
              <a:ext uri="{FF2B5EF4-FFF2-40B4-BE49-F238E27FC236}">
                <a16:creationId xmlns:a16="http://schemas.microsoft.com/office/drawing/2014/main" xmlns="" id="{0E152AED-3261-4EA7-BE18-E5F2A4AF6045}"/>
              </a:ext>
            </a:extLst>
          </p:cNvPr>
          <p:cNvSpPr/>
          <p:nvPr/>
        </p:nvSpPr>
        <p:spPr>
          <a:xfrm>
            <a:off x="9061589" y="1947869"/>
            <a:ext cx="274753" cy="137089"/>
          </a:xfrm>
          <a:prstGeom prst="rect">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290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36336204-8A3A-4BB3-BD97-DD39518A2ACE}"/>
              </a:ext>
            </a:extLst>
          </p:cNvPr>
          <p:cNvSpPr txBox="1"/>
          <p:nvPr/>
        </p:nvSpPr>
        <p:spPr>
          <a:xfrm>
            <a:off x="1495840" y="251792"/>
            <a:ext cx="3284617" cy="954107"/>
          </a:xfrm>
          <a:prstGeom prst="rect">
            <a:avLst/>
          </a:prstGeom>
          <a:noFill/>
        </p:spPr>
        <p:txBody>
          <a:bodyPr wrap="none" rtlCol="0">
            <a:spAutoFit/>
          </a:bodyPr>
          <a:lstStyle/>
          <a:p>
            <a:r>
              <a:rPr lang="en-US" sz="2800" b="1" dirty="0"/>
              <a:t>Parked Regeneration</a:t>
            </a:r>
          </a:p>
          <a:p>
            <a:endParaRPr lang="en-US" sz="2800" b="1" dirty="0"/>
          </a:p>
        </p:txBody>
      </p:sp>
      <p:pic>
        <p:nvPicPr>
          <p:cNvPr id="6" name="Picture 5">
            <a:extLst>
              <a:ext uri="{FF2B5EF4-FFF2-40B4-BE49-F238E27FC236}">
                <a16:creationId xmlns:a16="http://schemas.microsoft.com/office/drawing/2014/main" xmlns="" id="{F483429E-CE49-43B1-87E5-A68382219D8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884878">
            <a:off x="7628150" y="1540443"/>
            <a:ext cx="935809" cy="1242547"/>
          </a:xfrm>
          <a:prstGeom prst="rect">
            <a:avLst/>
          </a:prstGeom>
        </p:spPr>
      </p:pic>
      <p:grpSp>
        <p:nvGrpSpPr>
          <p:cNvPr id="13" name="Group 12">
            <a:extLst>
              <a:ext uri="{FF2B5EF4-FFF2-40B4-BE49-F238E27FC236}">
                <a16:creationId xmlns:a16="http://schemas.microsoft.com/office/drawing/2014/main" xmlns="" id="{142ACC0F-230A-4A33-BB36-390756915BCB}"/>
              </a:ext>
            </a:extLst>
          </p:cNvPr>
          <p:cNvGrpSpPr/>
          <p:nvPr/>
        </p:nvGrpSpPr>
        <p:grpSpPr>
          <a:xfrm>
            <a:off x="1550594" y="1600118"/>
            <a:ext cx="4893848" cy="4239647"/>
            <a:chOff x="2840452" y="1691104"/>
            <a:chExt cx="4893848" cy="4239647"/>
          </a:xfrm>
        </p:grpSpPr>
        <p:sp>
          <p:nvSpPr>
            <p:cNvPr id="8" name="TextBox 7">
              <a:extLst>
                <a:ext uri="{FF2B5EF4-FFF2-40B4-BE49-F238E27FC236}">
                  <a16:creationId xmlns:a16="http://schemas.microsoft.com/office/drawing/2014/main" xmlns="" id="{6D0B9315-A9F7-4C5C-8A9D-8CDDF23882D5}"/>
                </a:ext>
              </a:extLst>
            </p:cNvPr>
            <p:cNvSpPr txBox="1"/>
            <p:nvPr/>
          </p:nvSpPr>
          <p:spPr>
            <a:xfrm>
              <a:off x="2840452" y="2391321"/>
              <a:ext cx="4893848" cy="3539430"/>
            </a:xfrm>
            <a:prstGeom prst="rect">
              <a:avLst/>
            </a:prstGeom>
            <a:noFill/>
          </p:spPr>
          <p:txBody>
            <a:bodyPr wrap="square" rtlCol="0">
              <a:spAutoFit/>
            </a:bodyPr>
            <a:lstStyle/>
            <a:p>
              <a:pPr marL="342900" indent="-342900" algn="just">
                <a:buFont typeface="+mj-lt"/>
                <a:buAutoNum type="arabicPeriod"/>
              </a:pPr>
              <a:r>
                <a:rPr lang="en-US" sz="1600" dirty="0"/>
                <a:t>To activate Parked regeneration, press “START” (bottom side of switch) for more than 5 seconds and release.</a:t>
              </a:r>
            </a:p>
            <a:p>
              <a:pPr marL="342900" indent="-342900" algn="just">
                <a:buFont typeface="+mj-lt"/>
                <a:buAutoNum type="arabicPeriod"/>
              </a:pPr>
              <a:r>
                <a:rPr lang="en-US" sz="1600" dirty="0"/>
                <a:t>To confirm whether parked regeneration activation switch has been pressed properly , please check the LCD message which indicates “</a:t>
              </a:r>
              <a:r>
                <a:rPr lang="en-US" sz="1600" dirty="0">
                  <a:solidFill>
                    <a:srgbClr val="FF0000"/>
                  </a:solidFill>
                </a:rPr>
                <a:t>Standstill</a:t>
              </a:r>
              <a:r>
                <a:rPr lang="en-US" sz="1600" dirty="0"/>
                <a:t> regeneration switch ON” </a:t>
              </a:r>
              <a:r>
                <a:rPr lang="en-US" sz="1600" dirty="0">
                  <a:solidFill>
                    <a:srgbClr val="0070C0"/>
                  </a:solidFill>
                </a:rPr>
                <a:t>and if Engine RPM raises to 2000 RPM </a:t>
              </a:r>
            </a:p>
            <a:p>
              <a:pPr marL="342900" indent="-342900" algn="just">
                <a:buFont typeface="+mj-lt"/>
                <a:buAutoNum type="arabicPeriod"/>
              </a:pPr>
              <a:r>
                <a:rPr lang="en-US" sz="1600" dirty="0"/>
                <a:t>After that, if all the other parked regeneration enable conditions are satisfied, then LCD message display as “</a:t>
              </a:r>
              <a:r>
                <a:rPr lang="en-US" sz="1600" dirty="0">
                  <a:solidFill>
                    <a:srgbClr val="FF0000"/>
                  </a:solidFill>
                </a:rPr>
                <a:t>Standstill</a:t>
              </a:r>
              <a:r>
                <a:rPr lang="en-US" sz="1600" dirty="0"/>
                <a:t> DPF regeneration active through Switch”.</a:t>
              </a:r>
            </a:p>
            <a:p>
              <a:pPr marL="342900" indent="-342900" algn="just">
                <a:buFont typeface="+mj-lt"/>
                <a:buAutoNum type="arabicPeriod"/>
              </a:pPr>
              <a:r>
                <a:rPr lang="en-US" sz="1600" dirty="0"/>
                <a:t>After that DPF regeneration can also be confirmed through HEST lamp activation.</a:t>
              </a:r>
            </a:p>
          </p:txBody>
        </p:sp>
        <p:sp>
          <p:nvSpPr>
            <p:cNvPr id="9" name="TextBox 8">
              <a:extLst>
                <a:ext uri="{FF2B5EF4-FFF2-40B4-BE49-F238E27FC236}">
                  <a16:creationId xmlns:a16="http://schemas.microsoft.com/office/drawing/2014/main" xmlns="" id="{100272D5-66EF-400F-9AD7-FEBDBA75EAB3}"/>
                </a:ext>
              </a:extLst>
            </p:cNvPr>
            <p:cNvSpPr txBox="1"/>
            <p:nvPr/>
          </p:nvSpPr>
          <p:spPr>
            <a:xfrm>
              <a:off x="2840452" y="1691104"/>
              <a:ext cx="3152338" cy="369332"/>
            </a:xfrm>
            <a:prstGeom prst="rect">
              <a:avLst/>
            </a:prstGeom>
            <a:solidFill>
              <a:srgbClr val="FFFF00">
                <a:alpha val="30000"/>
              </a:srgbClr>
            </a:solidFill>
            <a:ln>
              <a:solidFill>
                <a:schemeClr val="tx1"/>
              </a:solidFill>
            </a:ln>
          </p:spPr>
          <p:txBody>
            <a:bodyPr wrap="none" rtlCol="0">
              <a:spAutoFit/>
            </a:bodyPr>
            <a:lstStyle/>
            <a:p>
              <a:r>
                <a:rPr lang="en-US" dirty="0"/>
                <a:t>Parked Regeneration Switch ON</a:t>
              </a:r>
            </a:p>
          </p:txBody>
        </p:sp>
      </p:grpSp>
      <p:sp>
        <p:nvSpPr>
          <p:cNvPr id="12" name="Arrow: Down 11">
            <a:extLst>
              <a:ext uri="{FF2B5EF4-FFF2-40B4-BE49-F238E27FC236}">
                <a16:creationId xmlns:a16="http://schemas.microsoft.com/office/drawing/2014/main" xmlns="" id="{046CE231-5932-4D6A-96A5-9FFAB620997D}"/>
              </a:ext>
            </a:extLst>
          </p:cNvPr>
          <p:cNvSpPr/>
          <p:nvPr/>
        </p:nvSpPr>
        <p:spPr>
          <a:xfrm rot="5400000">
            <a:off x="8698248" y="2287232"/>
            <a:ext cx="386235" cy="369332"/>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7" name="Group 16">
            <a:extLst>
              <a:ext uri="{FF2B5EF4-FFF2-40B4-BE49-F238E27FC236}">
                <a16:creationId xmlns:a16="http://schemas.microsoft.com/office/drawing/2014/main" xmlns="" id="{3E467711-364D-4758-BFDC-87A46CE965DE}"/>
              </a:ext>
            </a:extLst>
          </p:cNvPr>
          <p:cNvGrpSpPr/>
          <p:nvPr/>
        </p:nvGrpSpPr>
        <p:grpSpPr>
          <a:xfrm>
            <a:off x="7485409" y="4811466"/>
            <a:ext cx="3932892" cy="604736"/>
            <a:chOff x="1976318" y="5544152"/>
            <a:chExt cx="3932892" cy="604736"/>
          </a:xfrm>
        </p:grpSpPr>
        <p:sp>
          <p:nvSpPr>
            <p:cNvPr id="10" name="TextBox 9">
              <a:extLst>
                <a:ext uri="{FF2B5EF4-FFF2-40B4-BE49-F238E27FC236}">
                  <a16:creationId xmlns:a16="http://schemas.microsoft.com/office/drawing/2014/main" xmlns="" id="{AA71FD8D-EE6E-464D-8190-78F50852EF14}"/>
                </a:ext>
              </a:extLst>
            </p:cNvPr>
            <p:cNvSpPr txBox="1"/>
            <p:nvPr/>
          </p:nvSpPr>
          <p:spPr>
            <a:xfrm>
              <a:off x="2884657" y="5794148"/>
              <a:ext cx="1603794" cy="276999"/>
            </a:xfrm>
            <a:prstGeom prst="rect">
              <a:avLst/>
            </a:prstGeom>
            <a:noFill/>
          </p:spPr>
          <p:txBody>
            <a:bodyPr wrap="square" rtlCol="0">
              <a:spAutoFit/>
            </a:bodyPr>
            <a:lstStyle/>
            <a:p>
              <a:r>
                <a:rPr lang="en-US" sz="1200" dirty="0"/>
                <a:t>(Lamp Solid ON )</a:t>
              </a:r>
            </a:p>
          </p:txBody>
        </p:sp>
        <p:grpSp>
          <p:nvGrpSpPr>
            <p:cNvPr id="14" name="Group 13">
              <a:extLst>
                <a:ext uri="{FF2B5EF4-FFF2-40B4-BE49-F238E27FC236}">
                  <a16:creationId xmlns:a16="http://schemas.microsoft.com/office/drawing/2014/main" xmlns="" id="{39D207D0-0D34-4F18-97E1-5DFEB35E7BC9}"/>
                </a:ext>
              </a:extLst>
            </p:cNvPr>
            <p:cNvGrpSpPr/>
            <p:nvPr/>
          </p:nvGrpSpPr>
          <p:grpSpPr>
            <a:xfrm>
              <a:off x="1976318" y="5544152"/>
              <a:ext cx="3932892" cy="604736"/>
              <a:chOff x="418653" y="2990048"/>
              <a:chExt cx="3932892" cy="604736"/>
            </a:xfrm>
          </p:grpSpPr>
          <p:pic>
            <p:nvPicPr>
              <p:cNvPr id="15" name="Picture 14">
                <a:extLst>
                  <a:ext uri="{FF2B5EF4-FFF2-40B4-BE49-F238E27FC236}">
                    <a16:creationId xmlns:a16="http://schemas.microsoft.com/office/drawing/2014/main" xmlns="" id="{A1842E37-E8B5-4842-B2FD-D815F9C722C1}"/>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18653" y="2990048"/>
                <a:ext cx="705525" cy="604736"/>
              </a:xfrm>
              <a:prstGeom prst="rect">
                <a:avLst/>
              </a:prstGeom>
            </p:spPr>
          </p:pic>
          <p:sp>
            <p:nvSpPr>
              <p:cNvPr id="16" name="TextBox 15">
                <a:extLst>
                  <a:ext uri="{FF2B5EF4-FFF2-40B4-BE49-F238E27FC236}">
                    <a16:creationId xmlns:a16="http://schemas.microsoft.com/office/drawing/2014/main" xmlns="" id="{2C863ECC-0414-4940-BB3D-8CD638F935D0}"/>
                  </a:ext>
                </a:extLst>
              </p:cNvPr>
              <p:cNvSpPr txBox="1"/>
              <p:nvPr/>
            </p:nvSpPr>
            <p:spPr>
              <a:xfrm>
                <a:off x="1326992" y="3028042"/>
                <a:ext cx="3024553" cy="338554"/>
              </a:xfrm>
              <a:prstGeom prst="rect">
                <a:avLst/>
              </a:prstGeom>
              <a:noFill/>
            </p:spPr>
            <p:txBody>
              <a:bodyPr wrap="square" rtlCol="0">
                <a:spAutoFit/>
              </a:bodyPr>
              <a:lstStyle/>
              <a:p>
                <a:r>
                  <a:rPr lang="en-US" sz="1600" dirty="0"/>
                  <a:t>High exhaust system temperature</a:t>
                </a:r>
                <a:endParaRPr lang="en-IN" sz="1600" dirty="0"/>
              </a:p>
            </p:txBody>
          </p:sp>
        </p:grpSp>
      </p:grpSp>
      <p:cxnSp>
        <p:nvCxnSpPr>
          <p:cNvPr id="19" name="Straight Arrow Connector 18">
            <a:extLst>
              <a:ext uri="{FF2B5EF4-FFF2-40B4-BE49-F238E27FC236}">
                <a16:creationId xmlns:a16="http://schemas.microsoft.com/office/drawing/2014/main" xmlns="" id="{9C29EE92-207E-4DF3-BF0F-BBB2F3AA345C}"/>
              </a:ext>
            </a:extLst>
          </p:cNvPr>
          <p:cNvCxnSpPr>
            <a:cxnSpLocks/>
          </p:cNvCxnSpPr>
          <p:nvPr/>
        </p:nvCxnSpPr>
        <p:spPr>
          <a:xfrm>
            <a:off x="6592370" y="5291176"/>
            <a:ext cx="6902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xmlns="" id="{EA819562-E7F3-445F-BEAF-406A6FD58DBA}"/>
              </a:ext>
            </a:extLst>
          </p:cNvPr>
          <p:cNvSpPr txBox="1"/>
          <p:nvPr/>
        </p:nvSpPr>
        <p:spPr>
          <a:xfrm>
            <a:off x="9255869" y="2318009"/>
            <a:ext cx="2027606" cy="307777"/>
          </a:xfrm>
          <a:prstGeom prst="rect">
            <a:avLst/>
          </a:prstGeom>
          <a:noFill/>
        </p:spPr>
        <p:txBody>
          <a:bodyPr wrap="none" rtlCol="0">
            <a:spAutoFit/>
          </a:bodyPr>
          <a:lstStyle/>
          <a:p>
            <a:r>
              <a:rPr lang="en-US" sz="1400" dirty="0"/>
              <a:t>Press for more than 5 sec</a:t>
            </a:r>
            <a:endParaRPr lang="en-IN" sz="1400" dirty="0"/>
          </a:p>
        </p:txBody>
      </p:sp>
      <p:pic>
        <p:nvPicPr>
          <p:cNvPr id="18" name="Picture 17">
            <a:extLst>
              <a:ext uri="{FF2B5EF4-FFF2-40B4-BE49-F238E27FC236}">
                <a16:creationId xmlns:a16="http://schemas.microsoft.com/office/drawing/2014/main" xmlns="" id="{EF905A6E-74C4-4D0F-A8FD-508E06F7C62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884878">
            <a:off x="7628150" y="1540444"/>
            <a:ext cx="935809" cy="1242547"/>
          </a:xfrm>
          <a:prstGeom prst="rect">
            <a:avLst/>
          </a:prstGeom>
        </p:spPr>
      </p:pic>
      <p:sp>
        <p:nvSpPr>
          <p:cNvPr id="20" name="Arrow: Down 19">
            <a:extLst>
              <a:ext uri="{FF2B5EF4-FFF2-40B4-BE49-F238E27FC236}">
                <a16:creationId xmlns:a16="http://schemas.microsoft.com/office/drawing/2014/main" xmlns="" id="{5EF711CD-1B0A-4881-B9D6-FDF6C5CB8969}"/>
              </a:ext>
            </a:extLst>
          </p:cNvPr>
          <p:cNvSpPr/>
          <p:nvPr/>
        </p:nvSpPr>
        <p:spPr>
          <a:xfrm rot="5400000">
            <a:off x="8698248" y="2287233"/>
            <a:ext cx="386235" cy="369332"/>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510BCBCB-77EA-48BD-9874-D6889AB0A74E}"/>
              </a:ext>
            </a:extLst>
          </p:cNvPr>
          <p:cNvSpPr/>
          <p:nvPr/>
        </p:nvSpPr>
        <p:spPr>
          <a:xfrm>
            <a:off x="7958677" y="1716239"/>
            <a:ext cx="274753" cy="137089"/>
          </a:xfrm>
          <a:prstGeom prst="rect">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72225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837CE7DB-B6B7-4AED-9D58-AD7AA6240771}"/>
              </a:ext>
            </a:extLst>
          </p:cNvPr>
          <p:cNvGrpSpPr/>
          <p:nvPr/>
        </p:nvGrpSpPr>
        <p:grpSpPr>
          <a:xfrm>
            <a:off x="1495840" y="1577442"/>
            <a:ext cx="5725008" cy="2571025"/>
            <a:chOff x="2804135" y="1689984"/>
            <a:chExt cx="5725008" cy="2571025"/>
          </a:xfrm>
        </p:grpSpPr>
        <p:sp>
          <p:nvSpPr>
            <p:cNvPr id="6" name="TextBox 5">
              <a:extLst>
                <a:ext uri="{FF2B5EF4-FFF2-40B4-BE49-F238E27FC236}">
                  <a16:creationId xmlns:a16="http://schemas.microsoft.com/office/drawing/2014/main" xmlns="" id="{67E16320-0AC0-4E87-84D0-AA12D189637C}"/>
                </a:ext>
              </a:extLst>
            </p:cNvPr>
            <p:cNvSpPr txBox="1"/>
            <p:nvPr/>
          </p:nvSpPr>
          <p:spPr>
            <a:xfrm>
              <a:off x="2828863" y="1689984"/>
              <a:ext cx="3274486" cy="369332"/>
            </a:xfrm>
            <a:prstGeom prst="rect">
              <a:avLst/>
            </a:prstGeom>
            <a:solidFill>
              <a:srgbClr val="FFFF00">
                <a:alpha val="30000"/>
              </a:srgbClr>
            </a:solidFill>
            <a:ln>
              <a:solidFill>
                <a:schemeClr val="tx1"/>
              </a:solidFill>
            </a:ln>
          </p:spPr>
          <p:txBody>
            <a:bodyPr wrap="none" rtlCol="0">
              <a:spAutoFit/>
            </a:bodyPr>
            <a:lstStyle/>
            <a:p>
              <a:r>
                <a:rPr lang="en-US" dirty="0"/>
                <a:t>Parked Regeneration Completion</a:t>
              </a:r>
            </a:p>
          </p:txBody>
        </p:sp>
        <p:sp>
          <p:nvSpPr>
            <p:cNvPr id="7" name="TextBox 6">
              <a:extLst>
                <a:ext uri="{FF2B5EF4-FFF2-40B4-BE49-F238E27FC236}">
                  <a16:creationId xmlns:a16="http://schemas.microsoft.com/office/drawing/2014/main" xmlns="" id="{0C10227B-88A6-4A80-AE71-CACF21564D56}"/>
                </a:ext>
              </a:extLst>
            </p:cNvPr>
            <p:cNvSpPr txBox="1"/>
            <p:nvPr/>
          </p:nvSpPr>
          <p:spPr>
            <a:xfrm>
              <a:off x="2804135" y="2506683"/>
              <a:ext cx="5725008" cy="1754326"/>
            </a:xfrm>
            <a:prstGeom prst="rect">
              <a:avLst/>
            </a:prstGeom>
            <a:noFill/>
          </p:spPr>
          <p:txBody>
            <a:bodyPr wrap="square" rtlCol="0">
              <a:spAutoFit/>
            </a:bodyPr>
            <a:lstStyle/>
            <a:p>
              <a:pPr marL="342900" indent="-342900" algn="just">
                <a:buFont typeface="+mj-lt"/>
                <a:buAutoNum type="arabicPeriod"/>
              </a:pPr>
              <a:r>
                <a:rPr lang="en-US" dirty="0">
                  <a:solidFill>
                    <a:srgbClr val="000000"/>
                  </a:solidFill>
                  <a:latin typeface="Calibri" panose="020F0502020204030204" pitchFamily="34" charset="0"/>
                </a:rPr>
                <a:t>Once the Regeneration is complete, the Engine RPM drops to Idle RPM.</a:t>
              </a:r>
              <a:endParaRPr lang="en-US" dirty="0"/>
            </a:p>
            <a:p>
              <a:pPr marL="342900" indent="-342900" algn="just">
                <a:buFont typeface="+mj-lt"/>
                <a:buAutoNum type="arabicPeriod"/>
              </a:pPr>
              <a:r>
                <a:rPr lang="en-US" dirty="0">
                  <a:solidFill>
                    <a:srgbClr val="000000"/>
                  </a:solidFill>
                  <a:latin typeface="Calibri" panose="020F0502020204030204" pitchFamily="34" charset="0"/>
                </a:rPr>
                <a:t>Both LCD messages, “</a:t>
              </a:r>
              <a:r>
                <a:rPr lang="en-US" dirty="0">
                  <a:solidFill>
                    <a:srgbClr val="FF0000"/>
                  </a:solidFill>
                  <a:latin typeface="Calibri" panose="020F0502020204030204" pitchFamily="34" charset="0"/>
                </a:rPr>
                <a:t>Standstill </a:t>
              </a:r>
              <a:r>
                <a:rPr lang="en-US" dirty="0">
                  <a:solidFill>
                    <a:srgbClr val="000000"/>
                  </a:solidFill>
                  <a:latin typeface="Calibri" panose="020F0502020204030204" pitchFamily="34" charset="0"/>
                </a:rPr>
                <a:t>regeneration switch ON” and “</a:t>
              </a:r>
              <a:r>
                <a:rPr lang="en-US" dirty="0">
                  <a:solidFill>
                    <a:srgbClr val="FF0000"/>
                  </a:solidFill>
                  <a:latin typeface="Calibri" panose="020F0502020204030204" pitchFamily="34" charset="0"/>
                </a:rPr>
                <a:t>Standstill</a:t>
              </a:r>
              <a:r>
                <a:rPr lang="en-US" dirty="0">
                  <a:solidFill>
                    <a:srgbClr val="000000"/>
                  </a:solidFill>
                  <a:latin typeface="Calibri" panose="020F0502020204030204" pitchFamily="34" charset="0"/>
                </a:rPr>
                <a:t> DPF regeneration active” will not Display in LCD screen. Also after some time, HEST lamp goes OFF</a:t>
              </a:r>
            </a:p>
          </p:txBody>
        </p:sp>
      </p:grpSp>
      <p:sp>
        <p:nvSpPr>
          <p:cNvPr id="12" name="TextBox 11">
            <a:extLst>
              <a:ext uri="{FF2B5EF4-FFF2-40B4-BE49-F238E27FC236}">
                <a16:creationId xmlns:a16="http://schemas.microsoft.com/office/drawing/2014/main" xmlns="" id="{63D54426-5EC3-4812-B749-80CC9321CF2D}"/>
              </a:ext>
            </a:extLst>
          </p:cNvPr>
          <p:cNvSpPr txBox="1"/>
          <p:nvPr/>
        </p:nvSpPr>
        <p:spPr>
          <a:xfrm>
            <a:off x="1495840" y="251792"/>
            <a:ext cx="3366371" cy="954107"/>
          </a:xfrm>
          <a:prstGeom prst="rect">
            <a:avLst/>
          </a:prstGeom>
          <a:noFill/>
        </p:spPr>
        <p:txBody>
          <a:bodyPr wrap="none" rtlCol="0">
            <a:spAutoFit/>
          </a:bodyPr>
          <a:lstStyle/>
          <a:p>
            <a:r>
              <a:rPr lang="en-US" sz="2800" b="1" dirty="0"/>
              <a:t>Parked Regeneration </a:t>
            </a:r>
          </a:p>
          <a:p>
            <a:endParaRPr lang="en-US" sz="2800" b="1" dirty="0"/>
          </a:p>
        </p:txBody>
      </p:sp>
    </p:spTree>
    <p:extLst>
      <p:ext uri="{BB962C8B-B14F-4D97-AF65-F5344CB8AC3E}">
        <p14:creationId xmlns:p14="http://schemas.microsoft.com/office/powerpoint/2010/main" val="2367520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xmlns="" id="{F31F99B3-0028-44CE-8A94-6EC47EBD1F7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5" name="TextBox 4">
            <a:extLst>
              <a:ext uri="{FF2B5EF4-FFF2-40B4-BE49-F238E27FC236}">
                <a16:creationId xmlns:a16="http://schemas.microsoft.com/office/drawing/2014/main" xmlns="" id="{26D24BB6-3BA1-4A69-93C0-6F74AED422CF}"/>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7" name="Oval 6">
            <a:extLst>
              <a:ext uri="{FF2B5EF4-FFF2-40B4-BE49-F238E27FC236}">
                <a16:creationId xmlns:a16="http://schemas.microsoft.com/office/drawing/2014/main" xmlns="" id="{FCF95E85-9025-44FD-9E07-76FE4949106D}"/>
              </a:ext>
            </a:extLst>
          </p:cNvPr>
          <p:cNvSpPr/>
          <p:nvPr/>
        </p:nvSpPr>
        <p:spPr>
          <a:xfrm>
            <a:off x="5118482" y="1532653"/>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xmlns="" id="{8FDEADFC-6517-41E2-8304-D9B8845990C2}"/>
              </a:ext>
            </a:extLst>
          </p:cNvPr>
          <p:cNvSpPr txBox="1"/>
          <p:nvPr/>
        </p:nvSpPr>
        <p:spPr>
          <a:xfrm>
            <a:off x="1331693" y="1350401"/>
            <a:ext cx="3635291" cy="369332"/>
          </a:xfrm>
          <a:prstGeom prst="rect">
            <a:avLst/>
          </a:prstGeom>
          <a:noFill/>
        </p:spPr>
        <p:txBody>
          <a:bodyPr wrap="none" rtlCol="0">
            <a:spAutoFit/>
          </a:bodyPr>
          <a:lstStyle/>
          <a:p>
            <a:r>
              <a:rPr lang="en-US" b="1" dirty="0"/>
              <a:t>DPF Lamp + MIL Lamp + Stop Lamp</a:t>
            </a:r>
          </a:p>
        </p:txBody>
      </p:sp>
      <p:sp>
        <p:nvSpPr>
          <p:cNvPr id="10" name="TextBox 9">
            <a:extLst>
              <a:ext uri="{FF2B5EF4-FFF2-40B4-BE49-F238E27FC236}">
                <a16:creationId xmlns:a16="http://schemas.microsoft.com/office/drawing/2014/main" xmlns="" id="{44F84231-80B8-4FF8-8E04-7106983B5071}"/>
              </a:ext>
            </a:extLst>
          </p:cNvPr>
          <p:cNvSpPr txBox="1"/>
          <p:nvPr/>
        </p:nvSpPr>
        <p:spPr>
          <a:xfrm>
            <a:off x="6654800" y="2609304"/>
            <a:ext cx="5537200" cy="584775"/>
          </a:xfrm>
          <a:prstGeom prst="rect">
            <a:avLst/>
          </a:prstGeom>
          <a:noFill/>
        </p:spPr>
        <p:txBody>
          <a:bodyPr wrap="square" rtlCol="0">
            <a:spAutoFit/>
          </a:bodyPr>
          <a:lstStyle/>
          <a:p>
            <a:r>
              <a:rPr lang="en-US" sz="1600" b="1" dirty="0"/>
              <a:t>Condition:</a:t>
            </a:r>
          </a:p>
          <a:p>
            <a:pPr marL="742950" lvl="1" indent="-285750">
              <a:buFont typeface="Arial" panose="020B0604020202020204" pitchFamily="34" charset="0"/>
              <a:buChar char="•"/>
            </a:pPr>
            <a:r>
              <a:rPr lang="en-US" sz="1600" dirty="0"/>
              <a:t>When Diesel Particulate Filter is choked completely</a:t>
            </a:r>
          </a:p>
        </p:txBody>
      </p:sp>
      <p:sp>
        <p:nvSpPr>
          <p:cNvPr id="11" name="TextBox 10">
            <a:extLst>
              <a:ext uri="{FF2B5EF4-FFF2-40B4-BE49-F238E27FC236}">
                <a16:creationId xmlns:a16="http://schemas.microsoft.com/office/drawing/2014/main" xmlns="" id="{A501DC1B-CDC2-411E-91DC-32D2129AB619}"/>
              </a:ext>
            </a:extLst>
          </p:cNvPr>
          <p:cNvSpPr txBox="1"/>
          <p:nvPr/>
        </p:nvSpPr>
        <p:spPr>
          <a:xfrm>
            <a:off x="6654800" y="3726458"/>
            <a:ext cx="5537200" cy="1077218"/>
          </a:xfrm>
          <a:prstGeom prst="rect">
            <a:avLst/>
          </a:prstGeom>
          <a:noFill/>
        </p:spPr>
        <p:txBody>
          <a:bodyPr wrap="square" rtlCol="0">
            <a:spAutoFit/>
          </a:bodyPr>
          <a:lstStyle/>
          <a:p>
            <a:r>
              <a:rPr lang="en-US" sz="1600" b="1" dirty="0"/>
              <a:t>Driver action:</a:t>
            </a:r>
          </a:p>
          <a:p>
            <a:pPr marL="742950" lvl="1" indent="-285750">
              <a:buFont typeface="Arial" panose="020B0604020202020204" pitchFamily="34" charset="0"/>
              <a:buChar char="•"/>
            </a:pPr>
            <a:r>
              <a:rPr lang="en-US" sz="1600" dirty="0"/>
              <a:t>Not safe to drive vehicle. </a:t>
            </a:r>
            <a:r>
              <a:rPr lang="en-US" sz="1600" dirty="0">
                <a:solidFill>
                  <a:srgbClr val="FF0000"/>
                </a:solidFill>
              </a:rPr>
              <a:t>Park the vehicle immediately and contact the nearby authorized Ashok Leyland Service Centre. </a:t>
            </a:r>
            <a:endParaRPr lang="en-US" sz="1600" dirty="0"/>
          </a:p>
        </p:txBody>
      </p:sp>
      <p:pic>
        <p:nvPicPr>
          <p:cNvPr id="13" name="Picture 12">
            <a:extLst>
              <a:ext uri="{FF2B5EF4-FFF2-40B4-BE49-F238E27FC236}">
                <a16:creationId xmlns:a16="http://schemas.microsoft.com/office/drawing/2014/main" xmlns="" id="{D4611F78-BDC1-43C2-929C-C3C59CE95444}"/>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09479" y="1825014"/>
            <a:ext cx="715617" cy="613386"/>
          </a:xfrm>
          <a:prstGeom prst="rect">
            <a:avLst/>
          </a:prstGeom>
        </p:spPr>
      </p:pic>
      <p:sp>
        <p:nvSpPr>
          <p:cNvPr id="15" name="Oval 14">
            <a:extLst>
              <a:ext uri="{FF2B5EF4-FFF2-40B4-BE49-F238E27FC236}">
                <a16:creationId xmlns:a16="http://schemas.microsoft.com/office/drawing/2014/main" xmlns="" id="{7DED0989-DAB8-4DC4-B2D4-3661223A94C3}"/>
              </a:ext>
            </a:extLst>
          </p:cNvPr>
          <p:cNvSpPr/>
          <p:nvPr/>
        </p:nvSpPr>
        <p:spPr>
          <a:xfrm>
            <a:off x="8089122" y="3799221"/>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20" name="Picture 19">
            <a:extLst>
              <a:ext uri="{FF2B5EF4-FFF2-40B4-BE49-F238E27FC236}">
                <a16:creationId xmlns:a16="http://schemas.microsoft.com/office/drawing/2014/main" xmlns="" id="{CD36DF0C-0F68-45A9-8248-F5F603835E34}"/>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2932237" y="1826999"/>
            <a:ext cx="679022" cy="564685"/>
          </a:xfrm>
          <a:prstGeom prst="rect">
            <a:avLst/>
          </a:prstGeom>
        </p:spPr>
      </p:pic>
      <p:grpSp>
        <p:nvGrpSpPr>
          <p:cNvPr id="32" name="Group 31">
            <a:extLst>
              <a:ext uri="{FF2B5EF4-FFF2-40B4-BE49-F238E27FC236}">
                <a16:creationId xmlns:a16="http://schemas.microsoft.com/office/drawing/2014/main" xmlns="" id="{8FB82477-6E1C-471A-927F-6F96CE503E76}"/>
              </a:ext>
            </a:extLst>
          </p:cNvPr>
          <p:cNvGrpSpPr/>
          <p:nvPr/>
        </p:nvGrpSpPr>
        <p:grpSpPr>
          <a:xfrm>
            <a:off x="3751773" y="1805405"/>
            <a:ext cx="2772992" cy="1003657"/>
            <a:chOff x="6095999" y="471081"/>
            <a:chExt cx="2045128" cy="1291435"/>
          </a:xfrm>
        </p:grpSpPr>
        <p:sp>
          <p:nvSpPr>
            <p:cNvPr id="33" name="TextBox 32">
              <a:extLst>
                <a:ext uri="{FF2B5EF4-FFF2-40B4-BE49-F238E27FC236}">
                  <a16:creationId xmlns:a16="http://schemas.microsoft.com/office/drawing/2014/main" xmlns="" id="{851C7515-2CED-4841-B6F6-CF825AF16FAC}"/>
                </a:ext>
              </a:extLst>
            </p:cNvPr>
            <p:cNvSpPr txBox="1"/>
            <p:nvPr/>
          </p:nvSpPr>
          <p:spPr>
            <a:xfrm>
              <a:off x="6096000" y="471081"/>
              <a:ext cx="2045127" cy="369332"/>
            </a:xfrm>
            <a:prstGeom prst="rect">
              <a:avLst/>
            </a:prstGeom>
            <a:solidFill>
              <a:srgbClr val="FF0000"/>
            </a:solidFill>
            <a:ln>
              <a:solidFill>
                <a:schemeClr val="tx1"/>
              </a:solidFill>
            </a:ln>
          </p:spPr>
          <p:txBody>
            <a:bodyPr wrap="square" rtlCol="0">
              <a:spAutoFit/>
            </a:bodyPr>
            <a:lstStyle/>
            <a:p>
              <a:pPr algn="ctr"/>
              <a:r>
                <a:rPr lang="en-US" b="1" dirty="0"/>
                <a:t>Level 3</a:t>
              </a:r>
              <a:endParaRPr lang="en-IN" b="1" dirty="0"/>
            </a:p>
          </p:txBody>
        </p:sp>
        <p:sp>
          <p:nvSpPr>
            <p:cNvPr id="34" name="TextBox 33">
              <a:extLst>
                <a:ext uri="{FF2B5EF4-FFF2-40B4-BE49-F238E27FC236}">
                  <a16:creationId xmlns:a16="http://schemas.microsoft.com/office/drawing/2014/main" xmlns="" id="{B2FC3A59-7C07-4964-9EE7-A4948E97AB38}"/>
                </a:ext>
              </a:extLst>
            </p:cNvPr>
            <p:cNvSpPr txBox="1"/>
            <p:nvPr/>
          </p:nvSpPr>
          <p:spPr>
            <a:xfrm>
              <a:off x="6095999" y="839186"/>
              <a:ext cx="2045128" cy="923330"/>
            </a:xfrm>
            <a:prstGeom prst="rect">
              <a:avLst/>
            </a:prstGeom>
            <a:noFill/>
            <a:ln>
              <a:solidFill>
                <a:schemeClr val="tx1"/>
              </a:solidFill>
            </a:ln>
          </p:spPr>
          <p:txBody>
            <a:bodyPr wrap="square" rtlCol="0">
              <a:spAutoFit/>
            </a:bodyPr>
            <a:lstStyle/>
            <a:p>
              <a:r>
                <a:rPr lang="en-US" b="1" dirty="0"/>
                <a:t>MIL , STOP Lamp ON and DPF lamp flashing</a:t>
              </a:r>
              <a:endParaRPr lang="en-IN" b="1" dirty="0"/>
            </a:p>
          </p:txBody>
        </p:sp>
      </p:grpSp>
      <p:sp>
        <p:nvSpPr>
          <p:cNvPr id="18" name="TextBox 17">
            <a:extLst>
              <a:ext uri="{FF2B5EF4-FFF2-40B4-BE49-F238E27FC236}">
                <a16:creationId xmlns:a16="http://schemas.microsoft.com/office/drawing/2014/main" xmlns="" id="{1CB36387-41ED-49B9-AB0B-EC5CB7A56FB4}"/>
              </a:ext>
            </a:extLst>
          </p:cNvPr>
          <p:cNvSpPr txBox="1"/>
          <p:nvPr/>
        </p:nvSpPr>
        <p:spPr>
          <a:xfrm>
            <a:off x="6654800" y="1373571"/>
            <a:ext cx="5344942" cy="1077218"/>
          </a:xfrm>
          <a:prstGeom prst="rect">
            <a:avLst/>
          </a:prstGeom>
          <a:solidFill>
            <a:schemeClr val="bg1"/>
          </a:solid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Pick up will be Low and </a:t>
            </a:r>
            <a:r>
              <a:rPr lang="en-US" sz="1600" dirty="0">
                <a:solidFill>
                  <a:srgbClr val="0070C0"/>
                </a:solidFill>
              </a:rPr>
              <a:t>Engine</a:t>
            </a:r>
            <a:r>
              <a:rPr lang="en-US" sz="1600" dirty="0"/>
              <a:t> will </a:t>
            </a:r>
            <a:r>
              <a:rPr lang="en-US" sz="1600" dirty="0">
                <a:solidFill>
                  <a:srgbClr val="0070C0"/>
                </a:solidFill>
              </a:rPr>
              <a:t>shutdown</a:t>
            </a:r>
            <a:r>
              <a:rPr lang="en-US" sz="1600" dirty="0"/>
              <a:t> after some time when DPF Lamp starts flashing and MIL, red STOP lamp is ON </a:t>
            </a:r>
          </a:p>
        </p:txBody>
      </p:sp>
      <p:sp>
        <p:nvSpPr>
          <p:cNvPr id="19" name="TextBox 18">
            <a:extLst>
              <a:ext uri="{FF2B5EF4-FFF2-40B4-BE49-F238E27FC236}">
                <a16:creationId xmlns:a16="http://schemas.microsoft.com/office/drawing/2014/main" xmlns="" id="{AB4A5F00-AC24-4E53-B26F-0A01E3D6D8AF}"/>
              </a:ext>
            </a:extLst>
          </p:cNvPr>
          <p:cNvSpPr txBox="1"/>
          <p:nvPr/>
        </p:nvSpPr>
        <p:spPr>
          <a:xfrm>
            <a:off x="1495840" y="251792"/>
            <a:ext cx="6293198"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2"/>
            </a:pPr>
            <a:r>
              <a:rPr lang="en-US" sz="2000" dirty="0"/>
              <a:t>Understanding the Tell-tale specific to exhaust system</a:t>
            </a:r>
            <a:endParaRPr lang="en-US" sz="2000" b="1" dirty="0"/>
          </a:p>
          <a:p>
            <a:endParaRPr lang="en-US" sz="2800" b="1" dirty="0"/>
          </a:p>
        </p:txBody>
      </p:sp>
      <p:cxnSp>
        <p:nvCxnSpPr>
          <p:cNvPr id="36" name="Straight Arrow Connector 35"/>
          <p:cNvCxnSpPr>
            <a:cxnSpLocks/>
            <a:stCxn id="28" idx="0"/>
            <a:endCxn id="25" idx="2"/>
          </p:cNvCxnSpPr>
          <p:nvPr/>
        </p:nvCxnSpPr>
        <p:spPr>
          <a:xfrm rot="5400000" flipH="1" flipV="1">
            <a:off x="1587564" y="2537090"/>
            <a:ext cx="859618" cy="672734"/>
          </a:xfrm>
          <a:prstGeom prst="bentConnector3">
            <a:avLst>
              <a:gd name="adj1" fmla="val 50000"/>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cxnSpLocks/>
          </p:cNvCxnSpPr>
          <p:nvPr/>
        </p:nvCxnSpPr>
        <p:spPr>
          <a:xfrm flipV="1">
            <a:off x="3251927" y="2386127"/>
            <a:ext cx="0" cy="80795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5" name="Picture 24">
            <a:extLst>
              <a:ext uri="{FF2B5EF4-FFF2-40B4-BE49-F238E27FC236}">
                <a16:creationId xmlns:a16="http://schemas.microsoft.com/office/drawing/2014/main" xmlns="" id="{1574CBFA-9468-4591-A2F8-C1E4093823C3}"/>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014229" y="1809152"/>
            <a:ext cx="679022" cy="634496"/>
          </a:xfrm>
          <a:prstGeom prst="rect">
            <a:avLst/>
          </a:prstGeom>
        </p:spPr>
      </p:pic>
      <p:sp>
        <p:nvSpPr>
          <p:cNvPr id="28" name="Oval 27">
            <a:extLst>
              <a:ext uri="{FF2B5EF4-FFF2-40B4-BE49-F238E27FC236}">
                <a16:creationId xmlns:a16="http://schemas.microsoft.com/office/drawing/2014/main" xmlns="" id="{CBF6A43E-0E69-4B9E-8726-75437DA79451}"/>
              </a:ext>
            </a:extLst>
          </p:cNvPr>
          <p:cNvSpPr/>
          <p:nvPr/>
        </p:nvSpPr>
        <p:spPr>
          <a:xfrm>
            <a:off x="1566706" y="3303266"/>
            <a:ext cx="228599" cy="205083"/>
          </a:xfrm>
          <a:prstGeom prst="ellipse">
            <a:avLst/>
          </a:prstGeom>
          <a:noFill/>
          <a:ln w="28575">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Oval 28">
            <a:extLst>
              <a:ext uri="{FF2B5EF4-FFF2-40B4-BE49-F238E27FC236}">
                <a16:creationId xmlns:a16="http://schemas.microsoft.com/office/drawing/2014/main" xmlns="" id="{0B59B515-4A01-468E-B960-DE836E9BFD54}"/>
              </a:ext>
            </a:extLst>
          </p:cNvPr>
          <p:cNvSpPr/>
          <p:nvPr/>
        </p:nvSpPr>
        <p:spPr>
          <a:xfrm>
            <a:off x="3127455" y="3169343"/>
            <a:ext cx="228599" cy="205083"/>
          </a:xfrm>
          <a:prstGeom prst="ellipse">
            <a:avLst/>
          </a:prstGeom>
          <a:noFill/>
          <a:ln w="28575">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Oval 29">
            <a:extLst>
              <a:ext uri="{FF2B5EF4-FFF2-40B4-BE49-F238E27FC236}">
                <a16:creationId xmlns:a16="http://schemas.microsoft.com/office/drawing/2014/main" xmlns="" id="{5DA679FE-08CA-47A0-8C1B-BDEBA9A0D1FA}"/>
              </a:ext>
            </a:extLst>
          </p:cNvPr>
          <p:cNvSpPr/>
          <p:nvPr/>
        </p:nvSpPr>
        <p:spPr>
          <a:xfrm>
            <a:off x="1338107" y="3551072"/>
            <a:ext cx="228599" cy="205083"/>
          </a:xfrm>
          <a:prstGeom prst="ellipse">
            <a:avLst/>
          </a:prstGeom>
          <a:noFill/>
          <a:ln w="28575">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41" name="Straight Arrow Connector 40">
            <a:extLst>
              <a:ext uri="{FF2B5EF4-FFF2-40B4-BE49-F238E27FC236}">
                <a16:creationId xmlns:a16="http://schemas.microsoft.com/office/drawing/2014/main" xmlns="" id="{3BEDA3F6-C4DB-4816-B67C-6792B8B0D3DF}"/>
              </a:ext>
            </a:extLst>
          </p:cNvPr>
          <p:cNvCxnSpPr>
            <a:cxnSpLocks/>
          </p:cNvCxnSpPr>
          <p:nvPr/>
        </p:nvCxnSpPr>
        <p:spPr>
          <a:xfrm flipV="1">
            <a:off x="1415105" y="2442275"/>
            <a:ext cx="0" cy="111508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9237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mph" presetSubtype="0" repeatCount="indefinite" fill="hold" nodeType="withEffect">
                                  <p:stCondLst>
                                    <p:cond delay="0"/>
                                  </p:stCondLst>
                                  <p:endCondLst>
                                    <p:cond evt="onNext" delay="0">
                                      <p:tgtEl>
                                        <p:sldTgt/>
                                      </p:tgtEl>
                                    </p:cond>
                                  </p:endCondLst>
                                  <p:childTnLst>
                                    <p:anim calcmode="discrete" valueType="str">
                                      <p:cBhvr>
                                        <p:cTn id="6" dur="1000" fill="hold"/>
                                        <p:tgtEl>
                                          <p:spTgt spid="13"/>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xmlns="" id="{CD14BCAB-D59D-4B50-A5F9-7E4D4B23887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6" name="TextBox 5">
            <a:extLst>
              <a:ext uri="{FF2B5EF4-FFF2-40B4-BE49-F238E27FC236}">
                <a16:creationId xmlns:a16="http://schemas.microsoft.com/office/drawing/2014/main" xmlns="" id="{500335C7-FDC4-42C0-A7F5-31566EB10F7C}"/>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9" name="TextBox 8">
            <a:extLst>
              <a:ext uri="{FF2B5EF4-FFF2-40B4-BE49-F238E27FC236}">
                <a16:creationId xmlns:a16="http://schemas.microsoft.com/office/drawing/2014/main" xmlns="" id="{0A919042-0784-4938-AEB6-7AE701CFD288}"/>
              </a:ext>
            </a:extLst>
          </p:cNvPr>
          <p:cNvSpPr txBox="1"/>
          <p:nvPr/>
        </p:nvSpPr>
        <p:spPr>
          <a:xfrm>
            <a:off x="1331693" y="1350401"/>
            <a:ext cx="2179636" cy="646331"/>
          </a:xfrm>
          <a:prstGeom prst="rect">
            <a:avLst/>
          </a:prstGeom>
          <a:noFill/>
        </p:spPr>
        <p:txBody>
          <a:bodyPr wrap="none" rtlCol="0">
            <a:spAutoFit/>
          </a:bodyPr>
          <a:lstStyle/>
          <a:p>
            <a:r>
              <a:rPr lang="en-US" b="1" dirty="0"/>
              <a:t>Low AdBlue Warning</a:t>
            </a:r>
          </a:p>
          <a:p>
            <a:pPr lvl="1"/>
            <a:endParaRPr lang="en-US" b="1" dirty="0"/>
          </a:p>
        </p:txBody>
      </p:sp>
      <p:sp>
        <p:nvSpPr>
          <p:cNvPr id="11" name="TextBox 10">
            <a:extLst>
              <a:ext uri="{FF2B5EF4-FFF2-40B4-BE49-F238E27FC236}">
                <a16:creationId xmlns:a16="http://schemas.microsoft.com/office/drawing/2014/main" xmlns="" id="{9E59474E-C907-4288-91E7-E92815A5490D}"/>
              </a:ext>
            </a:extLst>
          </p:cNvPr>
          <p:cNvSpPr txBox="1"/>
          <p:nvPr/>
        </p:nvSpPr>
        <p:spPr>
          <a:xfrm>
            <a:off x="6654800" y="2594309"/>
            <a:ext cx="5537200" cy="584775"/>
          </a:xfrm>
          <a:prstGeom prst="rect">
            <a:avLst/>
          </a:prstGeom>
          <a:noFill/>
        </p:spPr>
        <p:txBody>
          <a:bodyPr wrap="square" rtlCol="0">
            <a:spAutoFit/>
          </a:bodyPr>
          <a:lstStyle/>
          <a:p>
            <a:r>
              <a:rPr lang="en-US" sz="1600" b="1" dirty="0"/>
              <a:t>Condition:</a:t>
            </a:r>
          </a:p>
          <a:p>
            <a:pPr marL="742950" lvl="1" indent="-285750">
              <a:buFont typeface="Arial" panose="020B0604020202020204" pitchFamily="34" charset="0"/>
              <a:buChar char="•"/>
            </a:pPr>
            <a:r>
              <a:rPr lang="en-US" sz="1600" dirty="0"/>
              <a:t>When AdBlue quantity is less than 10 %</a:t>
            </a:r>
          </a:p>
        </p:txBody>
      </p:sp>
      <p:sp>
        <p:nvSpPr>
          <p:cNvPr id="12" name="TextBox 11">
            <a:extLst>
              <a:ext uri="{FF2B5EF4-FFF2-40B4-BE49-F238E27FC236}">
                <a16:creationId xmlns:a16="http://schemas.microsoft.com/office/drawing/2014/main" xmlns="" id="{27C0667A-1AA5-4791-8EA5-819CB17E7203}"/>
              </a:ext>
            </a:extLst>
          </p:cNvPr>
          <p:cNvSpPr txBox="1"/>
          <p:nvPr/>
        </p:nvSpPr>
        <p:spPr>
          <a:xfrm>
            <a:off x="6654800" y="3465241"/>
            <a:ext cx="5537200" cy="830997"/>
          </a:xfrm>
          <a:prstGeom prst="rect">
            <a:avLst/>
          </a:prstGeom>
          <a:noFill/>
        </p:spPr>
        <p:txBody>
          <a:bodyPr wrap="square" rtlCol="0">
            <a:spAutoFit/>
          </a:bodyPr>
          <a:lstStyle/>
          <a:p>
            <a:r>
              <a:rPr lang="en-US" sz="1600" b="1" dirty="0"/>
              <a:t>Driver action:</a:t>
            </a:r>
          </a:p>
          <a:p>
            <a:pPr marL="742950" lvl="1" indent="-285750">
              <a:buFont typeface="Arial" panose="020B0604020202020204" pitchFamily="34" charset="0"/>
              <a:buChar char="•"/>
            </a:pPr>
            <a:r>
              <a:rPr lang="en-US" sz="1600" dirty="0"/>
              <a:t>Fill the recommended AdBlue solution immediately.</a:t>
            </a:r>
          </a:p>
          <a:p>
            <a:r>
              <a:rPr lang="en-US" sz="1600" dirty="0"/>
              <a:t>GULF AdBlue</a:t>
            </a:r>
          </a:p>
        </p:txBody>
      </p:sp>
      <p:grpSp>
        <p:nvGrpSpPr>
          <p:cNvPr id="19" name="Group 18">
            <a:extLst>
              <a:ext uri="{FF2B5EF4-FFF2-40B4-BE49-F238E27FC236}">
                <a16:creationId xmlns:a16="http://schemas.microsoft.com/office/drawing/2014/main" xmlns="" id="{3F6FCC82-428D-4EF3-AD99-1E45CD4E0E4A}"/>
              </a:ext>
            </a:extLst>
          </p:cNvPr>
          <p:cNvGrpSpPr/>
          <p:nvPr/>
        </p:nvGrpSpPr>
        <p:grpSpPr>
          <a:xfrm>
            <a:off x="4088326" y="1432257"/>
            <a:ext cx="2045128" cy="1014436"/>
            <a:chOff x="6095999" y="471081"/>
            <a:chExt cx="2045128" cy="1014436"/>
          </a:xfrm>
        </p:grpSpPr>
        <p:sp>
          <p:nvSpPr>
            <p:cNvPr id="20" name="TextBox 19">
              <a:extLst>
                <a:ext uri="{FF2B5EF4-FFF2-40B4-BE49-F238E27FC236}">
                  <a16:creationId xmlns:a16="http://schemas.microsoft.com/office/drawing/2014/main" xmlns="" id="{9B24D686-9041-4D89-9F1E-5895A297CCF5}"/>
                </a:ext>
              </a:extLst>
            </p:cNvPr>
            <p:cNvSpPr txBox="1"/>
            <p:nvPr/>
          </p:nvSpPr>
          <p:spPr>
            <a:xfrm>
              <a:off x="6096000" y="471081"/>
              <a:ext cx="2045127" cy="369332"/>
            </a:xfrm>
            <a:prstGeom prst="rect">
              <a:avLst/>
            </a:prstGeom>
            <a:solidFill>
              <a:schemeClr val="bg2"/>
            </a:solidFill>
            <a:ln>
              <a:solidFill>
                <a:schemeClr val="tx1"/>
              </a:solidFill>
            </a:ln>
          </p:spPr>
          <p:txBody>
            <a:bodyPr wrap="square" rtlCol="0">
              <a:spAutoFit/>
            </a:bodyPr>
            <a:lstStyle/>
            <a:p>
              <a:pPr algn="ctr"/>
              <a:r>
                <a:rPr lang="en-US" b="1" dirty="0"/>
                <a:t>Level 1</a:t>
              </a:r>
              <a:endParaRPr lang="en-IN" b="1" dirty="0"/>
            </a:p>
          </p:txBody>
        </p:sp>
        <p:sp>
          <p:nvSpPr>
            <p:cNvPr id="21" name="TextBox 20">
              <a:extLst>
                <a:ext uri="{FF2B5EF4-FFF2-40B4-BE49-F238E27FC236}">
                  <a16:creationId xmlns:a16="http://schemas.microsoft.com/office/drawing/2014/main" xmlns="" id="{4F1D9E6D-A96B-4FFB-9A9A-E11701C35838}"/>
                </a:ext>
              </a:extLst>
            </p:cNvPr>
            <p:cNvSpPr txBox="1"/>
            <p:nvPr/>
          </p:nvSpPr>
          <p:spPr>
            <a:xfrm>
              <a:off x="6095999" y="839186"/>
              <a:ext cx="2045128" cy="646331"/>
            </a:xfrm>
            <a:prstGeom prst="rect">
              <a:avLst/>
            </a:prstGeom>
            <a:noFill/>
            <a:ln>
              <a:solidFill>
                <a:schemeClr val="tx1"/>
              </a:solidFill>
            </a:ln>
          </p:spPr>
          <p:txBody>
            <a:bodyPr wrap="square" rtlCol="0">
              <a:spAutoFit/>
            </a:bodyPr>
            <a:lstStyle/>
            <a:p>
              <a:r>
                <a:rPr lang="en-US" b="1" dirty="0"/>
                <a:t>AdBlue warning solid ON</a:t>
              </a:r>
              <a:endParaRPr lang="en-IN" b="1" dirty="0"/>
            </a:p>
          </p:txBody>
        </p:sp>
      </p:grpSp>
      <p:sp>
        <p:nvSpPr>
          <p:cNvPr id="14" name="TextBox 13">
            <a:extLst>
              <a:ext uri="{FF2B5EF4-FFF2-40B4-BE49-F238E27FC236}">
                <a16:creationId xmlns:a16="http://schemas.microsoft.com/office/drawing/2014/main" xmlns="" id="{9A8EAD05-35FA-4627-A05A-12C9D462B39A}"/>
              </a:ext>
            </a:extLst>
          </p:cNvPr>
          <p:cNvSpPr txBox="1"/>
          <p:nvPr/>
        </p:nvSpPr>
        <p:spPr>
          <a:xfrm>
            <a:off x="6654800" y="1350401"/>
            <a:ext cx="5162062" cy="584775"/>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No effect</a:t>
            </a:r>
          </a:p>
        </p:txBody>
      </p:sp>
      <p:sp>
        <p:nvSpPr>
          <p:cNvPr id="15" name="TextBox 14">
            <a:extLst>
              <a:ext uri="{FF2B5EF4-FFF2-40B4-BE49-F238E27FC236}">
                <a16:creationId xmlns:a16="http://schemas.microsoft.com/office/drawing/2014/main" xmlns="" id="{7683EBCD-95B7-4313-B184-F06E6F336125}"/>
              </a:ext>
            </a:extLst>
          </p:cNvPr>
          <p:cNvSpPr txBox="1"/>
          <p:nvPr/>
        </p:nvSpPr>
        <p:spPr>
          <a:xfrm>
            <a:off x="1495840" y="251792"/>
            <a:ext cx="6293198"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2"/>
            </a:pPr>
            <a:r>
              <a:rPr lang="en-US" sz="2000" dirty="0"/>
              <a:t>Understanding the Tell-tale specific to exhaust system</a:t>
            </a:r>
            <a:endParaRPr lang="en-US" sz="2000" b="1" dirty="0"/>
          </a:p>
          <a:p>
            <a:endParaRPr lang="en-US" sz="2800" b="1" dirty="0"/>
          </a:p>
        </p:txBody>
      </p:sp>
      <p:cxnSp>
        <p:nvCxnSpPr>
          <p:cNvPr id="10" name="Connector: Elbow 9">
            <a:extLst>
              <a:ext uri="{FF2B5EF4-FFF2-40B4-BE49-F238E27FC236}">
                <a16:creationId xmlns:a16="http://schemas.microsoft.com/office/drawing/2014/main" xmlns="" id="{EF79DACD-8E3D-4662-A00C-41333B12FCF9}"/>
              </a:ext>
            </a:extLst>
          </p:cNvPr>
          <p:cNvCxnSpPr>
            <a:cxnSpLocks/>
            <a:stCxn id="8" idx="0"/>
          </p:cNvCxnSpPr>
          <p:nvPr/>
        </p:nvCxnSpPr>
        <p:spPr>
          <a:xfrm rot="5400000" flipH="1" flipV="1">
            <a:off x="654935" y="3056551"/>
            <a:ext cx="849463" cy="3"/>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8" name="Oval 7">
            <a:extLst>
              <a:ext uri="{FF2B5EF4-FFF2-40B4-BE49-F238E27FC236}">
                <a16:creationId xmlns:a16="http://schemas.microsoft.com/office/drawing/2014/main" xmlns="" id="{D424F24A-E871-464E-8596-3C20814BA91F}"/>
              </a:ext>
            </a:extLst>
          </p:cNvPr>
          <p:cNvSpPr/>
          <p:nvPr/>
        </p:nvSpPr>
        <p:spPr>
          <a:xfrm>
            <a:off x="986002" y="3481283"/>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22" name="Picture 21">
            <a:extLst>
              <a:ext uri="{FF2B5EF4-FFF2-40B4-BE49-F238E27FC236}">
                <a16:creationId xmlns:a16="http://schemas.microsoft.com/office/drawing/2014/main" xmlns="" id="{D0CE1FFA-E78C-4576-A5D1-B31F744F2CC1}"/>
              </a:ext>
            </a:extLst>
          </p:cNvPr>
          <p:cNvPicPr>
            <a:picLocks noChangeAspect="1"/>
          </p:cNvPicPr>
          <p:nvPr/>
        </p:nvPicPr>
        <p:blipFill>
          <a:blip r:embed="rId3"/>
          <a:stretch>
            <a:fillRect/>
          </a:stretch>
        </p:blipFill>
        <p:spPr>
          <a:xfrm>
            <a:off x="814441" y="1935176"/>
            <a:ext cx="665578" cy="688140"/>
          </a:xfrm>
          <a:prstGeom prst="rect">
            <a:avLst/>
          </a:prstGeom>
        </p:spPr>
      </p:pic>
      <p:pic>
        <p:nvPicPr>
          <p:cNvPr id="16" name="Picture 15">
            <a:extLst>
              <a:ext uri="{FF2B5EF4-FFF2-40B4-BE49-F238E27FC236}">
                <a16:creationId xmlns:a16="http://schemas.microsoft.com/office/drawing/2014/main" xmlns="" id="{182F4231-7CB5-4DDB-B62F-E09F3CA87C63}"/>
              </a:ext>
            </a:extLst>
          </p:cNvPr>
          <p:cNvPicPr>
            <a:picLocks noChangeAspect="1"/>
          </p:cNvPicPr>
          <p:nvPr/>
        </p:nvPicPr>
        <p:blipFill rotWithShape="1">
          <a:blip r:embed="rId4">
            <a:extLst>
              <a:ext uri="{28A0092B-C50C-407E-A947-70E740481C1C}">
                <a14:useLocalDpi xmlns:a14="http://schemas.microsoft.com/office/drawing/2010/main"/>
              </a:ext>
            </a:extLst>
          </a:blip>
          <a:srcRect r="13116" b="3466"/>
          <a:stretch/>
        </p:blipFill>
        <p:spPr>
          <a:xfrm>
            <a:off x="1546656" y="1948002"/>
            <a:ext cx="665572" cy="664284"/>
          </a:xfrm>
          <a:prstGeom prst="rect">
            <a:avLst/>
          </a:prstGeom>
        </p:spPr>
      </p:pic>
      <p:cxnSp>
        <p:nvCxnSpPr>
          <p:cNvPr id="17" name="Connector: Elbow 16">
            <a:extLst>
              <a:ext uri="{FF2B5EF4-FFF2-40B4-BE49-F238E27FC236}">
                <a16:creationId xmlns:a16="http://schemas.microsoft.com/office/drawing/2014/main" xmlns="" id="{C4F6EABB-2D26-4188-8D38-46FBD7FC14E3}"/>
              </a:ext>
            </a:extLst>
          </p:cNvPr>
          <p:cNvCxnSpPr>
            <a:cxnSpLocks/>
          </p:cNvCxnSpPr>
          <p:nvPr/>
        </p:nvCxnSpPr>
        <p:spPr>
          <a:xfrm rot="5400000" flipH="1" flipV="1">
            <a:off x="1212714" y="3085156"/>
            <a:ext cx="849463" cy="3"/>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3" name="Oval 22">
            <a:extLst>
              <a:ext uri="{FF2B5EF4-FFF2-40B4-BE49-F238E27FC236}">
                <a16:creationId xmlns:a16="http://schemas.microsoft.com/office/drawing/2014/main" xmlns="" id="{DE8CAB24-B579-48CC-8D25-68D7D938D699}"/>
              </a:ext>
            </a:extLst>
          </p:cNvPr>
          <p:cNvSpPr/>
          <p:nvPr/>
        </p:nvSpPr>
        <p:spPr>
          <a:xfrm>
            <a:off x="1546656" y="3490005"/>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3101501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xmlns="" id="{C9D5973B-74A4-4AF1-8016-E8C05BF5F39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5" name="TextBox 4">
            <a:extLst>
              <a:ext uri="{FF2B5EF4-FFF2-40B4-BE49-F238E27FC236}">
                <a16:creationId xmlns:a16="http://schemas.microsoft.com/office/drawing/2014/main" xmlns="" id="{996CEF1E-09DE-46E7-A85F-7C250FFB3675}"/>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7" name="TextBox 6">
            <a:extLst>
              <a:ext uri="{FF2B5EF4-FFF2-40B4-BE49-F238E27FC236}">
                <a16:creationId xmlns:a16="http://schemas.microsoft.com/office/drawing/2014/main" xmlns="" id="{8804E511-E7FC-46F8-BAB6-9502759E2126}"/>
              </a:ext>
            </a:extLst>
          </p:cNvPr>
          <p:cNvSpPr txBox="1"/>
          <p:nvPr/>
        </p:nvSpPr>
        <p:spPr>
          <a:xfrm>
            <a:off x="1331693" y="1350401"/>
            <a:ext cx="2179636" cy="369332"/>
          </a:xfrm>
          <a:prstGeom prst="rect">
            <a:avLst/>
          </a:prstGeom>
          <a:noFill/>
        </p:spPr>
        <p:txBody>
          <a:bodyPr wrap="none" rtlCol="0">
            <a:spAutoFit/>
          </a:bodyPr>
          <a:lstStyle/>
          <a:p>
            <a:r>
              <a:rPr lang="en-US" b="1" dirty="0"/>
              <a:t>Low AdBlue Warning</a:t>
            </a:r>
          </a:p>
        </p:txBody>
      </p:sp>
      <p:sp>
        <p:nvSpPr>
          <p:cNvPr id="8" name="TextBox 7">
            <a:extLst>
              <a:ext uri="{FF2B5EF4-FFF2-40B4-BE49-F238E27FC236}">
                <a16:creationId xmlns:a16="http://schemas.microsoft.com/office/drawing/2014/main" xmlns="" id="{86D2559C-45E8-4BCE-A59F-901C1395ABDE}"/>
              </a:ext>
            </a:extLst>
          </p:cNvPr>
          <p:cNvSpPr txBox="1"/>
          <p:nvPr/>
        </p:nvSpPr>
        <p:spPr>
          <a:xfrm>
            <a:off x="6654800" y="2275350"/>
            <a:ext cx="5537200" cy="1323439"/>
          </a:xfrm>
          <a:prstGeom prst="rect">
            <a:avLst/>
          </a:prstGeom>
          <a:noFill/>
        </p:spPr>
        <p:txBody>
          <a:bodyPr wrap="square" rtlCol="0">
            <a:spAutoFit/>
          </a:bodyPr>
          <a:lstStyle/>
          <a:p>
            <a:r>
              <a:rPr lang="en-US" sz="1600" b="1" dirty="0"/>
              <a:t>Condition:</a:t>
            </a:r>
          </a:p>
          <a:p>
            <a:pPr marL="742950" lvl="1" indent="-285750">
              <a:buFont typeface="Arial" panose="020B0604020202020204" pitchFamily="34" charset="0"/>
              <a:buChar char="•"/>
            </a:pPr>
            <a:r>
              <a:rPr lang="en-US" sz="1600" dirty="0"/>
              <a:t>When AdBlue quantity is less than 5 % of total filling capacity and Low pick up when the level is less than 2.5%</a:t>
            </a:r>
          </a:p>
          <a:p>
            <a:pPr marL="742950" lvl="1" indent="-285750">
              <a:buFont typeface="Arial" panose="020B0604020202020204" pitchFamily="34" charset="0"/>
              <a:buChar char="•"/>
            </a:pPr>
            <a:endParaRPr lang="en-US" sz="1600" dirty="0"/>
          </a:p>
        </p:txBody>
      </p:sp>
      <p:sp>
        <p:nvSpPr>
          <p:cNvPr id="9" name="TextBox 8">
            <a:extLst>
              <a:ext uri="{FF2B5EF4-FFF2-40B4-BE49-F238E27FC236}">
                <a16:creationId xmlns:a16="http://schemas.microsoft.com/office/drawing/2014/main" xmlns="" id="{D48DB63E-0293-4016-9C80-0B79C6FAD38D}"/>
              </a:ext>
            </a:extLst>
          </p:cNvPr>
          <p:cNvSpPr txBox="1"/>
          <p:nvPr/>
        </p:nvSpPr>
        <p:spPr>
          <a:xfrm>
            <a:off x="6654800" y="3495931"/>
            <a:ext cx="5537200" cy="830997"/>
          </a:xfrm>
          <a:prstGeom prst="rect">
            <a:avLst/>
          </a:prstGeom>
          <a:noFill/>
        </p:spPr>
        <p:txBody>
          <a:bodyPr wrap="square" rtlCol="0">
            <a:spAutoFit/>
          </a:bodyPr>
          <a:lstStyle/>
          <a:p>
            <a:r>
              <a:rPr lang="en-US" sz="1600" b="1" dirty="0"/>
              <a:t>Driver action:</a:t>
            </a:r>
          </a:p>
          <a:p>
            <a:pPr marL="742950" lvl="1" indent="-285750">
              <a:buFont typeface="Arial" panose="020B0604020202020204" pitchFamily="34" charset="0"/>
              <a:buChar char="•"/>
            </a:pPr>
            <a:r>
              <a:rPr lang="en-US" sz="1600" dirty="0"/>
              <a:t>Fill the recommended AdBlue solution immediately.</a:t>
            </a:r>
          </a:p>
          <a:p>
            <a:r>
              <a:rPr lang="en-US" sz="1600" dirty="0"/>
              <a:t>GULF AdBlue</a:t>
            </a:r>
          </a:p>
        </p:txBody>
      </p:sp>
      <p:grpSp>
        <p:nvGrpSpPr>
          <p:cNvPr id="13" name="Group 12">
            <a:extLst>
              <a:ext uri="{FF2B5EF4-FFF2-40B4-BE49-F238E27FC236}">
                <a16:creationId xmlns:a16="http://schemas.microsoft.com/office/drawing/2014/main" xmlns="" id="{65CFC3D6-F0AB-45D3-B874-72BFD03F3F64}"/>
              </a:ext>
            </a:extLst>
          </p:cNvPr>
          <p:cNvGrpSpPr/>
          <p:nvPr/>
        </p:nvGrpSpPr>
        <p:grpSpPr>
          <a:xfrm>
            <a:off x="3959645" y="1439503"/>
            <a:ext cx="2045128" cy="1014436"/>
            <a:chOff x="6095999" y="471081"/>
            <a:chExt cx="2045128" cy="1014436"/>
          </a:xfrm>
        </p:grpSpPr>
        <p:sp>
          <p:nvSpPr>
            <p:cNvPr id="14" name="TextBox 13">
              <a:extLst>
                <a:ext uri="{FF2B5EF4-FFF2-40B4-BE49-F238E27FC236}">
                  <a16:creationId xmlns:a16="http://schemas.microsoft.com/office/drawing/2014/main" xmlns="" id="{B05B048B-FC68-44DC-8FC5-8BB95AAFBFD6}"/>
                </a:ext>
              </a:extLst>
            </p:cNvPr>
            <p:cNvSpPr txBox="1"/>
            <p:nvPr/>
          </p:nvSpPr>
          <p:spPr>
            <a:xfrm>
              <a:off x="6096000" y="471081"/>
              <a:ext cx="2045127" cy="369332"/>
            </a:xfrm>
            <a:prstGeom prst="rect">
              <a:avLst/>
            </a:prstGeom>
            <a:solidFill>
              <a:srgbClr val="FF0000"/>
            </a:solidFill>
            <a:ln>
              <a:solidFill>
                <a:schemeClr val="tx1"/>
              </a:solidFill>
            </a:ln>
          </p:spPr>
          <p:txBody>
            <a:bodyPr wrap="square" rtlCol="0">
              <a:spAutoFit/>
            </a:bodyPr>
            <a:lstStyle/>
            <a:p>
              <a:pPr algn="ctr"/>
              <a:r>
                <a:rPr lang="en-US" b="1" dirty="0"/>
                <a:t>Level 2</a:t>
              </a:r>
              <a:endParaRPr lang="en-IN" b="1" dirty="0"/>
            </a:p>
          </p:txBody>
        </p:sp>
        <p:sp>
          <p:nvSpPr>
            <p:cNvPr id="15" name="TextBox 14">
              <a:extLst>
                <a:ext uri="{FF2B5EF4-FFF2-40B4-BE49-F238E27FC236}">
                  <a16:creationId xmlns:a16="http://schemas.microsoft.com/office/drawing/2014/main" xmlns="" id="{A2F68801-FB2D-428F-98B7-C0842F19D046}"/>
                </a:ext>
              </a:extLst>
            </p:cNvPr>
            <p:cNvSpPr txBox="1"/>
            <p:nvPr/>
          </p:nvSpPr>
          <p:spPr>
            <a:xfrm>
              <a:off x="6095999" y="839186"/>
              <a:ext cx="2045128" cy="646331"/>
            </a:xfrm>
            <a:prstGeom prst="rect">
              <a:avLst/>
            </a:prstGeom>
            <a:noFill/>
            <a:ln>
              <a:solidFill>
                <a:schemeClr val="tx1"/>
              </a:solidFill>
            </a:ln>
          </p:spPr>
          <p:txBody>
            <a:bodyPr wrap="square" rtlCol="0">
              <a:spAutoFit/>
            </a:bodyPr>
            <a:lstStyle/>
            <a:p>
              <a:pPr algn="ctr"/>
              <a:r>
                <a:rPr lang="en-US" b="1" dirty="0"/>
                <a:t>AdBlue warning flashing</a:t>
              </a:r>
              <a:endParaRPr lang="en-IN" b="1" dirty="0"/>
            </a:p>
          </p:txBody>
        </p:sp>
      </p:grpSp>
      <p:sp>
        <p:nvSpPr>
          <p:cNvPr id="16" name="TextBox 15">
            <a:extLst>
              <a:ext uri="{FF2B5EF4-FFF2-40B4-BE49-F238E27FC236}">
                <a16:creationId xmlns:a16="http://schemas.microsoft.com/office/drawing/2014/main" xmlns="" id="{98610821-57D9-4A9A-9F0F-8F7ECB5EEDD6}"/>
              </a:ext>
            </a:extLst>
          </p:cNvPr>
          <p:cNvSpPr txBox="1"/>
          <p:nvPr/>
        </p:nvSpPr>
        <p:spPr>
          <a:xfrm>
            <a:off x="6654800" y="1376702"/>
            <a:ext cx="5162062" cy="830997"/>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Some time after this tell tale starts flashing, there would be  Low Pick up</a:t>
            </a:r>
          </a:p>
        </p:txBody>
      </p:sp>
      <p:sp>
        <p:nvSpPr>
          <p:cNvPr id="17" name="TextBox 16">
            <a:extLst>
              <a:ext uri="{FF2B5EF4-FFF2-40B4-BE49-F238E27FC236}">
                <a16:creationId xmlns:a16="http://schemas.microsoft.com/office/drawing/2014/main" xmlns="" id="{F2AEE8BA-44A6-4004-A68C-01E9887AAEBC}"/>
              </a:ext>
            </a:extLst>
          </p:cNvPr>
          <p:cNvSpPr txBox="1"/>
          <p:nvPr/>
        </p:nvSpPr>
        <p:spPr>
          <a:xfrm>
            <a:off x="1495840" y="251792"/>
            <a:ext cx="6293198"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2"/>
            </a:pPr>
            <a:r>
              <a:rPr lang="en-US" sz="2000" dirty="0"/>
              <a:t>Understanding the Tell-tale specific to exhaust system</a:t>
            </a:r>
            <a:endParaRPr lang="en-US" sz="2000" b="1" dirty="0"/>
          </a:p>
          <a:p>
            <a:endParaRPr lang="en-US" sz="2800" b="1" dirty="0"/>
          </a:p>
        </p:txBody>
      </p:sp>
      <p:cxnSp>
        <p:nvCxnSpPr>
          <p:cNvPr id="23" name="Connector: Elbow 22">
            <a:extLst>
              <a:ext uri="{FF2B5EF4-FFF2-40B4-BE49-F238E27FC236}">
                <a16:creationId xmlns:a16="http://schemas.microsoft.com/office/drawing/2014/main" xmlns="" id="{51F95086-4988-4961-A978-56581E2E57AF}"/>
              </a:ext>
            </a:extLst>
          </p:cNvPr>
          <p:cNvCxnSpPr>
            <a:cxnSpLocks/>
          </p:cNvCxnSpPr>
          <p:nvPr/>
        </p:nvCxnSpPr>
        <p:spPr>
          <a:xfrm rot="5400000" flipH="1" flipV="1">
            <a:off x="654935" y="3056551"/>
            <a:ext cx="849463" cy="3"/>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5" name="Oval 24">
            <a:extLst>
              <a:ext uri="{FF2B5EF4-FFF2-40B4-BE49-F238E27FC236}">
                <a16:creationId xmlns:a16="http://schemas.microsoft.com/office/drawing/2014/main" xmlns="" id="{36454BFE-6771-40A3-8BD6-26A80D5D72EA}"/>
              </a:ext>
            </a:extLst>
          </p:cNvPr>
          <p:cNvSpPr/>
          <p:nvPr/>
        </p:nvSpPr>
        <p:spPr>
          <a:xfrm>
            <a:off x="986002" y="3481283"/>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26" name="Picture 25">
            <a:extLst>
              <a:ext uri="{FF2B5EF4-FFF2-40B4-BE49-F238E27FC236}">
                <a16:creationId xmlns:a16="http://schemas.microsoft.com/office/drawing/2014/main" xmlns="" id="{1F5D268B-03A1-43BB-994B-8CC7F04D241C}"/>
              </a:ext>
            </a:extLst>
          </p:cNvPr>
          <p:cNvPicPr>
            <a:picLocks noChangeAspect="1"/>
          </p:cNvPicPr>
          <p:nvPr/>
        </p:nvPicPr>
        <p:blipFill>
          <a:blip r:embed="rId3"/>
          <a:stretch>
            <a:fillRect/>
          </a:stretch>
        </p:blipFill>
        <p:spPr>
          <a:xfrm>
            <a:off x="814441" y="1935176"/>
            <a:ext cx="665578" cy="688140"/>
          </a:xfrm>
          <a:prstGeom prst="rect">
            <a:avLst/>
          </a:prstGeom>
        </p:spPr>
      </p:pic>
      <p:pic>
        <p:nvPicPr>
          <p:cNvPr id="20" name="Picture 19">
            <a:extLst>
              <a:ext uri="{FF2B5EF4-FFF2-40B4-BE49-F238E27FC236}">
                <a16:creationId xmlns:a16="http://schemas.microsoft.com/office/drawing/2014/main" xmlns="" id="{2FA544C1-27A3-49F5-9D71-5F20B69086E9}"/>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546656" y="1948001"/>
            <a:ext cx="665578" cy="688139"/>
          </a:xfrm>
          <a:prstGeom prst="rect">
            <a:avLst/>
          </a:prstGeom>
        </p:spPr>
      </p:pic>
      <p:sp>
        <p:nvSpPr>
          <p:cNvPr id="22" name="Oval 21">
            <a:extLst>
              <a:ext uri="{FF2B5EF4-FFF2-40B4-BE49-F238E27FC236}">
                <a16:creationId xmlns:a16="http://schemas.microsoft.com/office/drawing/2014/main" xmlns="" id="{286CF289-0635-4D3D-B310-239155A77A30}"/>
              </a:ext>
            </a:extLst>
          </p:cNvPr>
          <p:cNvSpPr/>
          <p:nvPr/>
        </p:nvSpPr>
        <p:spPr>
          <a:xfrm>
            <a:off x="1520626" y="3509889"/>
            <a:ext cx="226664"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7" name="Connector: Elbow 26">
            <a:extLst>
              <a:ext uri="{FF2B5EF4-FFF2-40B4-BE49-F238E27FC236}">
                <a16:creationId xmlns:a16="http://schemas.microsoft.com/office/drawing/2014/main" xmlns="" id="{EEA2E34D-8636-4119-A7D7-1FD5263429D9}"/>
              </a:ext>
            </a:extLst>
          </p:cNvPr>
          <p:cNvCxnSpPr>
            <a:cxnSpLocks/>
          </p:cNvCxnSpPr>
          <p:nvPr/>
        </p:nvCxnSpPr>
        <p:spPr>
          <a:xfrm rot="5400000" flipH="1" flipV="1">
            <a:off x="1212714" y="3085156"/>
            <a:ext cx="849463" cy="3"/>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pic>
        <p:nvPicPr>
          <p:cNvPr id="28" name="Picture 27">
            <a:extLst>
              <a:ext uri="{FF2B5EF4-FFF2-40B4-BE49-F238E27FC236}">
                <a16:creationId xmlns:a16="http://schemas.microsoft.com/office/drawing/2014/main" xmlns="" id="{9C96E370-7816-423E-8D65-FB2720DB5DC1}"/>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421511" y="1948000"/>
            <a:ext cx="665106" cy="646331"/>
          </a:xfrm>
          <a:prstGeom prst="rect">
            <a:avLst/>
          </a:prstGeom>
        </p:spPr>
      </p:pic>
      <p:cxnSp>
        <p:nvCxnSpPr>
          <p:cNvPr id="29" name="Straight Arrow Connector 13">
            <a:extLst>
              <a:ext uri="{FF2B5EF4-FFF2-40B4-BE49-F238E27FC236}">
                <a16:creationId xmlns:a16="http://schemas.microsoft.com/office/drawing/2014/main" xmlns="" id="{B2F7DDB3-121F-4275-AD66-93E9B31E1BD9}"/>
              </a:ext>
            </a:extLst>
          </p:cNvPr>
          <p:cNvCxnSpPr>
            <a:cxnSpLocks/>
            <a:stCxn id="30" idx="0"/>
            <a:endCxn id="28" idx="2"/>
          </p:cNvCxnSpPr>
          <p:nvPr/>
        </p:nvCxnSpPr>
        <p:spPr>
          <a:xfrm rot="16200000" flipV="1">
            <a:off x="3426937" y="1921458"/>
            <a:ext cx="697632" cy="2043378"/>
          </a:xfrm>
          <a:prstGeom prst="bentConnector3">
            <a:avLst>
              <a:gd name="adj1" fmla="val 66096"/>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xmlns="" id="{ABFCA911-33DD-4450-9867-8F059EF0561A}"/>
              </a:ext>
            </a:extLst>
          </p:cNvPr>
          <p:cNvSpPr/>
          <p:nvPr/>
        </p:nvSpPr>
        <p:spPr>
          <a:xfrm>
            <a:off x="4703779" y="3291963"/>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876009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mph" presetSubtype="0" repeatCount="indefinite" fill="hold" nodeType="afterEffect">
                                  <p:stCondLst>
                                    <p:cond delay="0"/>
                                  </p:stCondLst>
                                  <p:endCondLst>
                                    <p:cond evt="onNext" delay="0">
                                      <p:tgtEl>
                                        <p:sldTgt/>
                                      </p:tgtEl>
                                    </p:cond>
                                  </p:endCondLst>
                                  <p:childTnLst>
                                    <p:anim calcmode="discrete" valueType="str">
                                      <p:cBhvr>
                                        <p:cTn id="6" dur="1000" fill="hold"/>
                                        <p:tgtEl>
                                          <p:spTgt spid="26"/>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xmlns="" id="{822B7F98-8209-4CA1-AB1B-D5524251BA3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5" name="TextBox 4">
            <a:extLst>
              <a:ext uri="{FF2B5EF4-FFF2-40B4-BE49-F238E27FC236}">
                <a16:creationId xmlns:a16="http://schemas.microsoft.com/office/drawing/2014/main" xmlns="" id="{3DBF3873-F191-471F-BF71-063D5534CD9B}"/>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8" name="TextBox 7">
            <a:extLst>
              <a:ext uri="{FF2B5EF4-FFF2-40B4-BE49-F238E27FC236}">
                <a16:creationId xmlns:a16="http://schemas.microsoft.com/office/drawing/2014/main" xmlns="" id="{159B2B09-543A-43A8-A04B-35E107F70A06}"/>
              </a:ext>
            </a:extLst>
          </p:cNvPr>
          <p:cNvSpPr txBox="1"/>
          <p:nvPr/>
        </p:nvSpPr>
        <p:spPr>
          <a:xfrm>
            <a:off x="1331693" y="1350401"/>
            <a:ext cx="1859099" cy="369332"/>
          </a:xfrm>
          <a:prstGeom prst="rect">
            <a:avLst/>
          </a:prstGeom>
          <a:noFill/>
        </p:spPr>
        <p:txBody>
          <a:bodyPr wrap="none" rtlCol="0">
            <a:spAutoFit/>
          </a:bodyPr>
          <a:lstStyle/>
          <a:p>
            <a:r>
              <a:rPr lang="en-US" b="1" dirty="0"/>
              <a:t>NOx related Error</a:t>
            </a:r>
          </a:p>
        </p:txBody>
      </p:sp>
      <p:sp>
        <p:nvSpPr>
          <p:cNvPr id="10" name="TextBox 9">
            <a:extLst>
              <a:ext uri="{FF2B5EF4-FFF2-40B4-BE49-F238E27FC236}">
                <a16:creationId xmlns:a16="http://schemas.microsoft.com/office/drawing/2014/main" xmlns="" id="{BC490CC9-1920-488F-833D-997E7B6CA396}"/>
              </a:ext>
            </a:extLst>
          </p:cNvPr>
          <p:cNvSpPr txBox="1"/>
          <p:nvPr/>
        </p:nvSpPr>
        <p:spPr>
          <a:xfrm>
            <a:off x="6654800" y="2428359"/>
            <a:ext cx="5537200" cy="830997"/>
          </a:xfrm>
          <a:prstGeom prst="rect">
            <a:avLst/>
          </a:prstGeom>
          <a:noFill/>
        </p:spPr>
        <p:txBody>
          <a:bodyPr wrap="square" rtlCol="0">
            <a:spAutoFit/>
          </a:bodyPr>
          <a:lstStyle/>
          <a:p>
            <a:r>
              <a:rPr lang="en-US" sz="1600" b="1" dirty="0"/>
              <a:t>Condition:</a:t>
            </a:r>
          </a:p>
          <a:p>
            <a:pPr marL="742950" lvl="1" indent="-285750">
              <a:buFont typeface="Arial" panose="020B0604020202020204" pitchFamily="34" charset="0"/>
              <a:buChar char="•"/>
            </a:pPr>
            <a:r>
              <a:rPr lang="en-US" sz="1600" dirty="0"/>
              <a:t>DEF (Diesel Exhaust Fluid) Quality might be an issue</a:t>
            </a:r>
          </a:p>
          <a:p>
            <a:pPr marL="742950" lvl="1" indent="-285750">
              <a:buFont typeface="Arial" panose="020B0604020202020204" pitchFamily="34" charset="0"/>
              <a:buChar char="•"/>
            </a:pPr>
            <a:r>
              <a:rPr lang="en-US" sz="1600" dirty="0"/>
              <a:t>When errors related to Urea Dosing System happens</a:t>
            </a:r>
          </a:p>
        </p:txBody>
      </p:sp>
      <p:sp>
        <p:nvSpPr>
          <p:cNvPr id="11" name="TextBox 10">
            <a:extLst>
              <a:ext uri="{FF2B5EF4-FFF2-40B4-BE49-F238E27FC236}">
                <a16:creationId xmlns:a16="http://schemas.microsoft.com/office/drawing/2014/main" xmlns="" id="{AC0575EC-8C20-431D-AEBD-0E03FCDBE520}"/>
              </a:ext>
            </a:extLst>
          </p:cNvPr>
          <p:cNvSpPr txBox="1"/>
          <p:nvPr/>
        </p:nvSpPr>
        <p:spPr>
          <a:xfrm>
            <a:off x="6654800" y="3469233"/>
            <a:ext cx="5537200" cy="1569660"/>
          </a:xfrm>
          <a:prstGeom prst="rect">
            <a:avLst/>
          </a:prstGeom>
          <a:noFill/>
        </p:spPr>
        <p:txBody>
          <a:bodyPr wrap="square" rtlCol="0">
            <a:spAutoFit/>
          </a:bodyPr>
          <a:lstStyle/>
          <a:p>
            <a:r>
              <a:rPr lang="en-US" sz="1600" b="1" dirty="0"/>
              <a:t>Driver action:</a:t>
            </a:r>
          </a:p>
          <a:p>
            <a:pPr marL="742950" lvl="1" indent="-285750">
              <a:buFont typeface="Arial" panose="020B0604020202020204" pitchFamily="34" charset="0"/>
              <a:buChar char="•"/>
            </a:pPr>
            <a:r>
              <a:rPr lang="en-US" sz="1600" dirty="0"/>
              <a:t>Contact the nearby authorized Ashok Leyland Service Centre.</a:t>
            </a:r>
          </a:p>
          <a:p>
            <a:pPr marL="742950" lvl="1" indent="-285750">
              <a:buFont typeface="Arial" panose="020B0604020202020204" pitchFamily="34" charset="0"/>
              <a:buChar char="•"/>
            </a:pPr>
            <a:r>
              <a:rPr lang="en-US" sz="1600" dirty="0"/>
              <a:t>Ensure only recommended </a:t>
            </a:r>
            <a:r>
              <a:rPr lang="en-US" sz="1600" dirty="0" err="1"/>
              <a:t>Adblue</a:t>
            </a:r>
            <a:r>
              <a:rPr lang="en-US" sz="1600" dirty="0"/>
              <a:t> </a:t>
            </a:r>
            <a:r>
              <a:rPr lang="en-US" sz="1600" dirty="0">
                <a:solidFill>
                  <a:srgbClr val="0070C0"/>
                </a:solidFill>
              </a:rPr>
              <a:t>solution </a:t>
            </a:r>
            <a:r>
              <a:rPr lang="en-US" sz="1600" dirty="0"/>
              <a:t>is used.</a:t>
            </a:r>
          </a:p>
          <a:p>
            <a:pPr lvl="1"/>
            <a:r>
              <a:rPr lang="en-US" sz="1600" dirty="0">
                <a:solidFill>
                  <a:srgbClr val="0070C0"/>
                </a:solidFill>
              </a:rPr>
              <a:t>Gulf AdBlue</a:t>
            </a:r>
          </a:p>
          <a:p>
            <a:pPr marL="742950" lvl="1" indent="-285750">
              <a:buFont typeface="Arial" panose="020B0604020202020204" pitchFamily="34" charset="0"/>
              <a:buChar char="•"/>
            </a:pPr>
            <a:endParaRPr lang="en-US" sz="1600" b="1" dirty="0"/>
          </a:p>
        </p:txBody>
      </p:sp>
      <p:pic>
        <p:nvPicPr>
          <p:cNvPr id="12" name="Picture 11">
            <a:extLst>
              <a:ext uri="{FF2B5EF4-FFF2-40B4-BE49-F238E27FC236}">
                <a16:creationId xmlns:a16="http://schemas.microsoft.com/office/drawing/2014/main" xmlns="" id="{58840804-94AB-4BCC-9842-F1857A482285}"/>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331693" y="1847407"/>
            <a:ext cx="664622" cy="597033"/>
          </a:xfrm>
          <a:prstGeom prst="rect">
            <a:avLst/>
          </a:prstGeom>
        </p:spPr>
      </p:pic>
      <p:sp>
        <p:nvSpPr>
          <p:cNvPr id="13" name="TextBox 12">
            <a:extLst>
              <a:ext uri="{FF2B5EF4-FFF2-40B4-BE49-F238E27FC236}">
                <a16:creationId xmlns:a16="http://schemas.microsoft.com/office/drawing/2014/main" xmlns="" id="{DB241B96-160E-4730-B932-4EB7DC13FAAA}"/>
              </a:ext>
            </a:extLst>
          </p:cNvPr>
          <p:cNvSpPr txBox="1"/>
          <p:nvPr/>
        </p:nvSpPr>
        <p:spPr>
          <a:xfrm>
            <a:off x="6654800" y="1350401"/>
            <a:ext cx="5162062" cy="830997"/>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Some time after this tell tale glows, there would be  Low Pick up</a:t>
            </a:r>
          </a:p>
        </p:txBody>
      </p:sp>
      <p:sp>
        <p:nvSpPr>
          <p:cNvPr id="14" name="TextBox 13">
            <a:extLst>
              <a:ext uri="{FF2B5EF4-FFF2-40B4-BE49-F238E27FC236}">
                <a16:creationId xmlns:a16="http://schemas.microsoft.com/office/drawing/2014/main" xmlns="" id="{847500BC-EE4A-4C39-82AE-B7F63895DCA2}"/>
              </a:ext>
            </a:extLst>
          </p:cNvPr>
          <p:cNvSpPr txBox="1"/>
          <p:nvPr/>
        </p:nvSpPr>
        <p:spPr>
          <a:xfrm>
            <a:off x="1495840" y="251792"/>
            <a:ext cx="6293198"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2"/>
            </a:pPr>
            <a:r>
              <a:rPr lang="en-US" sz="2000" dirty="0"/>
              <a:t>Understanding the Tell-tale specific to exhaust system</a:t>
            </a:r>
            <a:endParaRPr lang="en-US" sz="2000" b="1" dirty="0"/>
          </a:p>
          <a:p>
            <a:endParaRPr lang="en-US" sz="2800" b="1" dirty="0"/>
          </a:p>
        </p:txBody>
      </p:sp>
      <p:cxnSp>
        <p:nvCxnSpPr>
          <p:cNvPr id="9" name="Connector: Elbow 8">
            <a:extLst>
              <a:ext uri="{FF2B5EF4-FFF2-40B4-BE49-F238E27FC236}">
                <a16:creationId xmlns:a16="http://schemas.microsoft.com/office/drawing/2014/main" xmlns="" id="{29E91DB7-510E-4930-8897-5C4FD0FD69F5}"/>
              </a:ext>
            </a:extLst>
          </p:cNvPr>
          <p:cNvCxnSpPr>
            <a:cxnSpLocks/>
          </p:cNvCxnSpPr>
          <p:nvPr/>
        </p:nvCxnSpPr>
        <p:spPr>
          <a:xfrm rot="16200000" flipV="1">
            <a:off x="1126402" y="2978003"/>
            <a:ext cx="1046626" cy="1"/>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xmlns="" id="{B475204A-873D-4B2E-AF47-29E15EC8656E}"/>
              </a:ext>
            </a:extLst>
          </p:cNvPr>
          <p:cNvSpPr/>
          <p:nvPr/>
        </p:nvSpPr>
        <p:spPr>
          <a:xfrm>
            <a:off x="1569760" y="3521816"/>
            <a:ext cx="159907" cy="14829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303049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0639C7A9-AF1A-4AA2-8259-E271541DE879}"/>
              </a:ext>
            </a:extLst>
          </p:cNvPr>
          <p:cNvSpPr txBox="1"/>
          <p:nvPr/>
        </p:nvSpPr>
        <p:spPr>
          <a:xfrm>
            <a:off x="800859" y="1205899"/>
            <a:ext cx="6096000" cy="5262979"/>
          </a:xfrm>
          <a:prstGeom prst="rect">
            <a:avLst/>
          </a:prstGeom>
          <a:noFill/>
        </p:spPr>
        <p:txBody>
          <a:bodyPr wrap="square" rtlCol="0">
            <a:spAutoFit/>
          </a:bodyPr>
          <a:lstStyle/>
          <a:p>
            <a:pPr marL="800100" lvl="1" indent="-342900">
              <a:buFont typeface="+mj-lt"/>
              <a:buAutoNum type="arabicPeriod"/>
            </a:pPr>
            <a:r>
              <a:rPr lang="en-US" sz="1400" b="1" dirty="0"/>
              <a:t>BS6 Fundamentals</a:t>
            </a:r>
          </a:p>
          <a:p>
            <a:pPr marL="1314450" lvl="2" indent="-400050">
              <a:buFont typeface="+mj-lt"/>
              <a:buAutoNum type="romanUcPeriod"/>
            </a:pPr>
            <a:r>
              <a:rPr lang="en-US" sz="1400" dirty="0"/>
              <a:t>Emission Standard</a:t>
            </a:r>
          </a:p>
          <a:p>
            <a:pPr marL="1314450" lvl="2" indent="-400050">
              <a:buFont typeface="+mj-lt"/>
              <a:buAutoNum type="romanUcPeriod"/>
            </a:pPr>
            <a:r>
              <a:rPr lang="en-US" sz="1400" dirty="0"/>
              <a:t>Emission Control – AL Approach</a:t>
            </a:r>
          </a:p>
          <a:p>
            <a:pPr lvl="1"/>
            <a:endParaRPr lang="en-US" sz="1400" b="1" dirty="0"/>
          </a:p>
          <a:p>
            <a:pPr marL="800100" lvl="1" indent="-342900">
              <a:buFont typeface="+mj-lt"/>
              <a:buAutoNum type="arabicPeriod" startAt="2"/>
            </a:pPr>
            <a:r>
              <a:rPr lang="en-US" sz="1400" b="1" dirty="0"/>
              <a:t>Instrument cluster and Tell-tale</a:t>
            </a:r>
          </a:p>
          <a:p>
            <a:pPr marL="1257300" lvl="2" indent="-342900">
              <a:buFont typeface="+mj-lt"/>
              <a:buAutoNum type="romanUcPeriod"/>
            </a:pPr>
            <a:r>
              <a:rPr lang="en-US" sz="1400" dirty="0"/>
              <a:t>Understanding the Tell-tale</a:t>
            </a:r>
            <a:endParaRPr lang="en-US" sz="1400" b="1" dirty="0"/>
          </a:p>
          <a:p>
            <a:pPr marL="1257300" lvl="2" indent="-342900">
              <a:buFont typeface="+mj-lt"/>
              <a:buAutoNum type="romanUcPeriod"/>
            </a:pPr>
            <a:r>
              <a:rPr lang="en-US" sz="1400" dirty="0"/>
              <a:t>Understanding the Tell-tale specific to Exhaust System</a:t>
            </a:r>
          </a:p>
          <a:p>
            <a:pPr marL="1771650" lvl="3" indent="-400050">
              <a:buFont typeface="Arial" panose="020B0604020202020204" pitchFamily="34" charset="0"/>
              <a:buChar char="•"/>
            </a:pPr>
            <a:r>
              <a:rPr lang="en-US" sz="1400" dirty="0"/>
              <a:t>HEST (High Exhaust System Temperature) Lamp</a:t>
            </a:r>
          </a:p>
          <a:p>
            <a:pPr marL="1771650" lvl="3" indent="-400050">
              <a:buFont typeface="Arial" panose="020B0604020202020204" pitchFamily="34" charset="0"/>
              <a:buChar char="•"/>
            </a:pPr>
            <a:r>
              <a:rPr lang="en-US" sz="1400" dirty="0"/>
              <a:t>Regeneration inhibit indication Lamp</a:t>
            </a:r>
          </a:p>
          <a:p>
            <a:pPr marL="2228850" lvl="4" indent="-400050">
              <a:buFont typeface="Wingdings" panose="05000000000000000000" pitchFamily="2" charset="2"/>
              <a:buChar char="q"/>
            </a:pPr>
            <a:r>
              <a:rPr lang="en-US" sz="1400" dirty="0"/>
              <a:t>Regen Inhibit Switch</a:t>
            </a:r>
          </a:p>
          <a:p>
            <a:pPr marL="1771650" lvl="3" indent="-400050">
              <a:buFont typeface="Arial" panose="020B0604020202020204" pitchFamily="34" charset="0"/>
              <a:buChar char="•"/>
            </a:pPr>
            <a:r>
              <a:rPr lang="en-US" sz="1400" dirty="0"/>
              <a:t>DPF Lamp</a:t>
            </a:r>
          </a:p>
          <a:p>
            <a:pPr marL="2114550" lvl="4" indent="-285750">
              <a:buFont typeface="Wingdings" panose="05000000000000000000" pitchFamily="2" charset="2"/>
              <a:buChar char="q"/>
            </a:pPr>
            <a:r>
              <a:rPr lang="en-US" sz="1400" dirty="0"/>
              <a:t>Parked Regeneration – Precautions, Necessary Conditions, Parked Regeneration Switch</a:t>
            </a:r>
          </a:p>
          <a:p>
            <a:pPr marL="1771650" lvl="3" indent="-400050">
              <a:buFont typeface="Arial" panose="020B0604020202020204" pitchFamily="34" charset="0"/>
              <a:buChar char="•"/>
            </a:pPr>
            <a:r>
              <a:rPr lang="en-US" sz="1400" dirty="0"/>
              <a:t>AdBlue Low level indication Lamp</a:t>
            </a:r>
          </a:p>
          <a:p>
            <a:pPr marL="1771650" lvl="3" indent="-400050">
              <a:buFont typeface="Arial" panose="020B0604020202020204" pitchFamily="34" charset="0"/>
              <a:buChar char="•"/>
            </a:pPr>
            <a:r>
              <a:rPr lang="en-US" sz="1400" dirty="0"/>
              <a:t>NOx Lamp</a:t>
            </a:r>
          </a:p>
          <a:p>
            <a:pPr marL="1771650" lvl="3" indent="-400050">
              <a:buFont typeface="Arial" panose="020B0604020202020204" pitchFamily="34" charset="0"/>
              <a:buChar char="•"/>
            </a:pPr>
            <a:r>
              <a:rPr lang="en-US" sz="1400" dirty="0"/>
              <a:t>MIL Malfunction Indication Lamp</a:t>
            </a:r>
          </a:p>
          <a:p>
            <a:pPr marL="1314450" lvl="2" indent="-400050">
              <a:buFont typeface="+mj-lt"/>
              <a:buAutoNum type="romanUcPeriod"/>
            </a:pPr>
            <a:r>
              <a:rPr lang="en-US" sz="1400" dirty="0"/>
              <a:t>Understanding Other Tell-tale (Safety and Performance)</a:t>
            </a:r>
          </a:p>
          <a:p>
            <a:pPr marL="1771650" lvl="3" indent="-400050">
              <a:buFont typeface="Arial" panose="020B0604020202020204" pitchFamily="34" charset="0"/>
              <a:buChar char="•"/>
            </a:pPr>
            <a:r>
              <a:rPr lang="en-US" sz="1400" dirty="0"/>
              <a:t>EDC Lamp</a:t>
            </a:r>
          </a:p>
          <a:p>
            <a:pPr marL="1771650" lvl="3" indent="-400050">
              <a:buFont typeface="Arial" panose="020B0604020202020204" pitchFamily="34" charset="0"/>
              <a:buChar char="•"/>
            </a:pPr>
            <a:r>
              <a:rPr lang="en-US" sz="1400" dirty="0"/>
              <a:t>Low air pressure/Brake failure/Park Brake</a:t>
            </a:r>
          </a:p>
          <a:p>
            <a:pPr marL="2228850" lvl="4" indent="-400050">
              <a:buFont typeface="Wingdings" panose="05000000000000000000" pitchFamily="2" charset="2"/>
              <a:buChar char="q"/>
            </a:pPr>
            <a:r>
              <a:rPr lang="en-US" sz="1400" dirty="0"/>
              <a:t>Parking Brake Release</a:t>
            </a:r>
          </a:p>
          <a:p>
            <a:pPr marL="1771650" lvl="3" indent="-400050">
              <a:buFont typeface="Arial" panose="020B0604020202020204" pitchFamily="34" charset="0"/>
              <a:buChar char="•"/>
            </a:pPr>
            <a:r>
              <a:rPr lang="en-US" sz="1400" dirty="0"/>
              <a:t>Air filter blocked indicator</a:t>
            </a:r>
          </a:p>
          <a:p>
            <a:pPr marL="1771650" lvl="3" indent="-400050">
              <a:buFont typeface="Arial" panose="020B0604020202020204" pitchFamily="34" charset="0"/>
              <a:buChar char="•"/>
            </a:pPr>
            <a:r>
              <a:rPr lang="en-US" sz="1400" dirty="0"/>
              <a:t>Low Coolant Level warning</a:t>
            </a:r>
          </a:p>
          <a:p>
            <a:pPr marL="1771650" lvl="3" indent="-400050">
              <a:buFont typeface="Arial" panose="020B0604020202020204" pitchFamily="34" charset="0"/>
              <a:buChar char="•"/>
            </a:pPr>
            <a:r>
              <a:rPr lang="en-US" sz="1400" dirty="0"/>
              <a:t>Water in Fuel </a:t>
            </a:r>
            <a:endParaRPr lang="en-IN" sz="1400" dirty="0"/>
          </a:p>
          <a:p>
            <a:pPr marL="1314450" lvl="2" indent="-400050">
              <a:buFont typeface="+mj-lt"/>
              <a:buAutoNum type="romanUcPeriod"/>
            </a:pPr>
            <a:r>
              <a:rPr lang="en-US" sz="1400" dirty="0"/>
              <a:t>LCD screen navigation</a:t>
            </a:r>
          </a:p>
        </p:txBody>
      </p:sp>
      <p:sp>
        <p:nvSpPr>
          <p:cNvPr id="7" name="TextBox 6">
            <a:extLst>
              <a:ext uri="{FF2B5EF4-FFF2-40B4-BE49-F238E27FC236}">
                <a16:creationId xmlns:a16="http://schemas.microsoft.com/office/drawing/2014/main" xmlns="" id="{F07ED8CE-AC2A-44D3-B617-77400163830A}"/>
              </a:ext>
            </a:extLst>
          </p:cNvPr>
          <p:cNvSpPr txBox="1"/>
          <p:nvPr/>
        </p:nvSpPr>
        <p:spPr>
          <a:xfrm>
            <a:off x="1495840" y="251792"/>
            <a:ext cx="1788118" cy="954107"/>
          </a:xfrm>
          <a:prstGeom prst="rect">
            <a:avLst/>
          </a:prstGeom>
          <a:noFill/>
        </p:spPr>
        <p:txBody>
          <a:bodyPr wrap="none" rtlCol="0">
            <a:spAutoFit/>
          </a:bodyPr>
          <a:lstStyle/>
          <a:p>
            <a:r>
              <a:rPr lang="en-US" sz="2800" b="1" dirty="0"/>
              <a:t>CONTENTS</a:t>
            </a:r>
            <a:endParaRPr lang="en-US" sz="2000" b="1" dirty="0"/>
          </a:p>
          <a:p>
            <a:endParaRPr lang="en-US" sz="2800" b="1" dirty="0"/>
          </a:p>
        </p:txBody>
      </p:sp>
      <p:sp>
        <p:nvSpPr>
          <p:cNvPr id="2" name="Rectangle 1">
            <a:extLst>
              <a:ext uri="{FF2B5EF4-FFF2-40B4-BE49-F238E27FC236}">
                <a16:creationId xmlns:a16="http://schemas.microsoft.com/office/drawing/2014/main" xmlns="" id="{FDDABA05-8DD1-4E2A-96AA-AAD3638DC687}"/>
              </a:ext>
            </a:extLst>
          </p:cNvPr>
          <p:cNvSpPr/>
          <p:nvPr/>
        </p:nvSpPr>
        <p:spPr>
          <a:xfrm>
            <a:off x="6356389" y="1182231"/>
            <a:ext cx="6096000" cy="3539430"/>
          </a:xfrm>
          <a:prstGeom prst="rect">
            <a:avLst/>
          </a:prstGeom>
        </p:spPr>
        <p:txBody>
          <a:bodyPr>
            <a:spAutoFit/>
          </a:bodyPr>
          <a:lstStyle/>
          <a:p>
            <a:pPr marL="800100" lvl="1" indent="-342900">
              <a:buFont typeface="+mj-lt"/>
              <a:buAutoNum type="arabicPeriod" startAt="3"/>
            </a:pPr>
            <a:r>
              <a:rPr lang="en-US" sz="1400" b="1" dirty="0"/>
              <a:t>Switches and control</a:t>
            </a:r>
          </a:p>
          <a:p>
            <a:pPr marL="1257300" lvl="2" indent="-342900">
              <a:buFont typeface="+mj-lt"/>
              <a:buAutoNum type="romanUcPeriod"/>
            </a:pPr>
            <a:r>
              <a:rPr lang="en-US" sz="1400" dirty="0"/>
              <a:t>ECU controlled Exhaust brake</a:t>
            </a:r>
          </a:p>
          <a:p>
            <a:pPr marL="1714500" lvl="3" indent="-342900">
              <a:buFont typeface="Arial" panose="020B0604020202020204" pitchFamily="34" charset="0"/>
              <a:buChar char="•"/>
            </a:pPr>
            <a:r>
              <a:rPr lang="en-US" sz="1400" dirty="0"/>
              <a:t>Down hill Driving</a:t>
            </a:r>
          </a:p>
          <a:p>
            <a:pPr marL="1257300" lvl="2" indent="-342900">
              <a:buFont typeface="+mj-lt"/>
              <a:buAutoNum type="romanUcPeriod"/>
            </a:pPr>
            <a:r>
              <a:rPr lang="en-US" sz="1400" dirty="0"/>
              <a:t>Information on Isolator switch</a:t>
            </a:r>
            <a:endParaRPr lang="en-US" sz="1400" b="1" dirty="0"/>
          </a:p>
          <a:p>
            <a:pPr marL="800100" lvl="1" indent="-342900">
              <a:buFont typeface="+mj-lt"/>
              <a:buAutoNum type="arabicPeriod" startAt="3"/>
            </a:pPr>
            <a:endParaRPr lang="en-US" sz="1400" b="1" dirty="0"/>
          </a:p>
          <a:p>
            <a:pPr marL="800100" lvl="1" indent="-342900">
              <a:buFont typeface="+mj-lt"/>
              <a:buAutoNum type="arabicPeriod" startAt="3"/>
            </a:pPr>
            <a:r>
              <a:rPr lang="en-US" sz="1400" b="1" dirty="0"/>
              <a:t>Head Lamp High Beam – Better Visibility</a:t>
            </a:r>
          </a:p>
          <a:p>
            <a:pPr marL="800100" lvl="1" indent="-342900">
              <a:buFont typeface="+mj-lt"/>
              <a:buAutoNum type="arabicPeriod" startAt="3"/>
            </a:pPr>
            <a:endParaRPr lang="en-US" sz="1400" b="1" dirty="0"/>
          </a:p>
          <a:p>
            <a:pPr marL="800100" lvl="1" indent="-342900">
              <a:buFont typeface="+mj-lt"/>
              <a:buAutoNum type="arabicPeriod" startAt="3"/>
            </a:pPr>
            <a:r>
              <a:rPr lang="en-US" sz="1400" b="1" dirty="0"/>
              <a:t>BS6 Diesel &amp; AdBlue</a:t>
            </a:r>
          </a:p>
          <a:p>
            <a:pPr marL="1257300" lvl="2" indent="-342900">
              <a:buFont typeface="Wingdings" panose="05000000000000000000" pitchFamily="2" charset="2"/>
              <a:buChar char="q"/>
            </a:pPr>
            <a:r>
              <a:rPr lang="en-US" sz="1400" dirty="0"/>
              <a:t>Tank Cap Locking and Removal Procedure</a:t>
            </a:r>
          </a:p>
          <a:p>
            <a:pPr marL="800100" lvl="1" indent="-342900">
              <a:buFont typeface="+mj-lt"/>
              <a:buAutoNum type="arabicPeriod" startAt="3"/>
            </a:pPr>
            <a:endParaRPr lang="en-US" sz="1400" b="1" dirty="0"/>
          </a:p>
          <a:p>
            <a:pPr marL="800100" lvl="1" indent="-342900">
              <a:buFont typeface="+mj-lt"/>
              <a:buAutoNum type="arabicPeriod" startAt="6"/>
            </a:pPr>
            <a:r>
              <a:rPr lang="en-US" sz="1400" b="1" dirty="0"/>
              <a:t>Maintaining Fuel Level</a:t>
            </a:r>
          </a:p>
          <a:p>
            <a:pPr marL="800100" lvl="1" indent="-342900">
              <a:buFont typeface="+mj-lt"/>
              <a:buAutoNum type="arabicPeriod" startAt="6"/>
            </a:pPr>
            <a:endParaRPr lang="en-US" sz="1400" b="1" dirty="0"/>
          </a:p>
          <a:p>
            <a:pPr marL="800100" lvl="1" indent="-342900">
              <a:buFont typeface="+mj-lt"/>
              <a:buAutoNum type="arabicPeriod" startAt="6"/>
            </a:pPr>
            <a:r>
              <a:rPr lang="en-US" sz="1400" b="1" dirty="0"/>
              <a:t>Fuel Economy (Sweet Spot Driving)</a:t>
            </a:r>
          </a:p>
          <a:p>
            <a:pPr marL="800100" lvl="1" indent="-342900">
              <a:buFont typeface="+mj-lt"/>
              <a:buAutoNum type="arabicPeriod" startAt="6"/>
            </a:pPr>
            <a:endParaRPr lang="en-US" sz="1400" b="1" dirty="0"/>
          </a:p>
          <a:p>
            <a:pPr marL="800100" lvl="1" indent="-342900">
              <a:buFont typeface="+mj-lt"/>
              <a:buAutoNum type="arabicPeriod" startAt="6"/>
            </a:pPr>
            <a:r>
              <a:rPr lang="en-US" sz="1400" b="1" dirty="0"/>
              <a:t>If Vehicle is Not Starting</a:t>
            </a:r>
          </a:p>
          <a:p>
            <a:pPr marL="800100" lvl="1" indent="-342900">
              <a:buFont typeface="+mj-lt"/>
              <a:buAutoNum type="arabicPeriod" startAt="6"/>
            </a:pPr>
            <a:endParaRPr lang="en-US" sz="1400" b="1" dirty="0"/>
          </a:p>
        </p:txBody>
      </p:sp>
    </p:spTree>
    <p:extLst>
      <p:ext uri="{BB962C8B-B14F-4D97-AF65-F5344CB8AC3E}">
        <p14:creationId xmlns:p14="http://schemas.microsoft.com/office/powerpoint/2010/main" val="21288606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xmlns="" id="{6C23D4C1-CFFB-40E2-890B-62EAA6E3E7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5" name="TextBox 4">
            <a:extLst>
              <a:ext uri="{FF2B5EF4-FFF2-40B4-BE49-F238E27FC236}">
                <a16:creationId xmlns:a16="http://schemas.microsoft.com/office/drawing/2014/main" xmlns="" id="{0F6667F2-1C0B-455C-AD76-FC23891A989C}"/>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8" name="TextBox 7">
            <a:extLst>
              <a:ext uri="{FF2B5EF4-FFF2-40B4-BE49-F238E27FC236}">
                <a16:creationId xmlns:a16="http://schemas.microsoft.com/office/drawing/2014/main" xmlns="" id="{FDFCD6CF-EE8E-481C-A1FD-E433A852218A}"/>
              </a:ext>
            </a:extLst>
          </p:cNvPr>
          <p:cNvSpPr txBox="1"/>
          <p:nvPr/>
        </p:nvSpPr>
        <p:spPr>
          <a:xfrm>
            <a:off x="1331693" y="1350401"/>
            <a:ext cx="545342" cy="369332"/>
          </a:xfrm>
          <a:prstGeom prst="rect">
            <a:avLst/>
          </a:prstGeom>
          <a:noFill/>
        </p:spPr>
        <p:txBody>
          <a:bodyPr wrap="none" rtlCol="0">
            <a:spAutoFit/>
          </a:bodyPr>
          <a:lstStyle/>
          <a:p>
            <a:r>
              <a:rPr lang="en-US" b="1" dirty="0"/>
              <a:t>MIL</a:t>
            </a:r>
          </a:p>
        </p:txBody>
      </p:sp>
      <p:pic>
        <p:nvPicPr>
          <p:cNvPr id="17" name="Picture 16">
            <a:extLst>
              <a:ext uri="{FF2B5EF4-FFF2-40B4-BE49-F238E27FC236}">
                <a16:creationId xmlns:a16="http://schemas.microsoft.com/office/drawing/2014/main" xmlns="" id="{D0323F4E-0132-47D0-9664-2F798D41FFC3}"/>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357160" y="2042341"/>
            <a:ext cx="591085" cy="552325"/>
          </a:xfrm>
          <a:prstGeom prst="rect">
            <a:avLst/>
          </a:prstGeom>
        </p:spPr>
      </p:pic>
      <p:sp>
        <p:nvSpPr>
          <p:cNvPr id="19" name="TextBox 18">
            <a:extLst>
              <a:ext uri="{FF2B5EF4-FFF2-40B4-BE49-F238E27FC236}">
                <a16:creationId xmlns:a16="http://schemas.microsoft.com/office/drawing/2014/main" xmlns="" id="{181473B9-0EFF-420A-BCB3-74E10B36712F}"/>
              </a:ext>
            </a:extLst>
          </p:cNvPr>
          <p:cNvSpPr txBox="1"/>
          <p:nvPr/>
        </p:nvSpPr>
        <p:spPr>
          <a:xfrm>
            <a:off x="6648714" y="2237227"/>
            <a:ext cx="5622929" cy="830997"/>
          </a:xfrm>
          <a:prstGeom prst="rect">
            <a:avLst/>
          </a:prstGeom>
          <a:noFill/>
        </p:spPr>
        <p:txBody>
          <a:bodyPr wrap="square" rtlCol="0">
            <a:spAutoFit/>
          </a:bodyPr>
          <a:lstStyle/>
          <a:p>
            <a:r>
              <a:rPr lang="en-US" sz="1600" b="1" dirty="0"/>
              <a:t>Condition:</a:t>
            </a:r>
          </a:p>
          <a:p>
            <a:pPr marL="800100" lvl="1" indent="-342900">
              <a:buFont typeface="Arial" panose="020B0604020202020204" pitchFamily="34" charset="0"/>
              <a:buChar char="•"/>
            </a:pPr>
            <a:r>
              <a:rPr lang="en-US" sz="1600" dirty="0"/>
              <a:t>When MIL glows continuously during engine run, there may be error in Emission control </a:t>
            </a:r>
          </a:p>
        </p:txBody>
      </p:sp>
      <p:sp>
        <p:nvSpPr>
          <p:cNvPr id="20" name="TextBox 19">
            <a:extLst>
              <a:ext uri="{FF2B5EF4-FFF2-40B4-BE49-F238E27FC236}">
                <a16:creationId xmlns:a16="http://schemas.microsoft.com/office/drawing/2014/main" xmlns="" id="{AEFA4E48-1BB0-423E-8B76-CA8BAA5CFEF4}"/>
              </a:ext>
            </a:extLst>
          </p:cNvPr>
          <p:cNvSpPr txBox="1"/>
          <p:nvPr/>
        </p:nvSpPr>
        <p:spPr>
          <a:xfrm>
            <a:off x="6654800" y="3708963"/>
            <a:ext cx="5537200" cy="830997"/>
          </a:xfrm>
          <a:prstGeom prst="rect">
            <a:avLst/>
          </a:prstGeom>
          <a:noFill/>
        </p:spPr>
        <p:txBody>
          <a:bodyPr wrap="square" rtlCol="0">
            <a:spAutoFit/>
          </a:bodyPr>
          <a:lstStyle/>
          <a:p>
            <a:r>
              <a:rPr lang="en-US" sz="1600" b="1" dirty="0"/>
              <a:t>Driver action:</a:t>
            </a:r>
            <a:endParaRPr lang="en-US" sz="1600" dirty="0"/>
          </a:p>
          <a:p>
            <a:pPr marL="800100" lvl="1" indent="-342900">
              <a:buFont typeface="Arial" panose="020B0604020202020204" pitchFamily="34" charset="0"/>
              <a:buChar char="•"/>
            </a:pPr>
            <a:r>
              <a:rPr lang="en-US" sz="1600" dirty="0"/>
              <a:t>Contact the nearby authorized Ashok Leyland Service Centre</a:t>
            </a:r>
            <a:endParaRPr lang="en-US" sz="1600" b="1" dirty="0"/>
          </a:p>
        </p:txBody>
      </p:sp>
      <p:sp>
        <p:nvSpPr>
          <p:cNvPr id="14" name="TextBox 13">
            <a:extLst>
              <a:ext uri="{FF2B5EF4-FFF2-40B4-BE49-F238E27FC236}">
                <a16:creationId xmlns:a16="http://schemas.microsoft.com/office/drawing/2014/main" xmlns="" id="{78787E80-B6CB-4DA9-877D-D80D31CDE60B}"/>
              </a:ext>
            </a:extLst>
          </p:cNvPr>
          <p:cNvSpPr txBox="1"/>
          <p:nvPr/>
        </p:nvSpPr>
        <p:spPr>
          <a:xfrm>
            <a:off x="1495840" y="251792"/>
            <a:ext cx="6293198"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2"/>
            </a:pPr>
            <a:r>
              <a:rPr lang="en-US" sz="2000" dirty="0"/>
              <a:t>Understanding the Tell-tale specific to exhaust system</a:t>
            </a:r>
            <a:endParaRPr lang="en-US" sz="2000" b="1" dirty="0"/>
          </a:p>
          <a:p>
            <a:endParaRPr lang="en-US" sz="2800" b="1" dirty="0"/>
          </a:p>
        </p:txBody>
      </p:sp>
      <p:sp>
        <p:nvSpPr>
          <p:cNvPr id="15" name="TextBox 14">
            <a:extLst>
              <a:ext uri="{FF2B5EF4-FFF2-40B4-BE49-F238E27FC236}">
                <a16:creationId xmlns:a16="http://schemas.microsoft.com/office/drawing/2014/main" xmlns="" id="{2CEAB73B-ECDF-4872-83DB-5362CCB72876}"/>
              </a:ext>
            </a:extLst>
          </p:cNvPr>
          <p:cNvSpPr txBox="1"/>
          <p:nvPr/>
        </p:nvSpPr>
        <p:spPr>
          <a:xfrm>
            <a:off x="6654800" y="1350401"/>
            <a:ext cx="5162062" cy="830997"/>
          </a:xfrm>
          <a:prstGeom prst="rect">
            <a:avLst/>
          </a:prstGeom>
          <a:noFill/>
          <a:ln w="28575">
            <a:solidFill>
              <a:schemeClr val="tx1"/>
            </a:solidFill>
            <a:prstDash val="sysDash"/>
          </a:ln>
        </p:spPr>
        <p:txBody>
          <a:bodyPr wrap="square" rtlCol="0">
            <a:spAutoFit/>
          </a:bodyPr>
          <a:lstStyle/>
          <a:p>
            <a:r>
              <a:rPr lang="en-US" sz="1600" b="1" dirty="0"/>
              <a:t>Effect on vehicle:</a:t>
            </a:r>
          </a:p>
          <a:p>
            <a:pPr marL="285750" lvl="0" indent="-285750">
              <a:buFont typeface="Arial" panose="020B0604020202020204" pitchFamily="34" charset="0"/>
              <a:buChar char="•"/>
              <a:defRPr/>
            </a:pPr>
            <a:r>
              <a:rPr lang="en-US" sz="1600" dirty="0"/>
              <a:t>Some time after this Tell-tale glows continuously during engine run, there would be  Low Pick up.</a:t>
            </a:r>
          </a:p>
        </p:txBody>
      </p:sp>
      <p:cxnSp>
        <p:nvCxnSpPr>
          <p:cNvPr id="12" name="Connector: Elbow 11">
            <a:extLst>
              <a:ext uri="{FF2B5EF4-FFF2-40B4-BE49-F238E27FC236}">
                <a16:creationId xmlns:a16="http://schemas.microsoft.com/office/drawing/2014/main" xmlns="" id="{EB7246EF-BF8D-49A4-AE6B-F7FF7B7503BD}"/>
              </a:ext>
            </a:extLst>
          </p:cNvPr>
          <p:cNvCxnSpPr>
            <a:cxnSpLocks/>
            <a:stCxn id="11" idx="0"/>
          </p:cNvCxnSpPr>
          <p:nvPr/>
        </p:nvCxnSpPr>
        <p:spPr>
          <a:xfrm flipV="1">
            <a:off x="1652704" y="2612285"/>
            <a:ext cx="0" cy="727804"/>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1" name="Oval 10">
            <a:extLst>
              <a:ext uri="{FF2B5EF4-FFF2-40B4-BE49-F238E27FC236}">
                <a16:creationId xmlns:a16="http://schemas.microsoft.com/office/drawing/2014/main" xmlns="" id="{E8A3ADFA-6A35-41A5-86DE-5780173DF6F6}"/>
              </a:ext>
            </a:extLst>
          </p:cNvPr>
          <p:cNvSpPr/>
          <p:nvPr/>
        </p:nvSpPr>
        <p:spPr>
          <a:xfrm>
            <a:off x="1572750" y="3340089"/>
            <a:ext cx="159907" cy="14829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42744868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xmlns="" id="{9C26B126-2FA2-4BE2-A3A2-3CA210CBA25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5" name="TextBox 4">
            <a:extLst>
              <a:ext uri="{FF2B5EF4-FFF2-40B4-BE49-F238E27FC236}">
                <a16:creationId xmlns:a16="http://schemas.microsoft.com/office/drawing/2014/main" xmlns="" id="{671596BA-44E0-44CF-96B8-96FDF250F057}"/>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8" name="TextBox 7">
            <a:extLst>
              <a:ext uri="{FF2B5EF4-FFF2-40B4-BE49-F238E27FC236}">
                <a16:creationId xmlns:a16="http://schemas.microsoft.com/office/drawing/2014/main" xmlns="" id="{7F7FD257-9B1F-4D75-ADFC-61A5E3C797A4}"/>
              </a:ext>
            </a:extLst>
          </p:cNvPr>
          <p:cNvSpPr txBox="1"/>
          <p:nvPr/>
        </p:nvSpPr>
        <p:spPr>
          <a:xfrm>
            <a:off x="1331693" y="1350401"/>
            <a:ext cx="1140056" cy="369332"/>
          </a:xfrm>
          <a:prstGeom prst="rect">
            <a:avLst/>
          </a:prstGeom>
          <a:noFill/>
        </p:spPr>
        <p:txBody>
          <a:bodyPr wrap="none" rtlCol="0">
            <a:spAutoFit/>
          </a:bodyPr>
          <a:lstStyle/>
          <a:p>
            <a:r>
              <a:rPr lang="en-US" b="1" dirty="0"/>
              <a:t>EDC Lamp</a:t>
            </a:r>
          </a:p>
        </p:txBody>
      </p:sp>
      <p:sp>
        <p:nvSpPr>
          <p:cNvPr id="13" name="TextBox 12">
            <a:extLst>
              <a:ext uri="{FF2B5EF4-FFF2-40B4-BE49-F238E27FC236}">
                <a16:creationId xmlns:a16="http://schemas.microsoft.com/office/drawing/2014/main" xmlns="" id="{2900C521-1586-465D-99C1-E0267DFA4843}"/>
              </a:ext>
            </a:extLst>
          </p:cNvPr>
          <p:cNvSpPr txBox="1"/>
          <p:nvPr/>
        </p:nvSpPr>
        <p:spPr>
          <a:xfrm>
            <a:off x="6654800" y="2260641"/>
            <a:ext cx="5537200" cy="1077218"/>
          </a:xfrm>
          <a:prstGeom prst="rect">
            <a:avLst/>
          </a:prstGeom>
          <a:noFill/>
        </p:spPr>
        <p:txBody>
          <a:bodyPr wrap="square" rtlCol="0">
            <a:spAutoFit/>
          </a:bodyPr>
          <a:lstStyle/>
          <a:p>
            <a:r>
              <a:rPr lang="en-US" sz="1600" b="1" dirty="0"/>
              <a:t>Condition:</a:t>
            </a:r>
          </a:p>
          <a:p>
            <a:pPr marL="800100" lvl="1" indent="-342900">
              <a:buFont typeface="Arial" panose="020B0604020202020204" pitchFamily="34" charset="0"/>
              <a:buChar char="•"/>
            </a:pPr>
            <a:r>
              <a:rPr lang="en-US" sz="1600" dirty="0"/>
              <a:t>When there is any abnormality with function of sensors or any electronic components controlled by ECU </a:t>
            </a:r>
            <a:r>
              <a:rPr lang="en-US" sz="1600" dirty="0">
                <a:solidFill>
                  <a:srgbClr val="FF0000"/>
                </a:solidFill>
              </a:rPr>
              <a:t>and Exhaust system</a:t>
            </a:r>
          </a:p>
        </p:txBody>
      </p:sp>
      <p:sp>
        <p:nvSpPr>
          <p:cNvPr id="18" name="TextBox 17">
            <a:extLst>
              <a:ext uri="{FF2B5EF4-FFF2-40B4-BE49-F238E27FC236}">
                <a16:creationId xmlns:a16="http://schemas.microsoft.com/office/drawing/2014/main" xmlns="" id="{16B4CECA-ED35-41B8-AE48-E3B504DB83EE}"/>
              </a:ext>
            </a:extLst>
          </p:cNvPr>
          <p:cNvSpPr txBox="1"/>
          <p:nvPr/>
        </p:nvSpPr>
        <p:spPr>
          <a:xfrm>
            <a:off x="6732162" y="3422237"/>
            <a:ext cx="5537200" cy="1077218"/>
          </a:xfrm>
          <a:prstGeom prst="rect">
            <a:avLst/>
          </a:prstGeom>
          <a:noFill/>
        </p:spPr>
        <p:txBody>
          <a:bodyPr wrap="square" rtlCol="0">
            <a:spAutoFit/>
          </a:bodyPr>
          <a:lstStyle/>
          <a:p>
            <a:r>
              <a:rPr lang="en-US" sz="1600" b="1" dirty="0"/>
              <a:t>Driver action:</a:t>
            </a:r>
            <a:endParaRPr lang="en-US" sz="1600" dirty="0"/>
          </a:p>
          <a:p>
            <a:pPr marL="800100" lvl="1" indent="-342900">
              <a:buFont typeface="Arial" panose="020B0604020202020204" pitchFamily="34" charset="0"/>
              <a:buChar char="•"/>
            </a:pPr>
            <a:r>
              <a:rPr lang="en-US" sz="1600" dirty="0"/>
              <a:t>Contact the nearby authorized Ashok Leyland Service Centre</a:t>
            </a:r>
            <a:br>
              <a:rPr lang="en-US" sz="1600" dirty="0"/>
            </a:br>
            <a:endParaRPr lang="en-US" sz="1600" b="1" dirty="0"/>
          </a:p>
        </p:txBody>
      </p:sp>
      <p:sp>
        <p:nvSpPr>
          <p:cNvPr id="12" name="TextBox 11">
            <a:extLst>
              <a:ext uri="{FF2B5EF4-FFF2-40B4-BE49-F238E27FC236}">
                <a16:creationId xmlns:a16="http://schemas.microsoft.com/office/drawing/2014/main" xmlns="" id="{A622084B-D98B-49E8-9992-92D4D27578EC}"/>
              </a:ext>
            </a:extLst>
          </p:cNvPr>
          <p:cNvSpPr txBox="1"/>
          <p:nvPr/>
        </p:nvSpPr>
        <p:spPr>
          <a:xfrm>
            <a:off x="6586558" y="1348069"/>
            <a:ext cx="5162062" cy="584775"/>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May reduce the Pick-up / Speed or Engine RPM</a:t>
            </a:r>
          </a:p>
        </p:txBody>
      </p:sp>
      <p:pic>
        <p:nvPicPr>
          <p:cNvPr id="15" name="Picture 14">
            <a:extLst>
              <a:ext uri="{FF2B5EF4-FFF2-40B4-BE49-F238E27FC236}">
                <a16:creationId xmlns:a16="http://schemas.microsoft.com/office/drawing/2014/main" xmlns="" id="{FDBC0CDF-57F8-4219-BBD5-A5F3F533C8F4}"/>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10845" y="1719732"/>
            <a:ext cx="722166" cy="647459"/>
          </a:xfrm>
          <a:prstGeom prst="rect">
            <a:avLst/>
          </a:prstGeom>
        </p:spPr>
      </p:pic>
      <p:sp>
        <p:nvSpPr>
          <p:cNvPr id="14" name="TextBox 13">
            <a:extLst>
              <a:ext uri="{FF2B5EF4-FFF2-40B4-BE49-F238E27FC236}">
                <a16:creationId xmlns:a16="http://schemas.microsoft.com/office/drawing/2014/main" xmlns="" id="{24543E60-7DD2-442B-A2B3-206B41434D0B}"/>
              </a:ext>
            </a:extLst>
          </p:cNvPr>
          <p:cNvSpPr txBox="1"/>
          <p:nvPr/>
        </p:nvSpPr>
        <p:spPr>
          <a:xfrm>
            <a:off x="1495840" y="251792"/>
            <a:ext cx="6042423"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3"/>
            </a:pPr>
            <a:r>
              <a:rPr lang="en-US" sz="2000" dirty="0"/>
              <a:t>Understanding the Tell-tale specific to Performance</a:t>
            </a:r>
            <a:endParaRPr lang="en-US" sz="2000" b="1" dirty="0"/>
          </a:p>
          <a:p>
            <a:endParaRPr lang="en-US" sz="2800" b="1" dirty="0"/>
          </a:p>
        </p:txBody>
      </p:sp>
      <p:sp>
        <p:nvSpPr>
          <p:cNvPr id="7" name="Oval 6">
            <a:extLst>
              <a:ext uri="{FF2B5EF4-FFF2-40B4-BE49-F238E27FC236}">
                <a16:creationId xmlns:a16="http://schemas.microsoft.com/office/drawing/2014/main" xmlns="" id="{95DC6B10-0E6E-4578-A714-43017E67449B}"/>
              </a:ext>
            </a:extLst>
          </p:cNvPr>
          <p:cNvSpPr/>
          <p:nvPr/>
        </p:nvSpPr>
        <p:spPr>
          <a:xfrm>
            <a:off x="4731846" y="3291963"/>
            <a:ext cx="159907" cy="14829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9" name="Connector: Elbow 8">
            <a:extLst>
              <a:ext uri="{FF2B5EF4-FFF2-40B4-BE49-F238E27FC236}">
                <a16:creationId xmlns:a16="http://schemas.microsoft.com/office/drawing/2014/main" xmlns="" id="{F56F35ED-91B7-442A-AEA0-37C6CD01B1B7}"/>
              </a:ext>
            </a:extLst>
          </p:cNvPr>
          <p:cNvCxnSpPr>
            <a:cxnSpLocks/>
            <a:stCxn id="7" idx="7"/>
            <a:endCxn id="15" idx="2"/>
          </p:cNvCxnSpPr>
          <p:nvPr/>
        </p:nvCxnSpPr>
        <p:spPr>
          <a:xfrm flipV="1">
            <a:off x="4868335" y="2367191"/>
            <a:ext cx="3593" cy="946490"/>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200614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xmlns="" id="{215A42E0-FFC0-4D11-A825-0E734FDA124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5" name="TextBox 4">
            <a:extLst>
              <a:ext uri="{FF2B5EF4-FFF2-40B4-BE49-F238E27FC236}">
                <a16:creationId xmlns:a16="http://schemas.microsoft.com/office/drawing/2014/main" xmlns="" id="{671596BA-44E0-44CF-96B8-96FDF250F057}"/>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7" name="Oval 6">
            <a:extLst>
              <a:ext uri="{FF2B5EF4-FFF2-40B4-BE49-F238E27FC236}">
                <a16:creationId xmlns:a16="http://schemas.microsoft.com/office/drawing/2014/main" xmlns="" id="{95DC6B10-0E6E-4578-A714-43017E67449B}"/>
              </a:ext>
            </a:extLst>
          </p:cNvPr>
          <p:cNvSpPr/>
          <p:nvPr/>
        </p:nvSpPr>
        <p:spPr>
          <a:xfrm>
            <a:off x="4931890" y="3312787"/>
            <a:ext cx="159907" cy="14829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xmlns="" id="{7F7FD257-9B1F-4D75-ADFC-61A5E3C797A4}"/>
              </a:ext>
            </a:extLst>
          </p:cNvPr>
          <p:cNvSpPr txBox="1"/>
          <p:nvPr/>
        </p:nvSpPr>
        <p:spPr>
          <a:xfrm>
            <a:off x="1331693" y="1350401"/>
            <a:ext cx="1479444" cy="369332"/>
          </a:xfrm>
          <a:prstGeom prst="rect">
            <a:avLst/>
          </a:prstGeom>
          <a:noFill/>
        </p:spPr>
        <p:txBody>
          <a:bodyPr wrap="none" rtlCol="0">
            <a:spAutoFit/>
          </a:bodyPr>
          <a:lstStyle/>
          <a:p>
            <a:r>
              <a:rPr lang="en-US" b="1" dirty="0"/>
              <a:t>Water in fuel </a:t>
            </a:r>
          </a:p>
        </p:txBody>
      </p:sp>
      <p:cxnSp>
        <p:nvCxnSpPr>
          <p:cNvPr id="9" name="Connector: Elbow 8">
            <a:extLst>
              <a:ext uri="{FF2B5EF4-FFF2-40B4-BE49-F238E27FC236}">
                <a16:creationId xmlns:a16="http://schemas.microsoft.com/office/drawing/2014/main" xmlns="" id="{F56F35ED-91B7-442A-AEA0-37C6CD01B1B7}"/>
              </a:ext>
            </a:extLst>
          </p:cNvPr>
          <p:cNvCxnSpPr>
            <a:cxnSpLocks/>
            <a:stCxn id="7" idx="0"/>
            <a:endCxn id="16" idx="2"/>
          </p:cNvCxnSpPr>
          <p:nvPr/>
        </p:nvCxnSpPr>
        <p:spPr>
          <a:xfrm rot="16200000" flipV="1">
            <a:off x="4584649" y="2885591"/>
            <a:ext cx="854391" cy="1"/>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xmlns="" id="{2900C521-1586-465D-99C1-E0267DFA4843}"/>
              </a:ext>
            </a:extLst>
          </p:cNvPr>
          <p:cNvSpPr txBox="1"/>
          <p:nvPr/>
        </p:nvSpPr>
        <p:spPr>
          <a:xfrm>
            <a:off x="6654800" y="2560421"/>
            <a:ext cx="5537200" cy="830997"/>
          </a:xfrm>
          <a:prstGeom prst="rect">
            <a:avLst/>
          </a:prstGeom>
          <a:noFill/>
        </p:spPr>
        <p:txBody>
          <a:bodyPr wrap="square" rtlCol="0">
            <a:spAutoFit/>
          </a:bodyPr>
          <a:lstStyle/>
          <a:p>
            <a:r>
              <a:rPr lang="en-US" sz="1600" b="1" dirty="0"/>
              <a:t>Condition:</a:t>
            </a:r>
          </a:p>
          <a:p>
            <a:pPr marL="800100" lvl="1" indent="-342900">
              <a:buFont typeface="Arial" panose="020B0604020202020204" pitchFamily="34" charset="0"/>
              <a:buChar char="•"/>
            </a:pPr>
            <a:r>
              <a:rPr lang="en-US" sz="1600" dirty="0"/>
              <a:t>When water gets collected in filter more than allowable limit</a:t>
            </a:r>
          </a:p>
        </p:txBody>
      </p:sp>
      <p:pic>
        <p:nvPicPr>
          <p:cNvPr id="16" name="Picture 15">
            <a:extLst>
              <a:ext uri="{FF2B5EF4-FFF2-40B4-BE49-F238E27FC236}">
                <a16:creationId xmlns:a16="http://schemas.microsoft.com/office/drawing/2014/main" xmlns="" id="{1915C750-BE3B-42AE-B48D-FD853BCB53C3}"/>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638583" y="1873622"/>
            <a:ext cx="746520" cy="584774"/>
          </a:xfrm>
          <a:prstGeom prst="rect">
            <a:avLst/>
          </a:prstGeom>
        </p:spPr>
      </p:pic>
      <p:sp>
        <p:nvSpPr>
          <p:cNvPr id="18" name="TextBox 17">
            <a:extLst>
              <a:ext uri="{FF2B5EF4-FFF2-40B4-BE49-F238E27FC236}">
                <a16:creationId xmlns:a16="http://schemas.microsoft.com/office/drawing/2014/main" xmlns="" id="{16B4CECA-ED35-41B8-AE48-E3B504DB83EE}"/>
              </a:ext>
            </a:extLst>
          </p:cNvPr>
          <p:cNvSpPr txBox="1"/>
          <p:nvPr/>
        </p:nvSpPr>
        <p:spPr>
          <a:xfrm>
            <a:off x="6654800" y="3691717"/>
            <a:ext cx="5537200" cy="1323439"/>
          </a:xfrm>
          <a:prstGeom prst="rect">
            <a:avLst/>
          </a:prstGeom>
          <a:noFill/>
        </p:spPr>
        <p:txBody>
          <a:bodyPr wrap="square" rtlCol="0">
            <a:spAutoFit/>
          </a:bodyPr>
          <a:lstStyle/>
          <a:p>
            <a:r>
              <a:rPr lang="en-US" sz="1600" b="1" dirty="0"/>
              <a:t>Driver action:</a:t>
            </a:r>
            <a:endParaRPr lang="en-US" sz="1600" dirty="0"/>
          </a:p>
          <a:p>
            <a:pPr marL="800100" lvl="1" indent="-342900">
              <a:buFont typeface="Arial" panose="020B0604020202020204" pitchFamily="34" charset="0"/>
              <a:buChar char="•"/>
            </a:pPr>
            <a:r>
              <a:rPr lang="en-US" sz="1600" dirty="0"/>
              <a:t>When the telltale starts blinking, drain the water from fuel filter cum water separator mounted on Engine as well as Pre filter mounted on chassis</a:t>
            </a:r>
          </a:p>
          <a:p>
            <a:pPr lvl="1"/>
            <a:endParaRPr lang="en-US" sz="1600" dirty="0"/>
          </a:p>
        </p:txBody>
      </p:sp>
      <p:sp>
        <p:nvSpPr>
          <p:cNvPr id="12" name="TextBox 11">
            <a:extLst>
              <a:ext uri="{FF2B5EF4-FFF2-40B4-BE49-F238E27FC236}">
                <a16:creationId xmlns:a16="http://schemas.microsoft.com/office/drawing/2014/main" xmlns="" id="{A622084B-D98B-49E8-9992-92D4D27578EC}"/>
              </a:ext>
            </a:extLst>
          </p:cNvPr>
          <p:cNvSpPr txBox="1"/>
          <p:nvPr/>
        </p:nvSpPr>
        <p:spPr>
          <a:xfrm>
            <a:off x="6654800" y="1350401"/>
            <a:ext cx="5162062" cy="584775"/>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Low Pick up</a:t>
            </a:r>
          </a:p>
        </p:txBody>
      </p:sp>
      <p:sp>
        <p:nvSpPr>
          <p:cNvPr id="15" name="TextBox 14">
            <a:extLst>
              <a:ext uri="{FF2B5EF4-FFF2-40B4-BE49-F238E27FC236}">
                <a16:creationId xmlns:a16="http://schemas.microsoft.com/office/drawing/2014/main" xmlns="" id="{175EE96E-58C8-4881-B5DE-61FAF56DEFB6}"/>
              </a:ext>
            </a:extLst>
          </p:cNvPr>
          <p:cNvSpPr txBox="1"/>
          <p:nvPr/>
        </p:nvSpPr>
        <p:spPr>
          <a:xfrm>
            <a:off x="1495840" y="251792"/>
            <a:ext cx="6042423"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3"/>
            </a:pPr>
            <a:r>
              <a:rPr lang="en-US" sz="2000" dirty="0"/>
              <a:t>Understanding the Tell-tale specific to Performance</a:t>
            </a:r>
            <a:endParaRPr lang="en-US" sz="2000" b="1" dirty="0"/>
          </a:p>
          <a:p>
            <a:endParaRPr lang="en-US" sz="2800" b="1" dirty="0"/>
          </a:p>
        </p:txBody>
      </p:sp>
    </p:spTree>
    <p:extLst>
      <p:ext uri="{BB962C8B-B14F-4D97-AF65-F5344CB8AC3E}">
        <p14:creationId xmlns:p14="http://schemas.microsoft.com/office/powerpoint/2010/main" val="304734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mph" presetSubtype="0" repeatCount="indefinite" fill="hold" nodeType="withEffect">
                                  <p:stCondLst>
                                    <p:cond delay="0"/>
                                  </p:stCondLst>
                                  <p:endCondLst>
                                    <p:cond evt="onNext" delay="0">
                                      <p:tgtEl>
                                        <p:sldTgt/>
                                      </p:tgtEl>
                                    </p:cond>
                                  </p:endCondLst>
                                  <p:childTnLst>
                                    <p:anim calcmode="discrete" valueType="str">
                                      <p:cBhvr>
                                        <p:cTn id="6" dur="1000" fill="hold"/>
                                        <p:tgtEl>
                                          <p:spTgt spid="16"/>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xmlns="" id="{215A42E0-FFC0-4D11-A825-0E734FDA124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5" name="TextBox 4">
            <a:extLst>
              <a:ext uri="{FF2B5EF4-FFF2-40B4-BE49-F238E27FC236}">
                <a16:creationId xmlns:a16="http://schemas.microsoft.com/office/drawing/2014/main" xmlns="" id="{671596BA-44E0-44CF-96B8-96FDF250F057}"/>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7" name="Oval 6">
            <a:extLst>
              <a:ext uri="{FF2B5EF4-FFF2-40B4-BE49-F238E27FC236}">
                <a16:creationId xmlns:a16="http://schemas.microsoft.com/office/drawing/2014/main" xmlns="" id="{95DC6B10-0E6E-4578-A714-43017E67449B}"/>
              </a:ext>
            </a:extLst>
          </p:cNvPr>
          <p:cNvSpPr/>
          <p:nvPr/>
        </p:nvSpPr>
        <p:spPr>
          <a:xfrm>
            <a:off x="4931890" y="3312787"/>
            <a:ext cx="159907" cy="14829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xmlns="" id="{7F7FD257-9B1F-4D75-ADFC-61A5E3C797A4}"/>
              </a:ext>
            </a:extLst>
          </p:cNvPr>
          <p:cNvSpPr txBox="1"/>
          <p:nvPr/>
        </p:nvSpPr>
        <p:spPr>
          <a:xfrm>
            <a:off x="1331693" y="1350401"/>
            <a:ext cx="1479444" cy="369332"/>
          </a:xfrm>
          <a:prstGeom prst="rect">
            <a:avLst/>
          </a:prstGeom>
          <a:noFill/>
        </p:spPr>
        <p:txBody>
          <a:bodyPr wrap="none" rtlCol="0">
            <a:spAutoFit/>
          </a:bodyPr>
          <a:lstStyle/>
          <a:p>
            <a:r>
              <a:rPr lang="en-US" b="1" dirty="0"/>
              <a:t>Water in fuel </a:t>
            </a:r>
          </a:p>
        </p:txBody>
      </p:sp>
      <p:cxnSp>
        <p:nvCxnSpPr>
          <p:cNvPr id="9" name="Connector: Elbow 8">
            <a:extLst>
              <a:ext uri="{FF2B5EF4-FFF2-40B4-BE49-F238E27FC236}">
                <a16:creationId xmlns:a16="http://schemas.microsoft.com/office/drawing/2014/main" xmlns="" id="{F56F35ED-91B7-442A-AEA0-37C6CD01B1B7}"/>
              </a:ext>
            </a:extLst>
          </p:cNvPr>
          <p:cNvCxnSpPr>
            <a:cxnSpLocks/>
            <a:stCxn id="7" idx="0"/>
            <a:endCxn id="16" idx="2"/>
          </p:cNvCxnSpPr>
          <p:nvPr/>
        </p:nvCxnSpPr>
        <p:spPr>
          <a:xfrm rot="16200000" flipV="1">
            <a:off x="4584649" y="2885591"/>
            <a:ext cx="854391" cy="1"/>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xmlns="" id="{2900C521-1586-465D-99C1-E0267DFA4843}"/>
              </a:ext>
            </a:extLst>
          </p:cNvPr>
          <p:cNvSpPr txBox="1"/>
          <p:nvPr/>
        </p:nvSpPr>
        <p:spPr>
          <a:xfrm>
            <a:off x="6564194" y="2428519"/>
            <a:ext cx="5537200" cy="830997"/>
          </a:xfrm>
          <a:prstGeom prst="rect">
            <a:avLst/>
          </a:prstGeom>
          <a:noFill/>
        </p:spPr>
        <p:txBody>
          <a:bodyPr wrap="square" rtlCol="0">
            <a:spAutoFit/>
          </a:bodyPr>
          <a:lstStyle/>
          <a:p>
            <a:r>
              <a:rPr lang="en-US" sz="1600" b="1" dirty="0"/>
              <a:t>Condition:</a:t>
            </a:r>
          </a:p>
          <a:p>
            <a:pPr marL="800100" lvl="1" indent="-342900">
              <a:buFont typeface="Arial" panose="020B0604020202020204" pitchFamily="34" charset="0"/>
              <a:buChar char="•"/>
            </a:pPr>
            <a:r>
              <a:rPr lang="en-US" sz="1600" dirty="0"/>
              <a:t>When there is any error, issue in sensor or its wiring connection</a:t>
            </a:r>
          </a:p>
        </p:txBody>
      </p:sp>
      <p:pic>
        <p:nvPicPr>
          <p:cNvPr id="16" name="Picture 15">
            <a:extLst>
              <a:ext uri="{FF2B5EF4-FFF2-40B4-BE49-F238E27FC236}">
                <a16:creationId xmlns:a16="http://schemas.microsoft.com/office/drawing/2014/main" xmlns="" id="{1915C750-BE3B-42AE-B48D-FD853BCB53C3}"/>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638583" y="1873622"/>
            <a:ext cx="746520" cy="584774"/>
          </a:xfrm>
          <a:prstGeom prst="rect">
            <a:avLst/>
          </a:prstGeom>
        </p:spPr>
      </p:pic>
      <p:sp>
        <p:nvSpPr>
          <p:cNvPr id="18" name="TextBox 17">
            <a:extLst>
              <a:ext uri="{FF2B5EF4-FFF2-40B4-BE49-F238E27FC236}">
                <a16:creationId xmlns:a16="http://schemas.microsoft.com/office/drawing/2014/main" xmlns="" id="{16B4CECA-ED35-41B8-AE48-E3B504DB83EE}"/>
              </a:ext>
            </a:extLst>
          </p:cNvPr>
          <p:cNvSpPr txBox="1"/>
          <p:nvPr/>
        </p:nvSpPr>
        <p:spPr>
          <a:xfrm>
            <a:off x="6654800" y="3748757"/>
            <a:ext cx="5537200" cy="830997"/>
          </a:xfrm>
          <a:prstGeom prst="rect">
            <a:avLst/>
          </a:prstGeom>
          <a:noFill/>
        </p:spPr>
        <p:txBody>
          <a:bodyPr wrap="square" rtlCol="0">
            <a:spAutoFit/>
          </a:bodyPr>
          <a:lstStyle/>
          <a:p>
            <a:r>
              <a:rPr lang="en-US" sz="1600" b="1" dirty="0"/>
              <a:t>Driver action:</a:t>
            </a:r>
            <a:endParaRPr lang="en-US" sz="1600" dirty="0"/>
          </a:p>
          <a:p>
            <a:pPr marL="800100" lvl="1" indent="-342900">
              <a:buFont typeface="Arial" panose="020B0604020202020204" pitchFamily="34" charset="0"/>
              <a:buChar char="•"/>
            </a:pPr>
            <a:r>
              <a:rPr lang="en-US" sz="1600" dirty="0"/>
              <a:t>When the tell tale glows continuously, Contact authorized Ashok Leyland Service Centre</a:t>
            </a:r>
            <a:endParaRPr lang="en-US" sz="1600" b="1" dirty="0"/>
          </a:p>
        </p:txBody>
      </p:sp>
      <p:sp>
        <p:nvSpPr>
          <p:cNvPr id="12" name="TextBox 11">
            <a:extLst>
              <a:ext uri="{FF2B5EF4-FFF2-40B4-BE49-F238E27FC236}">
                <a16:creationId xmlns:a16="http://schemas.microsoft.com/office/drawing/2014/main" xmlns="" id="{A622084B-D98B-49E8-9992-92D4D27578EC}"/>
              </a:ext>
            </a:extLst>
          </p:cNvPr>
          <p:cNvSpPr txBox="1"/>
          <p:nvPr/>
        </p:nvSpPr>
        <p:spPr>
          <a:xfrm>
            <a:off x="6654800" y="1350401"/>
            <a:ext cx="5162062" cy="584775"/>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No effect</a:t>
            </a:r>
          </a:p>
        </p:txBody>
      </p:sp>
      <p:sp>
        <p:nvSpPr>
          <p:cNvPr id="15" name="TextBox 14">
            <a:extLst>
              <a:ext uri="{FF2B5EF4-FFF2-40B4-BE49-F238E27FC236}">
                <a16:creationId xmlns:a16="http://schemas.microsoft.com/office/drawing/2014/main" xmlns="" id="{175EE96E-58C8-4881-B5DE-61FAF56DEFB6}"/>
              </a:ext>
            </a:extLst>
          </p:cNvPr>
          <p:cNvSpPr txBox="1"/>
          <p:nvPr/>
        </p:nvSpPr>
        <p:spPr>
          <a:xfrm>
            <a:off x="1495840" y="251792"/>
            <a:ext cx="6042423"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3"/>
            </a:pPr>
            <a:r>
              <a:rPr lang="en-US" sz="2000" dirty="0"/>
              <a:t>Understanding the Tell-tale specific to Performance</a:t>
            </a:r>
            <a:endParaRPr lang="en-US" sz="2000" b="1" dirty="0"/>
          </a:p>
          <a:p>
            <a:endParaRPr lang="en-US" sz="2800" b="1" dirty="0"/>
          </a:p>
        </p:txBody>
      </p:sp>
    </p:spTree>
    <p:extLst>
      <p:ext uri="{BB962C8B-B14F-4D97-AF65-F5344CB8AC3E}">
        <p14:creationId xmlns:p14="http://schemas.microsoft.com/office/powerpoint/2010/main" val="7692928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xmlns="" id="{FB7B82AA-921C-4EC6-BCBD-E20D00F4373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943" t="1705" r="943" b="4167"/>
          <a:stretch/>
        </p:blipFill>
        <p:spPr>
          <a:xfrm rot="10800000" flipH="1" flipV="1">
            <a:off x="8742946" y="4623202"/>
            <a:ext cx="3160293" cy="1678178"/>
          </a:xfrm>
          <a:prstGeom prst="rect">
            <a:avLst/>
          </a:prstGeom>
          <a:ln>
            <a:noFill/>
          </a:ln>
        </p:spPr>
      </p:pic>
      <p:sp>
        <p:nvSpPr>
          <p:cNvPr id="2" name="TextBox 1">
            <a:extLst>
              <a:ext uri="{FF2B5EF4-FFF2-40B4-BE49-F238E27FC236}">
                <a16:creationId xmlns:a16="http://schemas.microsoft.com/office/drawing/2014/main" xmlns="" id="{5BC18221-6CCB-4170-8922-43148034FD24}"/>
              </a:ext>
            </a:extLst>
          </p:cNvPr>
          <p:cNvSpPr txBox="1"/>
          <p:nvPr/>
        </p:nvSpPr>
        <p:spPr>
          <a:xfrm>
            <a:off x="1495840" y="251792"/>
            <a:ext cx="3455305" cy="523220"/>
          </a:xfrm>
          <a:prstGeom prst="rect">
            <a:avLst/>
          </a:prstGeom>
          <a:noFill/>
        </p:spPr>
        <p:txBody>
          <a:bodyPr wrap="none" rtlCol="0">
            <a:spAutoFit/>
          </a:bodyPr>
          <a:lstStyle/>
          <a:p>
            <a:r>
              <a:rPr lang="en-US" sz="2800" b="1" dirty="0"/>
              <a:t>Parking Brake Release</a:t>
            </a:r>
          </a:p>
        </p:txBody>
      </p:sp>
      <p:pic>
        <p:nvPicPr>
          <p:cNvPr id="3" name="Picture 2">
            <a:extLst>
              <a:ext uri="{FF2B5EF4-FFF2-40B4-BE49-F238E27FC236}">
                <a16:creationId xmlns:a16="http://schemas.microsoft.com/office/drawing/2014/main" xmlns="" id="{984A9FDC-E64A-4829-9A09-B8EEDE87D8D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17589" y="1237955"/>
            <a:ext cx="792233" cy="703385"/>
          </a:xfrm>
          <a:prstGeom prst="rect">
            <a:avLst/>
          </a:prstGeom>
        </p:spPr>
      </p:pic>
      <p:sp>
        <p:nvSpPr>
          <p:cNvPr id="4" name="TextBox 3">
            <a:extLst>
              <a:ext uri="{FF2B5EF4-FFF2-40B4-BE49-F238E27FC236}">
                <a16:creationId xmlns:a16="http://schemas.microsoft.com/office/drawing/2014/main" xmlns="" id="{45DFB65A-4A14-4FF8-A5A6-42743C04A1F6}"/>
              </a:ext>
            </a:extLst>
          </p:cNvPr>
          <p:cNvSpPr txBox="1"/>
          <p:nvPr/>
        </p:nvSpPr>
        <p:spPr>
          <a:xfrm>
            <a:off x="1495840" y="1032815"/>
            <a:ext cx="9976606" cy="374743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dirty="0"/>
              <a:t>As a product improvement, the Brake system pressure has been increased in all BS6 MDV vehicles.  In this new system, the Air Pressure cut out happens between 9.6 and 9.9 bar.</a:t>
            </a:r>
          </a:p>
          <a:p>
            <a:pPr marL="285750" indent="-285750">
              <a:lnSpc>
                <a:spcPct val="150000"/>
              </a:lnSpc>
              <a:buFont typeface="Arial" panose="020B0604020202020204" pitchFamily="34" charset="0"/>
              <a:buChar char="•"/>
            </a:pPr>
            <a:r>
              <a:rPr lang="en-US" sz="1600" dirty="0"/>
              <a:t>During every Air Pressure cut out (Air release sound), 0.6 bar pressure of air will be used to clean the system on its own and hence this pressure drop is normal.</a:t>
            </a:r>
          </a:p>
          <a:p>
            <a:pPr marL="285750" indent="-285750">
              <a:lnSpc>
                <a:spcPct val="150000"/>
              </a:lnSpc>
              <a:buFont typeface="Arial" panose="020B0604020202020204" pitchFamily="34" charset="0"/>
              <a:buChar char="•"/>
            </a:pPr>
            <a:r>
              <a:rPr lang="en-US" sz="1600" dirty="0"/>
              <a:t>Low pressure warning Beep sound and Telltale goes OFF when pressure reading in both Front Brake and Rear Brake gauges goes above 5 bar.</a:t>
            </a:r>
          </a:p>
          <a:p>
            <a:pPr marL="285750" indent="-285750">
              <a:lnSpc>
                <a:spcPct val="150000"/>
              </a:lnSpc>
              <a:buFont typeface="Arial" panose="020B0604020202020204" pitchFamily="34" charset="0"/>
              <a:buChar char="•"/>
            </a:pPr>
            <a:r>
              <a:rPr lang="en-US" sz="1600" u="sng" dirty="0"/>
              <a:t>When the vehicle is in Parked Condition, the Vehicle cannot be moved immediately after Beep sound and Telltale goes OFF, please wait until pressure reaches 7.9 to 8.1 bar in both the gauges.</a:t>
            </a:r>
          </a:p>
          <a:p>
            <a:pPr marL="285750" indent="-285750">
              <a:lnSpc>
                <a:spcPct val="150000"/>
              </a:lnSpc>
              <a:buFont typeface="Arial" panose="020B0604020202020204" pitchFamily="34" charset="0"/>
              <a:buChar char="•"/>
            </a:pPr>
            <a:r>
              <a:rPr lang="en-US" sz="1600" dirty="0"/>
              <a:t>Low Pressure warning Beep sound and Telltales               and              switches ON when any of the gauge reading falls below 4.5 bar.</a:t>
            </a:r>
          </a:p>
        </p:txBody>
      </p:sp>
      <p:sp>
        <p:nvSpPr>
          <p:cNvPr id="18" name="TextBox 17">
            <a:extLst>
              <a:ext uri="{FF2B5EF4-FFF2-40B4-BE49-F238E27FC236}">
                <a16:creationId xmlns:a16="http://schemas.microsoft.com/office/drawing/2014/main" xmlns="" id="{42F4EBF7-251E-4E8A-89D3-E982715C136F}"/>
              </a:ext>
            </a:extLst>
          </p:cNvPr>
          <p:cNvSpPr txBox="1"/>
          <p:nvPr/>
        </p:nvSpPr>
        <p:spPr>
          <a:xfrm>
            <a:off x="8850350" y="4281427"/>
            <a:ext cx="3101111" cy="338554"/>
          </a:xfrm>
          <a:prstGeom prst="rect">
            <a:avLst/>
          </a:prstGeom>
          <a:noFill/>
        </p:spPr>
        <p:txBody>
          <a:bodyPr wrap="square" rtlCol="0">
            <a:spAutoFit/>
          </a:bodyPr>
          <a:lstStyle/>
          <a:p>
            <a:r>
              <a:rPr lang="en-US" sz="1600" b="1" dirty="0"/>
              <a:t>Air pressure gauges in LCD Screen</a:t>
            </a:r>
            <a:endParaRPr lang="en-IN" sz="1600" b="1" dirty="0"/>
          </a:p>
        </p:txBody>
      </p:sp>
      <p:pic>
        <p:nvPicPr>
          <p:cNvPr id="19" name="Picture 18">
            <a:extLst>
              <a:ext uri="{FF2B5EF4-FFF2-40B4-BE49-F238E27FC236}">
                <a16:creationId xmlns:a16="http://schemas.microsoft.com/office/drawing/2014/main" xmlns="" id="{B4F850A0-2051-4704-BB8F-CA59E750FBF6}"/>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5805487" y="3993504"/>
            <a:ext cx="581025" cy="457200"/>
          </a:xfrm>
          <a:prstGeom prst="rect">
            <a:avLst/>
          </a:prstGeom>
        </p:spPr>
      </p:pic>
      <p:cxnSp>
        <p:nvCxnSpPr>
          <p:cNvPr id="16" name="Connector: Elbow 15">
            <a:extLst>
              <a:ext uri="{FF2B5EF4-FFF2-40B4-BE49-F238E27FC236}">
                <a16:creationId xmlns:a16="http://schemas.microsoft.com/office/drawing/2014/main" xmlns="" id="{888D8ECB-5C1A-4908-8CC3-EFADA23A07E6}"/>
              </a:ext>
            </a:extLst>
          </p:cNvPr>
          <p:cNvCxnSpPr>
            <a:cxnSpLocks/>
          </p:cNvCxnSpPr>
          <p:nvPr/>
        </p:nvCxnSpPr>
        <p:spPr>
          <a:xfrm rot="5400000" flipH="1" flipV="1">
            <a:off x="9614870" y="4986828"/>
            <a:ext cx="838724" cy="1"/>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7" name="Connector: Elbow 16">
            <a:extLst>
              <a:ext uri="{FF2B5EF4-FFF2-40B4-BE49-F238E27FC236}">
                <a16:creationId xmlns:a16="http://schemas.microsoft.com/office/drawing/2014/main" xmlns="" id="{77EB0D4A-6DF7-427F-8FC9-6CF3984D24FA}"/>
              </a:ext>
            </a:extLst>
          </p:cNvPr>
          <p:cNvCxnSpPr>
            <a:cxnSpLocks/>
          </p:cNvCxnSpPr>
          <p:nvPr/>
        </p:nvCxnSpPr>
        <p:spPr>
          <a:xfrm rot="16200000" flipV="1">
            <a:off x="10193919" y="4971375"/>
            <a:ext cx="838724" cy="3"/>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pic>
        <p:nvPicPr>
          <p:cNvPr id="15" name="Picture 14">
            <a:extLst>
              <a:ext uri="{FF2B5EF4-FFF2-40B4-BE49-F238E27FC236}">
                <a16:creationId xmlns:a16="http://schemas.microsoft.com/office/drawing/2014/main" xmlns="" id="{E023CCF8-4ABD-4A9E-A6A3-11BF4CFD0DE7}"/>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778293" y="3993504"/>
            <a:ext cx="560092" cy="530613"/>
          </a:xfrm>
          <a:prstGeom prst="rect">
            <a:avLst/>
          </a:prstGeom>
        </p:spPr>
      </p:pic>
    </p:spTree>
    <p:extLst>
      <p:ext uri="{BB962C8B-B14F-4D97-AF65-F5344CB8AC3E}">
        <p14:creationId xmlns:p14="http://schemas.microsoft.com/office/powerpoint/2010/main" val="2921992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xmlns="" id="{ACF7DBE0-0868-46AF-8F88-7ABD96BBB7B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40019" y="2818342"/>
            <a:ext cx="6497556" cy="3522823"/>
          </a:xfrm>
          <a:prstGeom prst="rect">
            <a:avLst/>
          </a:prstGeom>
          <a:ln>
            <a:noFill/>
          </a:ln>
        </p:spPr>
      </p:pic>
      <p:sp>
        <p:nvSpPr>
          <p:cNvPr id="4" name="TextBox 3">
            <a:extLst>
              <a:ext uri="{FF2B5EF4-FFF2-40B4-BE49-F238E27FC236}">
                <a16:creationId xmlns:a16="http://schemas.microsoft.com/office/drawing/2014/main" xmlns="" id="{37E7C7B1-B1B7-444C-BADE-3B9964FE909B}"/>
              </a:ext>
            </a:extLst>
          </p:cNvPr>
          <p:cNvSpPr txBox="1"/>
          <p:nvPr/>
        </p:nvSpPr>
        <p:spPr>
          <a:xfrm>
            <a:off x="1495840" y="251792"/>
            <a:ext cx="5322354"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3"/>
            </a:pPr>
            <a:r>
              <a:rPr lang="en-US" sz="2000" dirty="0"/>
              <a:t>Understanding the Tell-tale specific to Safety</a:t>
            </a:r>
            <a:endParaRPr lang="en-US" sz="2000" b="1" dirty="0"/>
          </a:p>
          <a:p>
            <a:endParaRPr lang="en-US" sz="2800" b="1" dirty="0"/>
          </a:p>
        </p:txBody>
      </p:sp>
      <p:sp>
        <p:nvSpPr>
          <p:cNvPr id="5" name="TextBox 4">
            <a:extLst>
              <a:ext uri="{FF2B5EF4-FFF2-40B4-BE49-F238E27FC236}">
                <a16:creationId xmlns:a16="http://schemas.microsoft.com/office/drawing/2014/main" xmlns="" id="{3A3E0284-9D10-43E4-BDF7-B7537E85FC2F}"/>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8" name="TextBox 7">
            <a:extLst>
              <a:ext uri="{FF2B5EF4-FFF2-40B4-BE49-F238E27FC236}">
                <a16:creationId xmlns:a16="http://schemas.microsoft.com/office/drawing/2014/main" xmlns="" id="{62BEF1A2-3A1B-4B74-BFEA-6E7D3138C373}"/>
              </a:ext>
            </a:extLst>
          </p:cNvPr>
          <p:cNvSpPr txBox="1"/>
          <p:nvPr/>
        </p:nvSpPr>
        <p:spPr>
          <a:xfrm>
            <a:off x="1331693" y="1350401"/>
            <a:ext cx="3290709" cy="369332"/>
          </a:xfrm>
          <a:prstGeom prst="rect">
            <a:avLst/>
          </a:prstGeom>
          <a:noFill/>
        </p:spPr>
        <p:txBody>
          <a:bodyPr wrap="none" rtlCol="0">
            <a:spAutoFit/>
          </a:bodyPr>
          <a:lstStyle/>
          <a:p>
            <a:r>
              <a:rPr lang="en-US" b="1" dirty="0"/>
              <a:t>Low Air Pressure / Parking Brake</a:t>
            </a:r>
          </a:p>
        </p:txBody>
      </p:sp>
      <p:pic>
        <p:nvPicPr>
          <p:cNvPr id="12" name="Picture 11">
            <a:extLst>
              <a:ext uri="{FF2B5EF4-FFF2-40B4-BE49-F238E27FC236}">
                <a16:creationId xmlns:a16="http://schemas.microsoft.com/office/drawing/2014/main" xmlns="" id="{D5A94E50-5416-40B2-AC34-FBA9C4C4D70E}"/>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956763" y="1990753"/>
            <a:ext cx="560092" cy="530613"/>
          </a:xfrm>
          <a:prstGeom prst="rect">
            <a:avLst/>
          </a:prstGeom>
        </p:spPr>
      </p:pic>
      <p:pic>
        <p:nvPicPr>
          <p:cNvPr id="15" name="Picture 14">
            <a:extLst>
              <a:ext uri="{FF2B5EF4-FFF2-40B4-BE49-F238E27FC236}">
                <a16:creationId xmlns:a16="http://schemas.microsoft.com/office/drawing/2014/main" xmlns="" id="{A1AA5B08-7379-4BB7-90AC-883973DF382E}"/>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926533" y="1984962"/>
            <a:ext cx="681681" cy="536405"/>
          </a:xfrm>
          <a:prstGeom prst="rect">
            <a:avLst/>
          </a:prstGeom>
        </p:spPr>
      </p:pic>
      <p:sp>
        <p:nvSpPr>
          <p:cNvPr id="16" name="TextBox 15">
            <a:extLst>
              <a:ext uri="{FF2B5EF4-FFF2-40B4-BE49-F238E27FC236}">
                <a16:creationId xmlns:a16="http://schemas.microsoft.com/office/drawing/2014/main" xmlns="" id="{822D7969-6ECD-4957-A05B-1C5A4E1D13A8}"/>
              </a:ext>
            </a:extLst>
          </p:cNvPr>
          <p:cNvSpPr txBox="1"/>
          <p:nvPr/>
        </p:nvSpPr>
        <p:spPr>
          <a:xfrm>
            <a:off x="4786549" y="1144934"/>
            <a:ext cx="7405449" cy="584775"/>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Safety issue and not recommended to drive with Low air pressure telltale ON</a:t>
            </a:r>
          </a:p>
        </p:txBody>
      </p:sp>
      <p:sp>
        <p:nvSpPr>
          <p:cNvPr id="13" name="Oval 12">
            <a:extLst>
              <a:ext uri="{FF2B5EF4-FFF2-40B4-BE49-F238E27FC236}">
                <a16:creationId xmlns:a16="http://schemas.microsoft.com/office/drawing/2014/main" xmlns="" id="{B2FDDC6E-9D38-4F38-BECA-80E75CD905DE}"/>
              </a:ext>
            </a:extLst>
          </p:cNvPr>
          <p:cNvSpPr/>
          <p:nvPr/>
        </p:nvSpPr>
        <p:spPr>
          <a:xfrm>
            <a:off x="3163435" y="3199545"/>
            <a:ext cx="159907" cy="14829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Oval 18">
            <a:extLst>
              <a:ext uri="{FF2B5EF4-FFF2-40B4-BE49-F238E27FC236}">
                <a16:creationId xmlns:a16="http://schemas.microsoft.com/office/drawing/2014/main" xmlns="" id="{B2FDDC6E-9D38-4F38-BECA-80E75CD905DE}"/>
              </a:ext>
            </a:extLst>
          </p:cNvPr>
          <p:cNvSpPr/>
          <p:nvPr/>
        </p:nvSpPr>
        <p:spPr>
          <a:xfrm>
            <a:off x="4140975" y="3233856"/>
            <a:ext cx="159907" cy="14829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4" name="Connector: Elbow 13">
            <a:extLst>
              <a:ext uri="{FF2B5EF4-FFF2-40B4-BE49-F238E27FC236}">
                <a16:creationId xmlns:a16="http://schemas.microsoft.com/office/drawing/2014/main" xmlns="" id="{FE536A5D-5825-4363-9C8E-655B3005880E}"/>
              </a:ext>
            </a:extLst>
          </p:cNvPr>
          <p:cNvCxnSpPr>
            <a:cxnSpLocks/>
          </p:cNvCxnSpPr>
          <p:nvPr/>
        </p:nvCxnSpPr>
        <p:spPr>
          <a:xfrm flipV="1">
            <a:off x="4214681" y="2508862"/>
            <a:ext cx="513" cy="756214"/>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xmlns="" id="{A552216B-56BE-4680-B51F-6CFC3DDF9EEB}"/>
              </a:ext>
            </a:extLst>
          </p:cNvPr>
          <p:cNvSpPr/>
          <p:nvPr/>
        </p:nvSpPr>
        <p:spPr>
          <a:xfrm>
            <a:off x="6239461" y="5977898"/>
            <a:ext cx="5952539" cy="584775"/>
          </a:xfrm>
          <a:prstGeom prst="rect">
            <a:avLst/>
          </a:prstGeom>
        </p:spPr>
        <p:txBody>
          <a:bodyPr wrap="square">
            <a:spAutoFit/>
          </a:bodyPr>
          <a:lstStyle/>
          <a:p>
            <a:r>
              <a:rPr lang="en-US" sz="1600" b="1" dirty="0"/>
              <a:t>Driver action:</a:t>
            </a:r>
          </a:p>
          <a:p>
            <a:pPr marL="342900" indent="-342900">
              <a:buFont typeface="+mj-lt"/>
              <a:buAutoNum type="arabicPeriod"/>
            </a:pPr>
            <a:r>
              <a:rPr lang="en-US" sz="1600" dirty="0"/>
              <a:t>Air pressure to be built above 5 bar on both gauges.</a:t>
            </a:r>
            <a:endParaRPr lang="en-US" dirty="0"/>
          </a:p>
        </p:txBody>
      </p:sp>
      <p:sp>
        <p:nvSpPr>
          <p:cNvPr id="17" name="TextBox 16">
            <a:extLst>
              <a:ext uri="{FF2B5EF4-FFF2-40B4-BE49-F238E27FC236}">
                <a16:creationId xmlns:a16="http://schemas.microsoft.com/office/drawing/2014/main" xmlns="" id="{0FF0BBA5-A110-45DD-BAE5-02D3EA60E18E}"/>
              </a:ext>
            </a:extLst>
          </p:cNvPr>
          <p:cNvSpPr txBox="1"/>
          <p:nvPr/>
        </p:nvSpPr>
        <p:spPr>
          <a:xfrm>
            <a:off x="6258967" y="1663729"/>
            <a:ext cx="5952539" cy="4524315"/>
          </a:xfrm>
          <a:prstGeom prst="rect">
            <a:avLst/>
          </a:prstGeom>
          <a:noFill/>
        </p:spPr>
        <p:txBody>
          <a:bodyPr wrap="square" rtlCol="0">
            <a:spAutoFit/>
          </a:bodyPr>
          <a:lstStyle/>
          <a:p>
            <a:r>
              <a:rPr lang="en-US" sz="1600" b="1" dirty="0"/>
              <a:t>Conditions:</a:t>
            </a:r>
          </a:p>
          <a:p>
            <a:r>
              <a:rPr lang="en-US" sz="1600" b="1" dirty="0"/>
              <a:t>When Vehicle is Parked with Hand Brake ON:</a:t>
            </a:r>
          </a:p>
          <a:p>
            <a:pPr marL="342900" indent="-342900">
              <a:buFont typeface="+mj-lt"/>
              <a:buAutoNum type="arabicPeriod"/>
            </a:pPr>
            <a:r>
              <a:rPr lang="en-US" sz="1600" dirty="0"/>
              <a:t>Air pressure is less than 4.5 bar in Front or Rear Brake  - STOP and Low air pressure Telltale glows together.  Also, Beep sound would be audible</a:t>
            </a:r>
          </a:p>
          <a:p>
            <a:pPr marL="342900" indent="-342900">
              <a:buFont typeface="+mj-lt"/>
              <a:buAutoNum type="arabicPeriod"/>
            </a:pPr>
            <a:r>
              <a:rPr lang="en-US" sz="1600" dirty="0"/>
              <a:t>Air pressure is more than 5 bar in both the Brakes  - Beep sound stops</a:t>
            </a:r>
          </a:p>
          <a:p>
            <a:r>
              <a:rPr lang="en-US" sz="1600" b="1" dirty="0"/>
              <a:t>Driver action:</a:t>
            </a:r>
          </a:p>
          <a:p>
            <a:pPr marL="342900" indent="-342900">
              <a:buFont typeface="+mj-lt"/>
              <a:buAutoNum type="arabicPeriod"/>
            </a:pPr>
            <a:r>
              <a:rPr lang="en-US" sz="1600" dirty="0">
                <a:solidFill>
                  <a:srgbClr val="0070C0"/>
                </a:solidFill>
              </a:rPr>
              <a:t>On MDV BS6 Vehicles, </a:t>
            </a:r>
            <a:r>
              <a:rPr lang="en-US" sz="1600" b="1" u="sng" dirty="0"/>
              <a:t>Allow time for the Air pressure to build around 7.9 to 8.1 bar</a:t>
            </a:r>
            <a:r>
              <a:rPr lang="en-US" sz="1600" dirty="0"/>
              <a:t>.  </a:t>
            </a:r>
            <a:r>
              <a:rPr lang="en-US" sz="1600" dirty="0">
                <a:solidFill>
                  <a:srgbClr val="0070C0"/>
                </a:solidFill>
              </a:rPr>
              <a:t>On other vehicles, wait for the pressure to build around 5 to 5.5 bar.</a:t>
            </a:r>
            <a:r>
              <a:rPr lang="en-US" sz="1600" dirty="0"/>
              <a:t>  If Air pressure is not building, contact the nearby authorized Ashok Leyland Service Centre</a:t>
            </a:r>
          </a:p>
          <a:p>
            <a:pPr marL="342900" indent="-342900">
              <a:buFont typeface="+mj-lt"/>
              <a:buAutoNum type="arabicPeriod"/>
            </a:pPr>
            <a:r>
              <a:rPr lang="en-US" sz="1600" dirty="0"/>
              <a:t>Release the parking brake before moving the vehicle.  The STOP and Low Air pressure Telltale goes OFF</a:t>
            </a:r>
            <a:endParaRPr lang="en-US" sz="1600" dirty="0">
              <a:solidFill>
                <a:srgbClr val="0070C0"/>
              </a:solidFill>
            </a:endParaRPr>
          </a:p>
          <a:p>
            <a:r>
              <a:rPr lang="en-US" sz="1600" b="1" dirty="0"/>
              <a:t>When Vehicle is Running:</a:t>
            </a:r>
          </a:p>
          <a:p>
            <a:pPr marL="342900" indent="-342900">
              <a:buFont typeface="+mj-lt"/>
              <a:buAutoNum type="arabicPeriod"/>
            </a:pPr>
            <a:r>
              <a:rPr lang="en-US" sz="1600" dirty="0"/>
              <a:t>Air pressure is less than 4.5 bar in Front or Rear Brake - STOP and Low air pressure Telltale glows together.  Beep sound also would be audible</a:t>
            </a:r>
          </a:p>
        </p:txBody>
      </p:sp>
      <p:cxnSp>
        <p:nvCxnSpPr>
          <p:cNvPr id="26" name="Connector: Elbow 13">
            <a:extLst>
              <a:ext uri="{FF2B5EF4-FFF2-40B4-BE49-F238E27FC236}">
                <a16:creationId xmlns:a16="http://schemas.microsoft.com/office/drawing/2014/main" xmlns="" id="{438B031A-D5E0-44B8-B91A-2D9BD484C747}"/>
              </a:ext>
            </a:extLst>
          </p:cNvPr>
          <p:cNvCxnSpPr>
            <a:cxnSpLocks/>
            <a:stCxn id="13" idx="0"/>
          </p:cNvCxnSpPr>
          <p:nvPr/>
        </p:nvCxnSpPr>
        <p:spPr>
          <a:xfrm flipH="1" flipV="1">
            <a:off x="3228605" y="2500843"/>
            <a:ext cx="14784" cy="698702"/>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265450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xmlns="" id="{131F9788-675C-4637-A25C-5CFC864D27E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4" name="TextBox 3">
            <a:extLst>
              <a:ext uri="{FF2B5EF4-FFF2-40B4-BE49-F238E27FC236}">
                <a16:creationId xmlns:a16="http://schemas.microsoft.com/office/drawing/2014/main" xmlns="" id="{6298552E-5E1D-4D5A-AF73-B2F639F6D698}"/>
              </a:ext>
            </a:extLst>
          </p:cNvPr>
          <p:cNvSpPr txBox="1"/>
          <p:nvPr/>
        </p:nvSpPr>
        <p:spPr>
          <a:xfrm>
            <a:off x="1495840" y="251792"/>
            <a:ext cx="6042423"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3"/>
            </a:pPr>
            <a:r>
              <a:rPr lang="en-US" sz="2000" dirty="0"/>
              <a:t>Understanding the Tell-tale specific to Performance</a:t>
            </a:r>
            <a:endParaRPr lang="en-US" sz="2000" b="1" dirty="0"/>
          </a:p>
          <a:p>
            <a:endParaRPr lang="en-US" sz="2800" b="1" dirty="0"/>
          </a:p>
        </p:txBody>
      </p:sp>
      <p:sp>
        <p:nvSpPr>
          <p:cNvPr id="5" name="TextBox 4">
            <a:extLst>
              <a:ext uri="{FF2B5EF4-FFF2-40B4-BE49-F238E27FC236}">
                <a16:creationId xmlns:a16="http://schemas.microsoft.com/office/drawing/2014/main" xmlns="" id="{2D1836E6-E7E3-476F-AA05-1BAC077DBFD7}"/>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8" name="TextBox 7">
            <a:extLst>
              <a:ext uri="{FF2B5EF4-FFF2-40B4-BE49-F238E27FC236}">
                <a16:creationId xmlns:a16="http://schemas.microsoft.com/office/drawing/2014/main" xmlns="" id="{62540D64-D0BC-4E9F-8DAC-E6C02F1DBA71}"/>
              </a:ext>
            </a:extLst>
          </p:cNvPr>
          <p:cNvSpPr txBox="1"/>
          <p:nvPr/>
        </p:nvSpPr>
        <p:spPr>
          <a:xfrm>
            <a:off x="1331693" y="1350401"/>
            <a:ext cx="1868332" cy="369332"/>
          </a:xfrm>
          <a:prstGeom prst="rect">
            <a:avLst/>
          </a:prstGeom>
          <a:noFill/>
        </p:spPr>
        <p:txBody>
          <a:bodyPr wrap="none" rtlCol="0">
            <a:spAutoFit/>
          </a:bodyPr>
          <a:lstStyle/>
          <a:p>
            <a:r>
              <a:rPr lang="en-US" b="1" dirty="0"/>
              <a:t>Air Filter Chocked</a:t>
            </a:r>
          </a:p>
        </p:txBody>
      </p:sp>
      <p:sp>
        <p:nvSpPr>
          <p:cNvPr id="14" name="TextBox 13">
            <a:extLst>
              <a:ext uri="{FF2B5EF4-FFF2-40B4-BE49-F238E27FC236}">
                <a16:creationId xmlns:a16="http://schemas.microsoft.com/office/drawing/2014/main" xmlns="" id="{542063B3-3E10-40A4-B269-117C58992A04}"/>
              </a:ext>
            </a:extLst>
          </p:cNvPr>
          <p:cNvSpPr txBox="1"/>
          <p:nvPr/>
        </p:nvSpPr>
        <p:spPr>
          <a:xfrm>
            <a:off x="6654800" y="2444408"/>
            <a:ext cx="5537200" cy="1077218"/>
          </a:xfrm>
          <a:prstGeom prst="rect">
            <a:avLst/>
          </a:prstGeom>
          <a:noFill/>
        </p:spPr>
        <p:txBody>
          <a:bodyPr wrap="square" rtlCol="0">
            <a:spAutoFit/>
          </a:bodyPr>
          <a:lstStyle/>
          <a:p>
            <a:r>
              <a:rPr lang="en-US" sz="1600" b="1" dirty="0"/>
              <a:t>Condition:</a:t>
            </a:r>
          </a:p>
          <a:p>
            <a:pPr marL="800100" lvl="1" indent="-342900">
              <a:buFont typeface="Arial" panose="020B0604020202020204" pitchFamily="34" charset="0"/>
              <a:buChar char="•"/>
            </a:pPr>
            <a:r>
              <a:rPr lang="en-US" sz="1600" dirty="0"/>
              <a:t>When Air filter is Chocked</a:t>
            </a:r>
          </a:p>
          <a:p>
            <a:pPr marL="285750" indent="-285750">
              <a:buFont typeface="Arial" panose="020B0604020202020204" pitchFamily="34" charset="0"/>
              <a:buChar char="•"/>
            </a:pPr>
            <a:endParaRPr lang="en-US" sz="1600" b="1" dirty="0"/>
          </a:p>
          <a:p>
            <a:pPr marL="742950" lvl="1" indent="-285750">
              <a:buFont typeface="Arial" panose="020B0604020202020204" pitchFamily="34" charset="0"/>
              <a:buChar char="•"/>
            </a:pPr>
            <a:endParaRPr lang="en-US" sz="1600" dirty="0"/>
          </a:p>
        </p:txBody>
      </p:sp>
      <p:pic>
        <p:nvPicPr>
          <p:cNvPr id="17" name="Picture 16">
            <a:extLst>
              <a:ext uri="{FF2B5EF4-FFF2-40B4-BE49-F238E27FC236}">
                <a16:creationId xmlns:a16="http://schemas.microsoft.com/office/drawing/2014/main" xmlns="" id="{62FE91C7-6AE0-4F8B-8C77-BB4EDE17FE7B}"/>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887804" y="1990040"/>
            <a:ext cx="622379" cy="557995"/>
          </a:xfrm>
          <a:prstGeom prst="rect">
            <a:avLst/>
          </a:prstGeom>
        </p:spPr>
      </p:pic>
      <p:sp>
        <p:nvSpPr>
          <p:cNvPr id="20" name="TextBox 19">
            <a:extLst>
              <a:ext uri="{FF2B5EF4-FFF2-40B4-BE49-F238E27FC236}">
                <a16:creationId xmlns:a16="http://schemas.microsoft.com/office/drawing/2014/main" xmlns="" id="{89E25202-3E25-4950-831C-695154C193F6}"/>
              </a:ext>
            </a:extLst>
          </p:cNvPr>
          <p:cNvSpPr txBox="1"/>
          <p:nvPr/>
        </p:nvSpPr>
        <p:spPr>
          <a:xfrm>
            <a:off x="6654800" y="3361131"/>
            <a:ext cx="5537200" cy="1077218"/>
          </a:xfrm>
          <a:prstGeom prst="rect">
            <a:avLst/>
          </a:prstGeom>
          <a:noFill/>
        </p:spPr>
        <p:txBody>
          <a:bodyPr wrap="square" rtlCol="0">
            <a:spAutoFit/>
          </a:bodyPr>
          <a:lstStyle/>
          <a:p>
            <a:r>
              <a:rPr lang="en-US" sz="1600" b="1" dirty="0"/>
              <a:t>Driver action:</a:t>
            </a:r>
            <a:endParaRPr lang="en-US" sz="1600" dirty="0"/>
          </a:p>
          <a:p>
            <a:pPr marL="800100" lvl="1" indent="-342900">
              <a:buFont typeface="Arial" panose="020B0604020202020204" pitchFamily="34" charset="0"/>
              <a:buChar char="•"/>
            </a:pPr>
            <a:r>
              <a:rPr lang="en-US" sz="1600" dirty="0"/>
              <a:t>Visit the nearby authorized Ashok Leyland Service Centre</a:t>
            </a:r>
          </a:p>
          <a:p>
            <a:pPr marL="742950" lvl="1" indent="-285750">
              <a:buFont typeface="Arial" panose="020B0604020202020204" pitchFamily="34" charset="0"/>
              <a:buChar char="•"/>
            </a:pPr>
            <a:endParaRPr lang="en-US" sz="1600" b="1" dirty="0"/>
          </a:p>
        </p:txBody>
      </p:sp>
      <p:sp>
        <p:nvSpPr>
          <p:cNvPr id="15" name="TextBox 14">
            <a:extLst>
              <a:ext uri="{FF2B5EF4-FFF2-40B4-BE49-F238E27FC236}">
                <a16:creationId xmlns:a16="http://schemas.microsoft.com/office/drawing/2014/main" xmlns="" id="{56BB6A64-DC98-4D8D-B7F6-8D17BB670274}"/>
              </a:ext>
            </a:extLst>
          </p:cNvPr>
          <p:cNvSpPr txBox="1"/>
          <p:nvPr/>
        </p:nvSpPr>
        <p:spPr>
          <a:xfrm>
            <a:off x="6586558" y="1356280"/>
            <a:ext cx="5162062" cy="584775"/>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Low Pick up</a:t>
            </a:r>
          </a:p>
        </p:txBody>
      </p:sp>
      <p:sp>
        <p:nvSpPr>
          <p:cNvPr id="11" name="Oval 10">
            <a:extLst>
              <a:ext uri="{FF2B5EF4-FFF2-40B4-BE49-F238E27FC236}">
                <a16:creationId xmlns:a16="http://schemas.microsoft.com/office/drawing/2014/main" xmlns="" id="{2F9C92C1-C232-4B39-B7F8-A4684FDA6499}"/>
              </a:ext>
            </a:extLst>
          </p:cNvPr>
          <p:cNvSpPr/>
          <p:nvPr/>
        </p:nvSpPr>
        <p:spPr>
          <a:xfrm>
            <a:off x="5118784" y="3553710"/>
            <a:ext cx="159907" cy="14829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2" name="Connector: Elbow 11">
            <a:extLst>
              <a:ext uri="{FF2B5EF4-FFF2-40B4-BE49-F238E27FC236}">
                <a16:creationId xmlns:a16="http://schemas.microsoft.com/office/drawing/2014/main" xmlns="" id="{81BC25C2-9CBE-471B-A071-384C5D24B6FC}"/>
              </a:ext>
            </a:extLst>
          </p:cNvPr>
          <p:cNvCxnSpPr>
            <a:cxnSpLocks/>
          </p:cNvCxnSpPr>
          <p:nvPr/>
        </p:nvCxnSpPr>
        <p:spPr>
          <a:xfrm rot="5400000" flipH="1" flipV="1">
            <a:off x="4696030" y="3050745"/>
            <a:ext cx="1005675" cy="256"/>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454528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xmlns="" id="{B880CE33-5A25-4597-82E3-5EC9CC5C089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5" name="TextBox 4">
            <a:extLst>
              <a:ext uri="{FF2B5EF4-FFF2-40B4-BE49-F238E27FC236}">
                <a16:creationId xmlns:a16="http://schemas.microsoft.com/office/drawing/2014/main" xmlns="" id="{2D1836E6-E7E3-476F-AA05-1BAC077DBFD7}"/>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8" name="TextBox 7">
            <a:extLst>
              <a:ext uri="{FF2B5EF4-FFF2-40B4-BE49-F238E27FC236}">
                <a16:creationId xmlns:a16="http://schemas.microsoft.com/office/drawing/2014/main" xmlns="" id="{62540D64-D0BC-4E9F-8DAC-E6C02F1DBA71}"/>
              </a:ext>
            </a:extLst>
          </p:cNvPr>
          <p:cNvSpPr txBox="1"/>
          <p:nvPr/>
        </p:nvSpPr>
        <p:spPr>
          <a:xfrm>
            <a:off x="1331693" y="1350401"/>
            <a:ext cx="1966179" cy="369332"/>
          </a:xfrm>
          <a:prstGeom prst="rect">
            <a:avLst/>
          </a:prstGeom>
          <a:noFill/>
        </p:spPr>
        <p:txBody>
          <a:bodyPr wrap="none" rtlCol="0">
            <a:spAutoFit/>
          </a:bodyPr>
          <a:lstStyle/>
          <a:p>
            <a:r>
              <a:rPr lang="en-US" b="1" dirty="0"/>
              <a:t>Low Coolant Level </a:t>
            </a:r>
          </a:p>
        </p:txBody>
      </p:sp>
      <p:sp>
        <p:nvSpPr>
          <p:cNvPr id="14" name="TextBox 13">
            <a:extLst>
              <a:ext uri="{FF2B5EF4-FFF2-40B4-BE49-F238E27FC236}">
                <a16:creationId xmlns:a16="http://schemas.microsoft.com/office/drawing/2014/main" xmlns="" id="{542063B3-3E10-40A4-B269-117C58992A04}"/>
              </a:ext>
            </a:extLst>
          </p:cNvPr>
          <p:cNvSpPr txBox="1"/>
          <p:nvPr/>
        </p:nvSpPr>
        <p:spPr>
          <a:xfrm>
            <a:off x="6624820" y="2879121"/>
            <a:ext cx="5537200" cy="1077218"/>
          </a:xfrm>
          <a:prstGeom prst="rect">
            <a:avLst/>
          </a:prstGeom>
          <a:noFill/>
        </p:spPr>
        <p:txBody>
          <a:bodyPr wrap="square" rtlCol="0">
            <a:spAutoFit/>
          </a:bodyPr>
          <a:lstStyle/>
          <a:p>
            <a:r>
              <a:rPr lang="en-US" sz="1600" b="1" dirty="0"/>
              <a:t>Condition:</a:t>
            </a:r>
          </a:p>
          <a:p>
            <a:pPr marL="800100" lvl="1" indent="-342900">
              <a:buFont typeface="Arial" panose="020B0604020202020204" pitchFamily="34" charset="0"/>
              <a:buChar char="•"/>
            </a:pPr>
            <a:r>
              <a:rPr lang="en-US" sz="1600" dirty="0"/>
              <a:t>When coolant level in DAT is about to reach MIN level</a:t>
            </a:r>
          </a:p>
          <a:p>
            <a:pPr marL="285750" indent="-285750">
              <a:buFont typeface="Arial" panose="020B0604020202020204" pitchFamily="34" charset="0"/>
              <a:buChar char="•"/>
            </a:pPr>
            <a:endParaRPr lang="en-US" sz="1600" b="1" dirty="0"/>
          </a:p>
          <a:p>
            <a:pPr marL="742950" lvl="1" indent="-285750">
              <a:buFont typeface="Arial" panose="020B0604020202020204" pitchFamily="34" charset="0"/>
              <a:buChar char="•"/>
            </a:pPr>
            <a:endParaRPr lang="en-US" sz="1600" dirty="0"/>
          </a:p>
        </p:txBody>
      </p:sp>
      <p:sp>
        <p:nvSpPr>
          <p:cNvPr id="20" name="TextBox 19">
            <a:extLst>
              <a:ext uri="{FF2B5EF4-FFF2-40B4-BE49-F238E27FC236}">
                <a16:creationId xmlns:a16="http://schemas.microsoft.com/office/drawing/2014/main" xmlns="" id="{89E25202-3E25-4950-831C-695154C193F6}"/>
              </a:ext>
            </a:extLst>
          </p:cNvPr>
          <p:cNvSpPr txBox="1"/>
          <p:nvPr/>
        </p:nvSpPr>
        <p:spPr>
          <a:xfrm>
            <a:off x="6624820" y="3986463"/>
            <a:ext cx="5537200" cy="1323439"/>
          </a:xfrm>
          <a:prstGeom prst="rect">
            <a:avLst/>
          </a:prstGeom>
          <a:noFill/>
        </p:spPr>
        <p:txBody>
          <a:bodyPr wrap="square" rtlCol="0">
            <a:spAutoFit/>
          </a:bodyPr>
          <a:lstStyle/>
          <a:p>
            <a:r>
              <a:rPr lang="en-US" sz="1600" b="1" dirty="0"/>
              <a:t>Driver action:</a:t>
            </a:r>
            <a:endParaRPr lang="en-US" sz="1600" dirty="0"/>
          </a:p>
          <a:p>
            <a:pPr marL="800100" lvl="1" indent="-342900">
              <a:buFont typeface="Arial" panose="020B0604020202020204" pitchFamily="34" charset="0"/>
              <a:buChar char="•"/>
            </a:pPr>
            <a:r>
              <a:rPr lang="en-US" sz="1600" dirty="0"/>
              <a:t>Check for leakage, arrest and Top up the coolant</a:t>
            </a:r>
          </a:p>
          <a:p>
            <a:pPr marL="800100" lvl="1" indent="-342900">
              <a:buFont typeface="Arial" panose="020B0604020202020204" pitchFamily="34" charset="0"/>
              <a:buChar char="•"/>
            </a:pPr>
            <a:r>
              <a:rPr lang="en-US" sz="1600" dirty="0"/>
              <a:t>If leakage is not visible, top up the coolant and contact the nearby authorized Ashok Leyland Service Centre</a:t>
            </a:r>
          </a:p>
          <a:p>
            <a:pPr marL="742950" lvl="1" indent="-285750">
              <a:buFont typeface="Arial" panose="020B0604020202020204" pitchFamily="34" charset="0"/>
              <a:buChar char="•"/>
            </a:pPr>
            <a:endParaRPr lang="en-US" sz="1600" b="1" dirty="0"/>
          </a:p>
        </p:txBody>
      </p:sp>
      <p:pic>
        <p:nvPicPr>
          <p:cNvPr id="16" name="Picture 15">
            <a:extLst>
              <a:ext uri="{FF2B5EF4-FFF2-40B4-BE49-F238E27FC236}">
                <a16:creationId xmlns:a16="http://schemas.microsoft.com/office/drawing/2014/main" xmlns="" id="{2065D6AA-3EA2-4296-B654-BFB058CD6178}"/>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651394" y="1825776"/>
            <a:ext cx="693066" cy="680465"/>
          </a:xfrm>
          <a:prstGeom prst="rect">
            <a:avLst/>
          </a:prstGeom>
        </p:spPr>
      </p:pic>
      <p:sp>
        <p:nvSpPr>
          <p:cNvPr id="13" name="TextBox 12">
            <a:extLst>
              <a:ext uri="{FF2B5EF4-FFF2-40B4-BE49-F238E27FC236}">
                <a16:creationId xmlns:a16="http://schemas.microsoft.com/office/drawing/2014/main" xmlns="" id="{0D7BB3DC-1ACB-4092-9B5F-EA92DF799D09}"/>
              </a:ext>
            </a:extLst>
          </p:cNvPr>
          <p:cNvSpPr txBox="1"/>
          <p:nvPr/>
        </p:nvSpPr>
        <p:spPr>
          <a:xfrm>
            <a:off x="1495840" y="251792"/>
            <a:ext cx="6042423"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3"/>
            </a:pPr>
            <a:r>
              <a:rPr lang="en-US" sz="2000" dirty="0"/>
              <a:t>Understanding the Tell-tale specific to Performance</a:t>
            </a:r>
            <a:endParaRPr lang="en-US" sz="2000" b="1" dirty="0"/>
          </a:p>
          <a:p>
            <a:endParaRPr lang="en-US" sz="2800" b="1" dirty="0"/>
          </a:p>
        </p:txBody>
      </p:sp>
      <p:sp>
        <p:nvSpPr>
          <p:cNvPr id="15" name="TextBox 14">
            <a:extLst>
              <a:ext uri="{FF2B5EF4-FFF2-40B4-BE49-F238E27FC236}">
                <a16:creationId xmlns:a16="http://schemas.microsoft.com/office/drawing/2014/main" xmlns="" id="{30C74834-2A9B-4E38-98FC-7B3B50ACABB5}"/>
              </a:ext>
            </a:extLst>
          </p:cNvPr>
          <p:cNvSpPr txBox="1"/>
          <p:nvPr/>
        </p:nvSpPr>
        <p:spPr>
          <a:xfrm>
            <a:off x="6586558" y="1356280"/>
            <a:ext cx="5162062" cy="1077218"/>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Would lead to engine overheating and consequent engine damage if coolant is not topped up  immediately</a:t>
            </a:r>
          </a:p>
        </p:txBody>
      </p:sp>
      <p:cxnSp>
        <p:nvCxnSpPr>
          <p:cNvPr id="12" name="Connector: Elbow 11">
            <a:extLst>
              <a:ext uri="{FF2B5EF4-FFF2-40B4-BE49-F238E27FC236}">
                <a16:creationId xmlns:a16="http://schemas.microsoft.com/office/drawing/2014/main" xmlns="" id="{81BC25C2-9CBE-471B-A071-384C5D24B6FC}"/>
              </a:ext>
            </a:extLst>
          </p:cNvPr>
          <p:cNvCxnSpPr>
            <a:cxnSpLocks/>
          </p:cNvCxnSpPr>
          <p:nvPr/>
        </p:nvCxnSpPr>
        <p:spPr>
          <a:xfrm rot="16200000" flipV="1">
            <a:off x="4480489" y="3034880"/>
            <a:ext cx="1060770" cy="3"/>
          </a:xfrm>
          <a:prstGeom prst="bentConnector3">
            <a:avLst>
              <a:gd name="adj1" fmla="val 49999"/>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1" name="Oval 10">
            <a:extLst>
              <a:ext uri="{FF2B5EF4-FFF2-40B4-BE49-F238E27FC236}">
                <a16:creationId xmlns:a16="http://schemas.microsoft.com/office/drawing/2014/main" xmlns="" id="{2F9C92C1-C232-4B39-B7F8-A4684FDA6499}"/>
              </a:ext>
            </a:extLst>
          </p:cNvPr>
          <p:cNvSpPr/>
          <p:nvPr/>
        </p:nvSpPr>
        <p:spPr>
          <a:xfrm>
            <a:off x="4917974" y="3539245"/>
            <a:ext cx="159907" cy="14829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942775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xmlns="" id="{469AD5FB-B23C-4D00-9DF7-F11376FB0E1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1278294"/>
            <a:ext cx="6497556" cy="3522823"/>
          </a:xfrm>
          <a:prstGeom prst="rect">
            <a:avLst/>
          </a:prstGeom>
          <a:ln>
            <a:noFill/>
          </a:ln>
        </p:spPr>
      </p:pic>
      <p:sp>
        <p:nvSpPr>
          <p:cNvPr id="4" name="TextBox 3">
            <a:extLst>
              <a:ext uri="{FF2B5EF4-FFF2-40B4-BE49-F238E27FC236}">
                <a16:creationId xmlns:a16="http://schemas.microsoft.com/office/drawing/2014/main" xmlns="" id="{2FF1C77B-6981-4DB6-95BC-DE103C70A108}"/>
              </a:ext>
            </a:extLst>
          </p:cNvPr>
          <p:cNvSpPr txBox="1"/>
          <p:nvPr/>
        </p:nvSpPr>
        <p:spPr>
          <a:xfrm>
            <a:off x="1495840" y="251792"/>
            <a:ext cx="4835939" cy="830997"/>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4"/>
            </a:pPr>
            <a:r>
              <a:rPr lang="en-US" sz="2000" dirty="0"/>
              <a:t>LCD screen navigation</a:t>
            </a:r>
            <a:endParaRPr lang="en-US" sz="2000" b="1" dirty="0"/>
          </a:p>
        </p:txBody>
      </p:sp>
      <p:sp>
        <p:nvSpPr>
          <p:cNvPr id="5" name="TextBox 4">
            <a:extLst>
              <a:ext uri="{FF2B5EF4-FFF2-40B4-BE49-F238E27FC236}">
                <a16:creationId xmlns:a16="http://schemas.microsoft.com/office/drawing/2014/main" xmlns="" id="{717B6097-1074-4E5F-92C9-61E06F261439}"/>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graphicFrame>
        <p:nvGraphicFramePr>
          <p:cNvPr id="6" name="Table 5">
            <a:extLst>
              <a:ext uri="{FF2B5EF4-FFF2-40B4-BE49-F238E27FC236}">
                <a16:creationId xmlns:a16="http://schemas.microsoft.com/office/drawing/2014/main" xmlns="" id="{E25CF26C-8D2C-4199-8461-457BC425C440}"/>
              </a:ext>
            </a:extLst>
          </p:cNvPr>
          <p:cNvGraphicFramePr>
            <a:graphicFrameLocks noGrp="1"/>
          </p:cNvGraphicFramePr>
          <p:nvPr>
            <p:extLst/>
          </p:nvPr>
        </p:nvGraphicFramePr>
        <p:xfrm>
          <a:off x="6999437" y="1513676"/>
          <a:ext cx="4562420" cy="4572006"/>
        </p:xfrm>
        <a:graphic>
          <a:graphicData uri="http://schemas.openxmlformats.org/drawingml/2006/table">
            <a:tbl>
              <a:tblPr>
                <a:tableStyleId>{5C22544A-7EE6-4342-B048-85BDC9FD1C3A}</a:tableStyleId>
              </a:tblPr>
              <a:tblGrid>
                <a:gridCol w="4562420">
                  <a:extLst>
                    <a:ext uri="{9D8B030D-6E8A-4147-A177-3AD203B41FA5}">
                      <a16:colId xmlns:a16="http://schemas.microsoft.com/office/drawing/2014/main" xmlns="" val="306124013"/>
                    </a:ext>
                  </a:extLst>
                </a:gridCol>
              </a:tblGrid>
              <a:tr h="340206">
                <a:tc>
                  <a:txBody>
                    <a:bodyPr/>
                    <a:lstStyle/>
                    <a:p>
                      <a:pPr lvl="0" algn="ctr" fontAlgn="ctr"/>
                      <a:r>
                        <a:rPr lang="en-US" sz="2000" b="1" u="none" strike="noStrike" dirty="0">
                          <a:effectLst/>
                        </a:rPr>
                        <a:t>Contents</a:t>
                      </a:r>
                      <a:endParaRPr lang="en-US" sz="20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83906145"/>
                  </a:ext>
                </a:extLst>
              </a:tr>
              <a:tr h="352650">
                <a:tc>
                  <a:txBody>
                    <a:bodyPr/>
                    <a:lstStyle/>
                    <a:p>
                      <a:pPr lvl="1" algn="l" fontAlgn="ctr"/>
                      <a:r>
                        <a:rPr lang="en-US" sz="1600" u="none" strike="noStrike" dirty="0">
                          <a:effectLst/>
                        </a:rPr>
                        <a:t>Screen 1:           Home Page</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21344227"/>
                  </a:ext>
                </a:extLst>
              </a:tr>
              <a:tr h="352650">
                <a:tc>
                  <a:txBody>
                    <a:bodyPr/>
                    <a:lstStyle/>
                    <a:p>
                      <a:pPr lvl="1" algn="l" fontAlgn="ctr"/>
                      <a:r>
                        <a:rPr lang="en-US" sz="1600" u="none" strike="noStrike" dirty="0">
                          <a:effectLst/>
                        </a:rPr>
                        <a:t>Screen 2:           Vehicle Info</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746400890"/>
                  </a:ext>
                </a:extLst>
              </a:tr>
              <a:tr h="352650">
                <a:tc>
                  <a:txBody>
                    <a:bodyPr/>
                    <a:lstStyle/>
                    <a:p>
                      <a:pPr lvl="1" algn="l" fontAlgn="ctr"/>
                      <a:r>
                        <a:rPr lang="en-US" sz="1600" u="none" strike="noStrike" dirty="0">
                          <a:effectLst/>
                        </a:rPr>
                        <a:t>Screen 3:           Trip 1 </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657881243"/>
                  </a:ext>
                </a:extLst>
              </a:tr>
              <a:tr h="352650">
                <a:tc>
                  <a:txBody>
                    <a:bodyPr/>
                    <a:lstStyle/>
                    <a:p>
                      <a:pPr lvl="1" algn="l" fontAlgn="ctr"/>
                      <a:r>
                        <a:rPr lang="en-US" sz="1600" u="none" strike="noStrike" dirty="0">
                          <a:effectLst/>
                        </a:rPr>
                        <a:t>Screen 4:           Trip 2</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571218316"/>
                  </a:ext>
                </a:extLst>
              </a:tr>
              <a:tr h="352650">
                <a:tc>
                  <a:txBody>
                    <a:bodyPr/>
                    <a:lstStyle/>
                    <a:p>
                      <a:pPr lvl="1" algn="l" fontAlgn="ctr"/>
                      <a:r>
                        <a:rPr lang="en-US" sz="1600" u="none" strike="noStrike" dirty="0">
                          <a:effectLst/>
                        </a:rPr>
                        <a:t>Screen 5:           Engine Diagnostics</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556523172"/>
                  </a:ext>
                </a:extLst>
              </a:tr>
              <a:tr h="352650">
                <a:tc>
                  <a:txBody>
                    <a:bodyPr/>
                    <a:lstStyle/>
                    <a:p>
                      <a:pPr lvl="1" algn="l" fontAlgn="ctr"/>
                      <a:r>
                        <a:rPr lang="en-US" sz="1600" u="none" strike="noStrike" dirty="0">
                          <a:effectLst/>
                        </a:rPr>
                        <a:t>Screen 6:           After Treatment Diagnostics</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607577458"/>
                  </a:ext>
                </a:extLst>
              </a:tr>
              <a:tr h="352650">
                <a:tc>
                  <a:txBody>
                    <a:bodyPr/>
                    <a:lstStyle/>
                    <a:p>
                      <a:pPr lvl="1" algn="l" fontAlgn="ctr"/>
                      <a:r>
                        <a:rPr lang="en-US" sz="1600" u="none" strike="noStrike" dirty="0">
                          <a:effectLst/>
                        </a:rPr>
                        <a:t>Screen 7:           ABS Diagnostics  </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669790179"/>
                  </a:ext>
                </a:extLst>
              </a:tr>
              <a:tr h="352650">
                <a:tc>
                  <a:txBody>
                    <a:bodyPr/>
                    <a:lstStyle/>
                    <a:p>
                      <a:pPr lvl="1" algn="l" fontAlgn="ctr"/>
                      <a:r>
                        <a:rPr lang="en-US" sz="1600" u="none" strike="noStrike" dirty="0">
                          <a:effectLst/>
                        </a:rPr>
                        <a:t>Screen 8:           Electrical Diagnostics  </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694518766"/>
                  </a:ext>
                </a:extLst>
              </a:tr>
              <a:tr h="352650">
                <a:tc>
                  <a:txBody>
                    <a:bodyPr/>
                    <a:lstStyle/>
                    <a:p>
                      <a:pPr lvl="1" algn="l" fontAlgn="ctr"/>
                      <a:r>
                        <a:rPr lang="en-US" sz="1600" u="none" strike="noStrike" dirty="0">
                          <a:effectLst/>
                        </a:rPr>
                        <a:t>Screen 9:           Warning</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244141338"/>
                  </a:ext>
                </a:extLst>
              </a:tr>
              <a:tr h="352650">
                <a:tc>
                  <a:txBody>
                    <a:bodyPr/>
                    <a:lstStyle/>
                    <a:p>
                      <a:pPr lvl="1" algn="l" fontAlgn="ctr"/>
                      <a:r>
                        <a:rPr lang="en-US" sz="1600" u="none" strike="noStrike" dirty="0">
                          <a:effectLst/>
                        </a:rPr>
                        <a:t>Screen 10:         Information</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236185290"/>
                  </a:ext>
                </a:extLst>
              </a:tr>
              <a:tr h="352650">
                <a:tc>
                  <a:txBody>
                    <a:bodyPr/>
                    <a:lstStyle/>
                    <a:p>
                      <a:pPr lvl="1" algn="l" fontAlgn="ctr"/>
                      <a:r>
                        <a:rPr lang="en-US" sz="1600" u="none" strike="noStrike" dirty="0">
                          <a:effectLst/>
                        </a:rPr>
                        <a:t>Screen 11:         Version Info - Cluster</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738470186"/>
                  </a:ext>
                </a:extLst>
              </a:tr>
              <a:tr h="352650">
                <a:tc>
                  <a:txBody>
                    <a:bodyPr/>
                    <a:lstStyle/>
                    <a:p>
                      <a:pPr lvl="1" algn="l" fontAlgn="ctr"/>
                      <a:r>
                        <a:rPr lang="en-US" sz="1600" u="none" strike="noStrike" dirty="0">
                          <a:effectLst/>
                        </a:rPr>
                        <a:t>Screen 12:         Version Info - BCU</a:t>
                      </a:r>
                      <a:endParaRPr lang="en-US" sz="16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773321144"/>
                  </a:ext>
                </a:extLst>
              </a:tr>
            </a:tbl>
          </a:graphicData>
        </a:graphic>
      </p:graphicFrame>
      <p:sp>
        <p:nvSpPr>
          <p:cNvPr id="8" name="Rectangle: Rounded Corners 7">
            <a:extLst>
              <a:ext uri="{FF2B5EF4-FFF2-40B4-BE49-F238E27FC236}">
                <a16:creationId xmlns:a16="http://schemas.microsoft.com/office/drawing/2014/main" xmlns="" id="{D4C9FEDB-42C2-4C7E-B666-9DB3272FFAC1}"/>
              </a:ext>
            </a:extLst>
          </p:cNvPr>
          <p:cNvSpPr/>
          <p:nvPr/>
        </p:nvSpPr>
        <p:spPr>
          <a:xfrm>
            <a:off x="2526584" y="2649567"/>
            <a:ext cx="1625600" cy="1016000"/>
          </a:xfrm>
          <a:prstGeom prst="roundRect">
            <a:avLst/>
          </a:prstGeom>
          <a:noFill/>
          <a:ln w="285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TextBox 8">
            <a:extLst>
              <a:ext uri="{FF2B5EF4-FFF2-40B4-BE49-F238E27FC236}">
                <a16:creationId xmlns:a16="http://schemas.microsoft.com/office/drawing/2014/main" xmlns="" id="{318A2049-EE28-427A-ABCA-7F8C73065D00}"/>
              </a:ext>
            </a:extLst>
          </p:cNvPr>
          <p:cNvSpPr txBox="1"/>
          <p:nvPr/>
        </p:nvSpPr>
        <p:spPr>
          <a:xfrm>
            <a:off x="490330" y="5561847"/>
            <a:ext cx="5526437" cy="584775"/>
          </a:xfrm>
          <a:prstGeom prst="rect">
            <a:avLst/>
          </a:prstGeom>
          <a:noFill/>
          <a:ln>
            <a:solidFill>
              <a:schemeClr val="tx1"/>
            </a:solidFill>
          </a:ln>
        </p:spPr>
        <p:txBody>
          <a:bodyPr wrap="square" rtlCol="0">
            <a:spAutoFit/>
          </a:bodyPr>
          <a:lstStyle/>
          <a:p>
            <a:r>
              <a:rPr lang="en-US" sz="1600" dirty="0"/>
              <a:t>Press MODE button to change the Screens Forward</a:t>
            </a:r>
          </a:p>
          <a:p>
            <a:r>
              <a:rPr lang="en-US" sz="1600" dirty="0"/>
              <a:t>Press SET button to change the Screens Backward</a:t>
            </a:r>
          </a:p>
        </p:txBody>
      </p:sp>
      <p:grpSp>
        <p:nvGrpSpPr>
          <p:cNvPr id="10" name="Group 9">
            <a:extLst>
              <a:ext uri="{FF2B5EF4-FFF2-40B4-BE49-F238E27FC236}">
                <a16:creationId xmlns:a16="http://schemas.microsoft.com/office/drawing/2014/main" xmlns="" id="{A3612175-12F7-490A-8D6C-473506B1457F}"/>
              </a:ext>
            </a:extLst>
          </p:cNvPr>
          <p:cNvGrpSpPr/>
          <p:nvPr/>
        </p:nvGrpSpPr>
        <p:grpSpPr>
          <a:xfrm>
            <a:off x="2012770" y="3958944"/>
            <a:ext cx="1248230" cy="1337881"/>
            <a:chOff x="1774971" y="3903846"/>
            <a:chExt cx="1248230" cy="1337881"/>
          </a:xfrm>
        </p:grpSpPr>
        <p:sp>
          <p:nvSpPr>
            <p:cNvPr id="13" name="Oval 12">
              <a:extLst>
                <a:ext uri="{FF2B5EF4-FFF2-40B4-BE49-F238E27FC236}">
                  <a16:creationId xmlns:a16="http://schemas.microsoft.com/office/drawing/2014/main" xmlns="" id="{02BAB8FF-CFC7-4F0A-AB11-AB719F4E5549}"/>
                </a:ext>
              </a:extLst>
            </p:cNvPr>
            <p:cNvSpPr/>
            <p:nvPr/>
          </p:nvSpPr>
          <p:spPr>
            <a:xfrm>
              <a:off x="2052969" y="3903846"/>
              <a:ext cx="307227" cy="313702"/>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4" name="Straight Arrow Connector 13">
              <a:extLst>
                <a:ext uri="{FF2B5EF4-FFF2-40B4-BE49-F238E27FC236}">
                  <a16:creationId xmlns:a16="http://schemas.microsoft.com/office/drawing/2014/main" xmlns="" id="{A8E25ACD-CB81-441A-9A64-F85327CD002D}"/>
                </a:ext>
              </a:extLst>
            </p:cNvPr>
            <p:cNvCxnSpPr>
              <a:cxnSpLocks/>
              <a:stCxn id="13" idx="4"/>
            </p:cNvCxnSpPr>
            <p:nvPr/>
          </p:nvCxnSpPr>
          <p:spPr>
            <a:xfrm flipH="1">
              <a:off x="2206582" y="4217548"/>
              <a:ext cx="1" cy="69887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xmlns="" id="{0F593F3B-7B07-4937-B2F4-7097704D08A0}"/>
                </a:ext>
              </a:extLst>
            </p:cNvPr>
            <p:cNvSpPr txBox="1"/>
            <p:nvPr/>
          </p:nvSpPr>
          <p:spPr>
            <a:xfrm>
              <a:off x="1774971" y="4933950"/>
              <a:ext cx="1248230" cy="307777"/>
            </a:xfrm>
            <a:prstGeom prst="rect">
              <a:avLst/>
            </a:prstGeom>
            <a:noFill/>
          </p:spPr>
          <p:txBody>
            <a:bodyPr wrap="square" rtlCol="0">
              <a:spAutoFit/>
            </a:bodyPr>
            <a:lstStyle/>
            <a:p>
              <a:pPr algn="ctr"/>
              <a:r>
                <a:rPr lang="en-US" sz="1400" dirty="0"/>
                <a:t>SET button</a:t>
              </a:r>
              <a:endParaRPr lang="en-IN" sz="1400" dirty="0"/>
            </a:p>
          </p:txBody>
        </p:sp>
      </p:grpSp>
      <p:grpSp>
        <p:nvGrpSpPr>
          <p:cNvPr id="16" name="Group 15">
            <a:extLst>
              <a:ext uri="{FF2B5EF4-FFF2-40B4-BE49-F238E27FC236}">
                <a16:creationId xmlns:a16="http://schemas.microsoft.com/office/drawing/2014/main" xmlns="" id="{7292245B-8BE1-474F-B2BE-6266B6649A42}"/>
              </a:ext>
            </a:extLst>
          </p:cNvPr>
          <p:cNvGrpSpPr/>
          <p:nvPr/>
        </p:nvGrpSpPr>
        <p:grpSpPr>
          <a:xfrm>
            <a:off x="3569931" y="3974986"/>
            <a:ext cx="1248230" cy="1304310"/>
            <a:chOff x="3561409" y="3937417"/>
            <a:chExt cx="1248230" cy="1304310"/>
          </a:xfrm>
        </p:grpSpPr>
        <p:sp>
          <p:nvSpPr>
            <p:cNvPr id="17" name="Oval 16">
              <a:extLst>
                <a:ext uri="{FF2B5EF4-FFF2-40B4-BE49-F238E27FC236}">
                  <a16:creationId xmlns:a16="http://schemas.microsoft.com/office/drawing/2014/main" xmlns="" id="{85177971-138C-4E7E-97BC-3C3876E52CB6}"/>
                </a:ext>
              </a:extLst>
            </p:cNvPr>
            <p:cNvSpPr/>
            <p:nvPr/>
          </p:nvSpPr>
          <p:spPr>
            <a:xfrm>
              <a:off x="4047953" y="3937417"/>
              <a:ext cx="307227" cy="313702"/>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8" name="Straight Arrow Connector 17">
              <a:extLst>
                <a:ext uri="{FF2B5EF4-FFF2-40B4-BE49-F238E27FC236}">
                  <a16:creationId xmlns:a16="http://schemas.microsoft.com/office/drawing/2014/main" xmlns="" id="{02D42942-8835-4D66-8940-CA1E6B2205D8}"/>
                </a:ext>
              </a:extLst>
            </p:cNvPr>
            <p:cNvCxnSpPr>
              <a:cxnSpLocks/>
              <a:stCxn id="17" idx="4"/>
              <a:endCxn id="19" idx="0"/>
            </p:cNvCxnSpPr>
            <p:nvPr/>
          </p:nvCxnSpPr>
          <p:spPr>
            <a:xfrm flipH="1">
              <a:off x="4185524" y="4251119"/>
              <a:ext cx="16043" cy="68283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xmlns="" id="{D6D92EC4-8B0A-40A9-B84E-3DD056C2F185}"/>
                </a:ext>
              </a:extLst>
            </p:cNvPr>
            <p:cNvSpPr txBox="1"/>
            <p:nvPr/>
          </p:nvSpPr>
          <p:spPr>
            <a:xfrm>
              <a:off x="3561409" y="4933950"/>
              <a:ext cx="1248230" cy="307777"/>
            </a:xfrm>
            <a:prstGeom prst="rect">
              <a:avLst/>
            </a:prstGeom>
            <a:noFill/>
          </p:spPr>
          <p:txBody>
            <a:bodyPr wrap="square" rtlCol="0">
              <a:spAutoFit/>
            </a:bodyPr>
            <a:lstStyle/>
            <a:p>
              <a:pPr algn="ctr"/>
              <a:r>
                <a:rPr lang="en-US" sz="1400" dirty="0"/>
                <a:t>MODE button</a:t>
              </a:r>
              <a:endParaRPr lang="en-IN" sz="1400" dirty="0"/>
            </a:p>
          </p:txBody>
        </p:sp>
      </p:grpSp>
      <p:cxnSp>
        <p:nvCxnSpPr>
          <p:cNvPr id="11" name="Straight Arrow Connector 10">
            <a:extLst>
              <a:ext uri="{FF2B5EF4-FFF2-40B4-BE49-F238E27FC236}">
                <a16:creationId xmlns:a16="http://schemas.microsoft.com/office/drawing/2014/main" xmlns="" id="{61D1D070-D6BE-4FB3-B285-18107CCA2BF6}"/>
              </a:ext>
            </a:extLst>
          </p:cNvPr>
          <p:cNvCxnSpPr>
            <a:cxnSpLocks/>
          </p:cNvCxnSpPr>
          <p:nvPr/>
        </p:nvCxnSpPr>
        <p:spPr>
          <a:xfrm>
            <a:off x="3427052" y="3559877"/>
            <a:ext cx="1948" cy="968161"/>
          </a:xfrm>
          <a:prstGeom prst="straightConnector1">
            <a:avLst/>
          </a:prstGeom>
          <a:ln w="1905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xmlns="" id="{B2E3BD88-DB00-46F1-80CB-1771D24F5365}"/>
              </a:ext>
            </a:extLst>
          </p:cNvPr>
          <p:cNvSpPr txBox="1"/>
          <p:nvPr/>
        </p:nvSpPr>
        <p:spPr>
          <a:xfrm>
            <a:off x="2705120" y="4460912"/>
            <a:ext cx="1335313" cy="369332"/>
          </a:xfrm>
          <a:prstGeom prst="rect">
            <a:avLst/>
          </a:prstGeom>
          <a:noFill/>
        </p:spPr>
        <p:txBody>
          <a:bodyPr wrap="square" rtlCol="0">
            <a:spAutoFit/>
          </a:bodyPr>
          <a:lstStyle/>
          <a:p>
            <a:pPr algn="ctr"/>
            <a:r>
              <a:rPr lang="en-US" b="1" dirty="0"/>
              <a:t>LCD screen </a:t>
            </a:r>
            <a:endParaRPr lang="en-IN" b="1" dirty="0"/>
          </a:p>
        </p:txBody>
      </p:sp>
    </p:spTree>
    <p:extLst>
      <p:ext uri="{BB962C8B-B14F-4D97-AF65-F5344CB8AC3E}">
        <p14:creationId xmlns:p14="http://schemas.microsoft.com/office/powerpoint/2010/main" val="35486414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718615EC-C337-44AD-80D5-7DAF94DB3ABC}"/>
              </a:ext>
            </a:extLst>
          </p:cNvPr>
          <p:cNvPicPr>
            <a:picLocks noChangeAspect="1"/>
          </p:cNvPicPr>
          <p:nvPr/>
        </p:nvPicPr>
        <p:blipFill>
          <a:blip r:embed="rId2"/>
          <a:stretch>
            <a:fillRect/>
          </a:stretch>
        </p:blipFill>
        <p:spPr>
          <a:xfrm>
            <a:off x="6503248" y="3516304"/>
            <a:ext cx="2628395" cy="1577037"/>
          </a:xfrm>
          <a:prstGeom prst="rect">
            <a:avLst/>
          </a:prstGeom>
        </p:spPr>
      </p:pic>
      <p:pic>
        <p:nvPicPr>
          <p:cNvPr id="41" name="Picture 40">
            <a:extLst>
              <a:ext uri="{FF2B5EF4-FFF2-40B4-BE49-F238E27FC236}">
                <a16:creationId xmlns:a16="http://schemas.microsoft.com/office/drawing/2014/main" xmlns="" id="{7FE93A4E-9C3D-4ECB-90C5-7A7352EEE58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943" t="1705" r="943" b="4167"/>
          <a:stretch/>
        </p:blipFill>
        <p:spPr>
          <a:xfrm rot="10800000" flipH="1" flipV="1">
            <a:off x="9855" y="1487276"/>
            <a:ext cx="6497556" cy="3522823"/>
          </a:xfrm>
          <a:prstGeom prst="rect">
            <a:avLst/>
          </a:prstGeom>
          <a:ln>
            <a:noFill/>
          </a:ln>
        </p:spPr>
      </p:pic>
      <p:sp>
        <p:nvSpPr>
          <p:cNvPr id="6" name="TextBox 5">
            <a:extLst>
              <a:ext uri="{FF2B5EF4-FFF2-40B4-BE49-F238E27FC236}">
                <a16:creationId xmlns:a16="http://schemas.microsoft.com/office/drawing/2014/main" xmlns="" id="{7482F593-969D-45A9-88E9-24E621C9C280}"/>
              </a:ext>
            </a:extLst>
          </p:cNvPr>
          <p:cNvSpPr txBox="1"/>
          <p:nvPr/>
        </p:nvSpPr>
        <p:spPr>
          <a:xfrm>
            <a:off x="7647980" y="475715"/>
            <a:ext cx="3635830" cy="369332"/>
          </a:xfrm>
          <a:prstGeom prst="rect">
            <a:avLst/>
          </a:prstGeom>
          <a:noFill/>
        </p:spPr>
        <p:txBody>
          <a:bodyPr wrap="square" rtlCol="0">
            <a:spAutoFit/>
          </a:bodyPr>
          <a:lstStyle/>
          <a:p>
            <a:pPr algn="ctr"/>
            <a:r>
              <a:rPr lang="en-US" b="1" dirty="0"/>
              <a:t>Screen 1: Home screen</a:t>
            </a:r>
            <a:endParaRPr lang="en-IN" b="1" dirty="0"/>
          </a:p>
        </p:txBody>
      </p:sp>
      <p:sp>
        <p:nvSpPr>
          <p:cNvPr id="8" name="TextBox 7">
            <a:extLst>
              <a:ext uri="{FF2B5EF4-FFF2-40B4-BE49-F238E27FC236}">
                <a16:creationId xmlns:a16="http://schemas.microsoft.com/office/drawing/2014/main" xmlns="" id="{0AA9250B-2F64-4338-80EC-1B2897A3E5D7}"/>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grpSp>
        <p:nvGrpSpPr>
          <p:cNvPr id="61" name="Group 60">
            <a:extLst>
              <a:ext uri="{FF2B5EF4-FFF2-40B4-BE49-F238E27FC236}">
                <a16:creationId xmlns:a16="http://schemas.microsoft.com/office/drawing/2014/main" xmlns="" id="{7B09EA88-3DC7-4960-99FA-0C17B00376F4}"/>
              </a:ext>
            </a:extLst>
          </p:cNvPr>
          <p:cNvGrpSpPr/>
          <p:nvPr/>
        </p:nvGrpSpPr>
        <p:grpSpPr>
          <a:xfrm>
            <a:off x="6540497" y="2429234"/>
            <a:ext cx="5651503" cy="3502874"/>
            <a:chOff x="6557075" y="1739853"/>
            <a:chExt cx="5651503" cy="3502874"/>
          </a:xfrm>
        </p:grpSpPr>
        <p:sp>
          <p:nvSpPr>
            <p:cNvPr id="12" name="Rectangle 11">
              <a:extLst>
                <a:ext uri="{FF2B5EF4-FFF2-40B4-BE49-F238E27FC236}">
                  <a16:creationId xmlns:a16="http://schemas.microsoft.com/office/drawing/2014/main" xmlns="" id="{295E52F0-8E8F-4DA8-A421-0E8EC2B7594C}"/>
                </a:ext>
              </a:extLst>
            </p:cNvPr>
            <p:cNvSpPr/>
            <p:nvPr/>
          </p:nvSpPr>
          <p:spPr>
            <a:xfrm>
              <a:off x="6557075" y="2882670"/>
              <a:ext cx="728870" cy="185531"/>
            </a:xfrm>
            <a:prstGeom prst="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xmlns="" id="{F63CFD70-90C5-4714-9EB6-D742DA9A9AE9}"/>
                </a:ext>
              </a:extLst>
            </p:cNvPr>
            <p:cNvSpPr/>
            <p:nvPr/>
          </p:nvSpPr>
          <p:spPr>
            <a:xfrm>
              <a:off x="8396079" y="2889802"/>
              <a:ext cx="728870" cy="185531"/>
            </a:xfrm>
            <a:prstGeom prst="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xmlns="" id="{B74FE821-E092-4486-959B-7D3CD1CAE678}"/>
                </a:ext>
              </a:extLst>
            </p:cNvPr>
            <p:cNvSpPr/>
            <p:nvPr/>
          </p:nvSpPr>
          <p:spPr>
            <a:xfrm>
              <a:off x="6606206" y="3094383"/>
              <a:ext cx="307286" cy="1229139"/>
            </a:xfrm>
            <a:prstGeom prst="round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xmlns="" id="{FED5D809-7B86-49A3-BEE3-5C1D0C0B6A2B}"/>
                </a:ext>
              </a:extLst>
            </p:cNvPr>
            <p:cNvSpPr/>
            <p:nvPr/>
          </p:nvSpPr>
          <p:spPr>
            <a:xfrm>
              <a:off x="8776462" y="3101007"/>
              <a:ext cx="343220" cy="1229139"/>
            </a:xfrm>
            <a:prstGeom prst="round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xmlns="" id="{2E3C48E8-AC49-4D59-9B52-D56808236EFC}"/>
                </a:ext>
              </a:extLst>
            </p:cNvPr>
            <p:cNvSpPr/>
            <p:nvPr/>
          </p:nvSpPr>
          <p:spPr>
            <a:xfrm>
              <a:off x="7250255" y="3696186"/>
              <a:ext cx="1076163" cy="287262"/>
            </a:xfrm>
            <a:prstGeom prst="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xmlns="" id="{2DDB71D6-6169-40B1-8BC9-B9337746E153}"/>
                </a:ext>
              </a:extLst>
            </p:cNvPr>
            <p:cNvSpPr/>
            <p:nvPr/>
          </p:nvSpPr>
          <p:spPr>
            <a:xfrm>
              <a:off x="8296781" y="3059487"/>
              <a:ext cx="326038" cy="306745"/>
            </a:xfrm>
            <a:prstGeom prst="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xmlns="" id="{97574F92-833A-4E35-8513-80FB0F488699}"/>
                </a:ext>
              </a:extLst>
            </p:cNvPr>
            <p:cNvSpPr/>
            <p:nvPr/>
          </p:nvSpPr>
          <p:spPr>
            <a:xfrm>
              <a:off x="7250255" y="3996505"/>
              <a:ext cx="1145142" cy="287262"/>
            </a:xfrm>
            <a:prstGeom prst="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0" name="Connector: Elbow 19">
              <a:extLst>
                <a:ext uri="{FF2B5EF4-FFF2-40B4-BE49-F238E27FC236}">
                  <a16:creationId xmlns:a16="http://schemas.microsoft.com/office/drawing/2014/main" xmlns="" id="{D9B7EBFD-B822-4B37-B1B1-0F9082EDB0FB}"/>
                </a:ext>
              </a:extLst>
            </p:cNvPr>
            <p:cNvCxnSpPr>
              <a:cxnSpLocks/>
              <a:stCxn id="12" idx="0"/>
            </p:cNvCxnSpPr>
            <p:nvPr/>
          </p:nvCxnSpPr>
          <p:spPr>
            <a:xfrm rot="5400000" flipH="1" flipV="1">
              <a:off x="7811910" y="1066786"/>
              <a:ext cx="925485" cy="2706285"/>
            </a:xfrm>
            <a:prstGeom prst="bentConnector2">
              <a:avLst/>
            </a:prstGeom>
            <a:ln w="190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xmlns="" id="{134C5CA6-E5B9-43CE-AD3A-708F2F8E5498}"/>
                </a:ext>
              </a:extLst>
            </p:cNvPr>
            <p:cNvCxnSpPr>
              <a:cxnSpLocks/>
            </p:cNvCxnSpPr>
            <p:nvPr/>
          </p:nvCxnSpPr>
          <p:spPr>
            <a:xfrm flipV="1">
              <a:off x="9148221" y="3696186"/>
              <a:ext cx="495655" cy="3058"/>
            </a:xfrm>
            <a:prstGeom prst="straightConnector1">
              <a:avLst/>
            </a:prstGeom>
            <a:ln w="190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xmlns="" id="{859C757A-D564-4825-9BE6-56513129E251}"/>
                </a:ext>
              </a:extLst>
            </p:cNvPr>
            <p:cNvCxnSpPr>
              <a:cxnSpLocks/>
            </p:cNvCxnSpPr>
            <p:nvPr/>
          </p:nvCxnSpPr>
          <p:spPr>
            <a:xfrm rot="16200000" flipH="1">
              <a:off x="8723320" y="3438860"/>
              <a:ext cx="112486" cy="1895061"/>
            </a:xfrm>
            <a:prstGeom prst="bentConnector2">
              <a:avLst/>
            </a:prstGeom>
            <a:ln w="190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xmlns="" id="{BB12D4FC-73ED-4165-886C-8F94BB81F6DF}"/>
                </a:ext>
              </a:extLst>
            </p:cNvPr>
            <p:cNvCxnSpPr>
              <a:cxnSpLocks/>
              <a:stCxn id="14" idx="2"/>
            </p:cNvCxnSpPr>
            <p:nvPr/>
          </p:nvCxnSpPr>
          <p:spPr>
            <a:xfrm rot="16200000" flipH="1">
              <a:off x="7860814" y="3222557"/>
              <a:ext cx="765316" cy="2967246"/>
            </a:xfrm>
            <a:prstGeom prst="bentConnector2">
              <a:avLst/>
            </a:prstGeom>
            <a:ln w="190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Rounded Corners 35">
              <a:extLst>
                <a:ext uri="{FF2B5EF4-FFF2-40B4-BE49-F238E27FC236}">
                  <a16:creationId xmlns:a16="http://schemas.microsoft.com/office/drawing/2014/main" xmlns="" id="{F656B3F8-759F-4917-96F0-50610D7FDFE7}"/>
                </a:ext>
              </a:extLst>
            </p:cNvPr>
            <p:cNvSpPr/>
            <p:nvPr/>
          </p:nvSpPr>
          <p:spPr>
            <a:xfrm>
              <a:off x="7077890" y="3155728"/>
              <a:ext cx="397566" cy="277305"/>
            </a:xfrm>
            <a:prstGeom prst="round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Rounded Corners 36">
              <a:extLst>
                <a:ext uri="{FF2B5EF4-FFF2-40B4-BE49-F238E27FC236}">
                  <a16:creationId xmlns:a16="http://schemas.microsoft.com/office/drawing/2014/main" xmlns="" id="{4E5E8A4A-58BF-451E-8C49-559501C98044}"/>
                </a:ext>
              </a:extLst>
            </p:cNvPr>
            <p:cNvSpPr/>
            <p:nvPr/>
          </p:nvSpPr>
          <p:spPr>
            <a:xfrm>
              <a:off x="7064871" y="3428578"/>
              <a:ext cx="1505866" cy="196457"/>
            </a:xfrm>
            <a:prstGeom prst="round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42" name="Connector: Elbow 41">
              <a:extLst>
                <a:ext uri="{FF2B5EF4-FFF2-40B4-BE49-F238E27FC236}">
                  <a16:creationId xmlns:a16="http://schemas.microsoft.com/office/drawing/2014/main" xmlns="" id="{7DA31061-67BB-4F0C-A3E7-B78C4D8FC775}"/>
                </a:ext>
              </a:extLst>
            </p:cNvPr>
            <p:cNvCxnSpPr>
              <a:cxnSpLocks/>
              <a:endCxn id="59" idx="1"/>
            </p:cNvCxnSpPr>
            <p:nvPr/>
          </p:nvCxnSpPr>
          <p:spPr>
            <a:xfrm>
              <a:off x="7475456" y="3976757"/>
              <a:ext cx="2231031" cy="774809"/>
            </a:xfrm>
            <a:prstGeom prst="bentConnector3">
              <a:avLst>
                <a:gd name="adj1" fmla="val 386"/>
              </a:avLst>
            </a:prstGeom>
            <a:ln w="190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a:extLst>
                <a:ext uri="{FF2B5EF4-FFF2-40B4-BE49-F238E27FC236}">
                  <a16:creationId xmlns:a16="http://schemas.microsoft.com/office/drawing/2014/main" xmlns="" id="{0F8FCC29-C250-4EAC-A455-86A7830B43DE}"/>
                </a:ext>
              </a:extLst>
            </p:cNvPr>
            <p:cNvCxnSpPr>
              <a:cxnSpLocks/>
            </p:cNvCxnSpPr>
            <p:nvPr/>
          </p:nvCxnSpPr>
          <p:spPr>
            <a:xfrm rot="5400000" flipH="1" flipV="1">
              <a:off x="8014485" y="1510775"/>
              <a:ext cx="907659" cy="2351122"/>
            </a:xfrm>
            <a:prstGeom prst="bentConnector2">
              <a:avLst/>
            </a:prstGeom>
            <a:ln w="190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xmlns="" id="{27491F87-CD2E-49C7-97BC-22F0886A87EC}"/>
                </a:ext>
              </a:extLst>
            </p:cNvPr>
            <p:cNvCxnSpPr>
              <a:cxnSpLocks/>
              <a:endCxn id="55" idx="1"/>
            </p:cNvCxnSpPr>
            <p:nvPr/>
          </p:nvCxnSpPr>
          <p:spPr>
            <a:xfrm flipV="1">
              <a:off x="8122602" y="2639518"/>
              <a:ext cx="1556404" cy="789060"/>
            </a:xfrm>
            <a:prstGeom prst="bentConnector3">
              <a:avLst>
                <a:gd name="adj1" fmla="val -3597"/>
              </a:avLst>
            </a:prstGeom>
            <a:ln w="190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xmlns="" id="{B2C16206-2313-4A88-9032-EE688045C7B6}"/>
                </a:ext>
              </a:extLst>
            </p:cNvPr>
            <p:cNvSpPr txBox="1"/>
            <p:nvPr/>
          </p:nvSpPr>
          <p:spPr>
            <a:xfrm>
              <a:off x="9662926" y="1739853"/>
              <a:ext cx="546945" cy="307777"/>
            </a:xfrm>
            <a:prstGeom prst="rect">
              <a:avLst/>
            </a:prstGeom>
            <a:noFill/>
          </p:spPr>
          <p:txBody>
            <a:bodyPr wrap="none" rtlCol="0">
              <a:spAutoFit/>
            </a:bodyPr>
            <a:lstStyle/>
            <a:p>
              <a:r>
                <a:rPr lang="en-US" sz="1400" dirty="0"/>
                <a:t>Time</a:t>
              </a:r>
              <a:endParaRPr lang="en-IN" sz="1400" dirty="0"/>
            </a:p>
          </p:txBody>
        </p:sp>
        <p:sp>
          <p:nvSpPr>
            <p:cNvPr id="52" name="TextBox 51">
              <a:extLst>
                <a:ext uri="{FF2B5EF4-FFF2-40B4-BE49-F238E27FC236}">
                  <a16:creationId xmlns:a16="http://schemas.microsoft.com/office/drawing/2014/main" xmlns="" id="{26D44B6A-43DB-43E0-8EC1-F322310E8481}"/>
                </a:ext>
              </a:extLst>
            </p:cNvPr>
            <p:cNvSpPr txBox="1"/>
            <p:nvPr/>
          </p:nvSpPr>
          <p:spPr>
            <a:xfrm>
              <a:off x="9707336" y="2774037"/>
              <a:ext cx="528927" cy="307777"/>
            </a:xfrm>
            <a:prstGeom prst="rect">
              <a:avLst/>
            </a:prstGeom>
            <a:noFill/>
          </p:spPr>
          <p:txBody>
            <a:bodyPr wrap="none" rtlCol="0">
              <a:spAutoFit/>
            </a:bodyPr>
            <a:lstStyle/>
            <a:p>
              <a:r>
                <a:rPr lang="en-US" sz="1400" dirty="0"/>
                <a:t>Date</a:t>
              </a:r>
              <a:endParaRPr lang="en-IN" sz="1400" dirty="0"/>
            </a:p>
          </p:txBody>
        </p:sp>
        <p:sp>
          <p:nvSpPr>
            <p:cNvPr id="53" name="TextBox 52">
              <a:extLst>
                <a:ext uri="{FF2B5EF4-FFF2-40B4-BE49-F238E27FC236}">
                  <a16:creationId xmlns:a16="http://schemas.microsoft.com/office/drawing/2014/main" xmlns="" id="{63551943-7B12-44E4-8E91-526F786252C5}"/>
                </a:ext>
              </a:extLst>
            </p:cNvPr>
            <p:cNvSpPr txBox="1"/>
            <p:nvPr/>
          </p:nvSpPr>
          <p:spPr>
            <a:xfrm>
              <a:off x="9695010" y="1984734"/>
              <a:ext cx="2498521" cy="307777"/>
            </a:xfrm>
            <a:prstGeom prst="rect">
              <a:avLst/>
            </a:prstGeom>
            <a:noFill/>
          </p:spPr>
          <p:txBody>
            <a:bodyPr wrap="square" rtlCol="0">
              <a:spAutoFit/>
            </a:bodyPr>
            <a:lstStyle/>
            <a:p>
              <a:r>
                <a:rPr lang="en-US" sz="1400" dirty="0"/>
                <a:t>Instantaneous KMPL</a:t>
              </a:r>
              <a:endParaRPr lang="en-IN" sz="1400" dirty="0"/>
            </a:p>
          </p:txBody>
        </p:sp>
        <p:sp>
          <p:nvSpPr>
            <p:cNvPr id="55" name="TextBox 54">
              <a:extLst>
                <a:ext uri="{FF2B5EF4-FFF2-40B4-BE49-F238E27FC236}">
                  <a16:creationId xmlns:a16="http://schemas.microsoft.com/office/drawing/2014/main" xmlns="" id="{4D25242B-C6CD-48F9-BF57-C2D197FCBF28}"/>
                </a:ext>
              </a:extLst>
            </p:cNvPr>
            <p:cNvSpPr txBox="1"/>
            <p:nvPr/>
          </p:nvSpPr>
          <p:spPr>
            <a:xfrm>
              <a:off x="9679006" y="2485629"/>
              <a:ext cx="2498521" cy="307777"/>
            </a:xfrm>
            <a:prstGeom prst="rect">
              <a:avLst/>
            </a:prstGeom>
            <a:noFill/>
          </p:spPr>
          <p:txBody>
            <a:bodyPr wrap="square" rtlCol="0">
              <a:spAutoFit/>
            </a:bodyPr>
            <a:lstStyle/>
            <a:p>
              <a:r>
                <a:rPr lang="en-US" sz="1400" dirty="0"/>
                <a:t>Total Engine Hours</a:t>
              </a:r>
              <a:endParaRPr lang="en-IN" sz="1400" dirty="0"/>
            </a:p>
          </p:txBody>
        </p:sp>
        <p:sp>
          <p:nvSpPr>
            <p:cNvPr id="56" name="TextBox 55">
              <a:extLst>
                <a:ext uri="{FF2B5EF4-FFF2-40B4-BE49-F238E27FC236}">
                  <a16:creationId xmlns:a16="http://schemas.microsoft.com/office/drawing/2014/main" xmlns="" id="{FC6BAA5B-B3CC-435E-A95D-CAF63B9B7017}"/>
                </a:ext>
              </a:extLst>
            </p:cNvPr>
            <p:cNvSpPr txBox="1"/>
            <p:nvPr/>
          </p:nvSpPr>
          <p:spPr>
            <a:xfrm>
              <a:off x="9679005" y="3531255"/>
              <a:ext cx="2498521" cy="307777"/>
            </a:xfrm>
            <a:prstGeom prst="rect">
              <a:avLst/>
            </a:prstGeom>
            <a:noFill/>
          </p:spPr>
          <p:txBody>
            <a:bodyPr wrap="square" rtlCol="0">
              <a:spAutoFit/>
            </a:bodyPr>
            <a:lstStyle/>
            <a:p>
              <a:r>
                <a:rPr lang="en-US" sz="1400" dirty="0"/>
                <a:t>Air pressure gauge 2</a:t>
              </a:r>
              <a:endParaRPr lang="en-IN" sz="1400" dirty="0"/>
            </a:p>
          </p:txBody>
        </p:sp>
        <p:sp>
          <p:nvSpPr>
            <p:cNvPr id="57" name="TextBox 56">
              <a:extLst>
                <a:ext uri="{FF2B5EF4-FFF2-40B4-BE49-F238E27FC236}">
                  <a16:creationId xmlns:a16="http://schemas.microsoft.com/office/drawing/2014/main" xmlns="" id="{61633987-B71B-444F-9283-6B8D605377B3}"/>
                </a:ext>
              </a:extLst>
            </p:cNvPr>
            <p:cNvSpPr txBox="1"/>
            <p:nvPr/>
          </p:nvSpPr>
          <p:spPr>
            <a:xfrm>
              <a:off x="9710057" y="4934950"/>
              <a:ext cx="2498521" cy="307777"/>
            </a:xfrm>
            <a:prstGeom prst="rect">
              <a:avLst/>
            </a:prstGeom>
            <a:noFill/>
          </p:spPr>
          <p:txBody>
            <a:bodyPr wrap="square" rtlCol="0">
              <a:spAutoFit/>
            </a:bodyPr>
            <a:lstStyle/>
            <a:p>
              <a:r>
                <a:rPr lang="en-US" sz="1400" dirty="0"/>
                <a:t>Air pressure gauge 1</a:t>
              </a:r>
              <a:endParaRPr lang="en-IN" sz="1400" dirty="0"/>
            </a:p>
          </p:txBody>
        </p:sp>
        <p:sp>
          <p:nvSpPr>
            <p:cNvPr id="58" name="TextBox 57">
              <a:extLst>
                <a:ext uri="{FF2B5EF4-FFF2-40B4-BE49-F238E27FC236}">
                  <a16:creationId xmlns:a16="http://schemas.microsoft.com/office/drawing/2014/main" xmlns="" id="{0D3C45DC-64FF-4E90-A179-0CF7C3FDF9DB}"/>
                </a:ext>
              </a:extLst>
            </p:cNvPr>
            <p:cNvSpPr txBox="1"/>
            <p:nvPr/>
          </p:nvSpPr>
          <p:spPr>
            <a:xfrm>
              <a:off x="9703314" y="3079275"/>
              <a:ext cx="1224951" cy="307777"/>
            </a:xfrm>
            <a:prstGeom prst="rect">
              <a:avLst/>
            </a:prstGeom>
            <a:noFill/>
          </p:spPr>
          <p:txBody>
            <a:bodyPr wrap="none" rtlCol="0">
              <a:spAutoFit/>
            </a:bodyPr>
            <a:lstStyle/>
            <a:p>
              <a:r>
                <a:rPr lang="en-US" sz="1400" dirty="0"/>
                <a:t>Gear indicator</a:t>
              </a:r>
              <a:endParaRPr lang="en-IN" sz="1400" dirty="0"/>
            </a:p>
          </p:txBody>
        </p:sp>
        <p:sp>
          <p:nvSpPr>
            <p:cNvPr id="59" name="TextBox 58">
              <a:extLst>
                <a:ext uri="{FF2B5EF4-FFF2-40B4-BE49-F238E27FC236}">
                  <a16:creationId xmlns:a16="http://schemas.microsoft.com/office/drawing/2014/main" xmlns="" id="{68C17204-8ED7-4644-B3E5-0DBEF4E215DF}"/>
                </a:ext>
              </a:extLst>
            </p:cNvPr>
            <p:cNvSpPr txBox="1"/>
            <p:nvPr/>
          </p:nvSpPr>
          <p:spPr>
            <a:xfrm>
              <a:off x="9706487" y="4597677"/>
              <a:ext cx="1917063" cy="307777"/>
            </a:xfrm>
            <a:prstGeom prst="rect">
              <a:avLst/>
            </a:prstGeom>
            <a:noFill/>
          </p:spPr>
          <p:txBody>
            <a:bodyPr wrap="none" rtlCol="0">
              <a:spAutoFit/>
            </a:bodyPr>
            <a:lstStyle/>
            <a:p>
              <a:r>
                <a:rPr lang="en-US" sz="1400" dirty="0"/>
                <a:t>Odometer reading (km)</a:t>
              </a:r>
              <a:endParaRPr lang="en-IN" sz="1400" dirty="0"/>
            </a:p>
          </p:txBody>
        </p:sp>
        <p:sp>
          <p:nvSpPr>
            <p:cNvPr id="60" name="TextBox 59">
              <a:extLst>
                <a:ext uri="{FF2B5EF4-FFF2-40B4-BE49-F238E27FC236}">
                  <a16:creationId xmlns:a16="http://schemas.microsoft.com/office/drawing/2014/main" xmlns="" id="{E6EEBE72-87BC-43FF-9DBB-4355629F0C4A}"/>
                </a:ext>
              </a:extLst>
            </p:cNvPr>
            <p:cNvSpPr txBox="1"/>
            <p:nvPr/>
          </p:nvSpPr>
          <p:spPr>
            <a:xfrm>
              <a:off x="9693479" y="4262470"/>
              <a:ext cx="2151808" cy="307777"/>
            </a:xfrm>
            <a:prstGeom prst="rect">
              <a:avLst/>
            </a:prstGeom>
            <a:noFill/>
          </p:spPr>
          <p:txBody>
            <a:bodyPr wrap="none" rtlCol="0">
              <a:spAutoFit/>
            </a:bodyPr>
            <a:lstStyle/>
            <a:p>
              <a:r>
                <a:rPr lang="en-US" sz="1400" dirty="0" err="1"/>
                <a:t>Adblue</a:t>
              </a:r>
              <a:r>
                <a:rPr lang="en-US" sz="1400" dirty="0"/>
                <a:t> Level in Percentage</a:t>
              </a:r>
              <a:endParaRPr lang="en-IN" sz="1400" dirty="0"/>
            </a:p>
          </p:txBody>
        </p:sp>
      </p:grpSp>
      <p:sp>
        <p:nvSpPr>
          <p:cNvPr id="38" name="TextBox 37">
            <a:extLst>
              <a:ext uri="{FF2B5EF4-FFF2-40B4-BE49-F238E27FC236}">
                <a16:creationId xmlns:a16="http://schemas.microsoft.com/office/drawing/2014/main" xmlns="" id="{57D05A57-76FF-45AE-942F-6F6AEC7BD542}"/>
              </a:ext>
            </a:extLst>
          </p:cNvPr>
          <p:cNvSpPr txBox="1"/>
          <p:nvPr/>
        </p:nvSpPr>
        <p:spPr>
          <a:xfrm>
            <a:off x="1495840" y="251792"/>
            <a:ext cx="4835939" cy="830997"/>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4"/>
            </a:pPr>
            <a:r>
              <a:rPr lang="en-US" sz="2000" dirty="0"/>
              <a:t>LCD screen navigation</a:t>
            </a:r>
            <a:endParaRPr lang="en-US" sz="2000" b="1" dirty="0"/>
          </a:p>
        </p:txBody>
      </p:sp>
      <p:sp>
        <p:nvSpPr>
          <p:cNvPr id="5" name="Rectangle: Rounded Corners 4">
            <a:extLst>
              <a:ext uri="{FF2B5EF4-FFF2-40B4-BE49-F238E27FC236}">
                <a16:creationId xmlns:a16="http://schemas.microsoft.com/office/drawing/2014/main" xmlns="" id="{4057CF20-4FA8-4112-BE10-3884C469ED9C}"/>
              </a:ext>
            </a:extLst>
          </p:cNvPr>
          <p:cNvSpPr/>
          <p:nvPr/>
        </p:nvSpPr>
        <p:spPr>
          <a:xfrm>
            <a:off x="2440662" y="2850587"/>
            <a:ext cx="1625600" cy="1016000"/>
          </a:xfrm>
          <a:prstGeom prst="roundRect">
            <a:avLst/>
          </a:prstGeom>
          <a:noFill/>
          <a:ln w="285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63" name="Connector: Elbow 62">
            <a:extLst>
              <a:ext uri="{FF2B5EF4-FFF2-40B4-BE49-F238E27FC236}">
                <a16:creationId xmlns:a16="http://schemas.microsoft.com/office/drawing/2014/main" xmlns="" id="{BE25AD0B-EAA3-464E-A2CD-9B9843957C5A}"/>
              </a:ext>
            </a:extLst>
          </p:cNvPr>
          <p:cNvCxnSpPr>
            <a:cxnSpLocks/>
            <a:stCxn id="5" idx="2"/>
          </p:cNvCxnSpPr>
          <p:nvPr/>
        </p:nvCxnSpPr>
        <p:spPr>
          <a:xfrm rot="16200000" flipH="1">
            <a:off x="4428815" y="2691233"/>
            <a:ext cx="852576" cy="3203283"/>
          </a:xfrm>
          <a:prstGeom prst="bent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xmlns="" id="{E4E48669-F1C3-4D7A-B7C7-247C35A1CC97}"/>
              </a:ext>
            </a:extLst>
          </p:cNvPr>
          <p:cNvSpPr/>
          <p:nvPr/>
        </p:nvSpPr>
        <p:spPr>
          <a:xfrm>
            <a:off x="7565799" y="3775638"/>
            <a:ext cx="326038" cy="306745"/>
          </a:xfrm>
          <a:prstGeom prst="rect">
            <a:avLst/>
          </a:prstGeom>
          <a:noFill/>
          <a:ln w="28575">
            <a:solidFill>
              <a:schemeClr val="accent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4" name="Connector: Elbow 63">
            <a:extLst>
              <a:ext uri="{FF2B5EF4-FFF2-40B4-BE49-F238E27FC236}">
                <a16:creationId xmlns:a16="http://schemas.microsoft.com/office/drawing/2014/main" xmlns="" id="{0CA0E1EA-1907-4DA0-A26F-AAFC32D3180E}"/>
              </a:ext>
            </a:extLst>
          </p:cNvPr>
          <p:cNvCxnSpPr>
            <a:cxnSpLocks/>
          </p:cNvCxnSpPr>
          <p:nvPr/>
        </p:nvCxnSpPr>
        <p:spPr>
          <a:xfrm flipV="1">
            <a:off x="7665680" y="3113787"/>
            <a:ext cx="1961618" cy="609229"/>
          </a:xfrm>
          <a:prstGeom prst="bentConnector3">
            <a:avLst>
              <a:gd name="adj1" fmla="val 114"/>
            </a:avLst>
          </a:prstGeom>
          <a:ln w="190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xmlns="" id="{0E9553A7-6348-4526-BF9B-2FFE0BC97248}"/>
              </a:ext>
            </a:extLst>
          </p:cNvPr>
          <p:cNvSpPr txBox="1"/>
          <p:nvPr/>
        </p:nvSpPr>
        <p:spPr>
          <a:xfrm>
            <a:off x="9611217" y="2954834"/>
            <a:ext cx="2577213" cy="307777"/>
          </a:xfrm>
          <a:prstGeom prst="rect">
            <a:avLst/>
          </a:prstGeom>
          <a:noFill/>
        </p:spPr>
        <p:txBody>
          <a:bodyPr wrap="square" rtlCol="0">
            <a:spAutoFit/>
          </a:bodyPr>
          <a:lstStyle/>
          <a:p>
            <a:r>
              <a:rPr lang="en-US" sz="1400" dirty="0"/>
              <a:t>Gear Shift Sweet spot Indication</a:t>
            </a:r>
            <a:endParaRPr lang="en-IN" sz="1400" dirty="0"/>
          </a:p>
        </p:txBody>
      </p:sp>
      <p:cxnSp>
        <p:nvCxnSpPr>
          <p:cNvPr id="73" name="Straight Arrow Connector 72">
            <a:extLst>
              <a:ext uri="{FF2B5EF4-FFF2-40B4-BE49-F238E27FC236}">
                <a16:creationId xmlns:a16="http://schemas.microsoft.com/office/drawing/2014/main" xmlns="" id="{7328F894-A3DF-4A6F-B0CF-A5F9EF12FE7C}"/>
              </a:ext>
            </a:extLst>
          </p:cNvPr>
          <p:cNvCxnSpPr>
            <a:cxnSpLocks/>
          </p:cNvCxnSpPr>
          <p:nvPr/>
        </p:nvCxnSpPr>
        <p:spPr>
          <a:xfrm>
            <a:off x="9108371" y="3639865"/>
            <a:ext cx="502846" cy="2833"/>
          </a:xfrm>
          <a:prstGeom prst="straightConnector1">
            <a:avLst/>
          </a:prstGeom>
          <a:ln>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xmlns="" id="{501BF047-335E-42E8-B9BA-49C712026C13}"/>
              </a:ext>
            </a:extLst>
          </p:cNvPr>
          <p:cNvCxnSpPr>
            <a:stCxn id="17" idx="3"/>
          </p:cNvCxnSpPr>
          <p:nvPr/>
        </p:nvCxnSpPr>
        <p:spPr>
          <a:xfrm flipV="1">
            <a:off x="8606241" y="3902240"/>
            <a:ext cx="1004976" cy="1"/>
          </a:xfrm>
          <a:prstGeom prst="straightConnector1">
            <a:avLst/>
          </a:prstGeom>
          <a:ln>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9802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entagon 16">
            <a:extLst>
              <a:ext uri="{FF2B5EF4-FFF2-40B4-BE49-F238E27FC236}">
                <a16:creationId xmlns:a16="http://schemas.microsoft.com/office/drawing/2014/main" xmlns="" id="{36871647-F2AD-4624-9FB3-EA378DC4929E}"/>
              </a:ext>
            </a:extLst>
          </p:cNvPr>
          <p:cNvSpPr/>
          <p:nvPr/>
        </p:nvSpPr>
        <p:spPr bwMode="auto">
          <a:xfrm>
            <a:off x="2556510" y="4359275"/>
            <a:ext cx="1524000" cy="1647825"/>
          </a:xfrm>
          <a:prstGeom prst="homePlate">
            <a:avLst>
              <a:gd name="adj" fmla="val 0"/>
            </a:avLst>
          </a:prstGeom>
          <a:solidFill>
            <a:schemeClr val="accent6">
              <a:lumMod val="20000"/>
              <a:lumOff val="80000"/>
            </a:schemeClr>
          </a:solidFill>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 Reduction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(BS I to BS VI)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NOx  – 95 %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PM    – 97 %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CO     – 67 %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HC     –  88 %</a:t>
            </a:r>
          </a:p>
        </p:txBody>
      </p:sp>
      <p:grpSp>
        <p:nvGrpSpPr>
          <p:cNvPr id="5" name="Group 3">
            <a:extLst>
              <a:ext uri="{FF2B5EF4-FFF2-40B4-BE49-F238E27FC236}">
                <a16:creationId xmlns:a16="http://schemas.microsoft.com/office/drawing/2014/main" xmlns="" id="{866AFC34-EE34-4A36-B4D0-6CB07F0CA1B6}"/>
              </a:ext>
            </a:extLst>
          </p:cNvPr>
          <p:cNvGrpSpPr>
            <a:grpSpLocks/>
          </p:cNvGrpSpPr>
          <p:nvPr/>
        </p:nvGrpSpPr>
        <p:grpSpPr bwMode="auto">
          <a:xfrm>
            <a:off x="2423160" y="1295400"/>
            <a:ext cx="2924175" cy="2857500"/>
            <a:chOff x="5602256" y="990600"/>
            <a:chExt cx="2924178" cy="2857500"/>
          </a:xfrm>
        </p:grpSpPr>
        <p:sp>
          <p:nvSpPr>
            <p:cNvPr id="6" name="Oval 5">
              <a:extLst>
                <a:ext uri="{FF2B5EF4-FFF2-40B4-BE49-F238E27FC236}">
                  <a16:creationId xmlns:a16="http://schemas.microsoft.com/office/drawing/2014/main" xmlns="" id="{3EAA1065-AAAD-48A3-824B-A4E2F16A4B01}"/>
                </a:ext>
              </a:extLst>
            </p:cNvPr>
            <p:cNvSpPr/>
            <p:nvPr/>
          </p:nvSpPr>
          <p:spPr bwMode="auto">
            <a:xfrm>
              <a:off x="5602256" y="990600"/>
              <a:ext cx="1423989" cy="139065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CO</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4.5</a:t>
              </a:r>
            </a:p>
          </p:txBody>
        </p:sp>
        <p:sp>
          <p:nvSpPr>
            <p:cNvPr id="7" name="Oval 6">
              <a:extLst>
                <a:ext uri="{FF2B5EF4-FFF2-40B4-BE49-F238E27FC236}">
                  <a16:creationId xmlns:a16="http://schemas.microsoft.com/office/drawing/2014/main" xmlns="" id="{8BBF6692-7A34-40D8-8236-A722825D6BB3}"/>
                </a:ext>
              </a:extLst>
            </p:cNvPr>
            <p:cNvSpPr/>
            <p:nvPr/>
          </p:nvSpPr>
          <p:spPr bwMode="auto">
            <a:xfrm>
              <a:off x="5602256" y="2381250"/>
              <a:ext cx="1423989" cy="1395413"/>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HC</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1.1</a:t>
              </a:r>
            </a:p>
          </p:txBody>
        </p:sp>
        <p:sp>
          <p:nvSpPr>
            <p:cNvPr id="8" name="Oval 7">
              <a:extLst>
                <a:ext uri="{FF2B5EF4-FFF2-40B4-BE49-F238E27FC236}">
                  <a16:creationId xmlns:a16="http://schemas.microsoft.com/office/drawing/2014/main" xmlns="" id="{24904A34-B4A1-4074-BB0D-25E1BF8429BA}"/>
                </a:ext>
              </a:extLst>
            </p:cNvPr>
            <p:cNvSpPr/>
            <p:nvPr/>
          </p:nvSpPr>
          <p:spPr bwMode="auto">
            <a:xfrm>
              <a:off x="7026245" y="990600"/>
              <a:ext cx="1423988" cy="139065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NOx</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8.0</a:t>
              </a:r>
            </a:p>
          </p:txBody>
        </p:sp>
        <p:sp>
          <p:nvSpPr>
            <p:cNvPr id="9" name="Oval 8">
              <a:extLst>
                <a:ext uri="{FF2B5EF4-FFF2-40B4-BE49-F238E27FC236}">
                  <a16:creationId xmlns:a16="http://schemas.microsoft.com/office/drawing/2014/main" xmlns="" id="{A5C6772E-E16C-405A-966F-A0898F7F66CF}"/>
                </a:ext>
              </a:extLst>
            </p:cNvPr>
            <p:cNvSpPr/>
            <p:nvPr/>
          </p:nvSpPr>
          <p:spPr bwMode="auto">
            <a:xfrm>
              <a:off x="7026245" y="2381250"/>
              <a:ext cx="1500189" cy="146685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PM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0.36</a:t>
              </a:r>
            </a:p>
          </p:txBody>
        </p:sp>
        <p:sp>
          <p:nvSpPr>
            <p:cNvPr id="10" name="Octagon 9">
              <a:extLst>
                <a:ext uri="{FF2B5EF4-FFF2-40B4-BE49-F238E27FC236}">
                  <a16:creationId xmlns:a16="http://schemas.microsoft.com/office/drawing/2014/main" xmlns="" id="{C21D1DF3-D4EB-4332-8B7A-492E64E23E3B}"/>
                </a:ext>
              </a:extLst>
            </p:cNvPr>
            <p:cNvSpPr/>
            <p:nvPr/>
          </p:nvSpPr>
          <p:spPr bwMode="auto">
            <a:xfrm>
              <a:off x="6392837" y="1893160"/>
              <a:ext cx="1143003" cy="1002440"/>
            </a:xfrm>
            <a:prstGeom prst="octagon">
              <a:avLst/>
            </a:prstGeom>
            <a:ln>
              <a:headEnd type="none" w="med" len="med"/>
              <a:tailEnd type="none" w="med" len="med"/>
            </a:ln>
          </p:spPr>
          <p:style>
            <a:lnRef idx="0">
              <a:schemeClr val="accent6"/>
            </a:lnRef>
            <a:fillRef idx="3">
              <a:schemeClr val="accent6"/>
            </a:fillRef>
            <a:effectRef idx="3">
              <a:schemeClr val="accent6"/>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i="0" u="none" strike="noStrike" kern="1200" cap="none" spc="0" normalizeH="0" baseline="0" noProof="0" dirty="0">
                  <a:ln>
                    <a:solidFill>
                      <a:srgbClr val="FFFFFF"/>
                    </a:solidFill>
                  </a:ln>
                  <a:solidFill>
                    <a:srgbClr val="FFFFFF"/>
                  </a:solidFill>
                  <a:effectLst/>
                  <a:uLnTx/>
                  <a:uFillTx/>
                  <a:ea typeface="+mn-ea"/>
                  <a:cs typeface="Arial" panose="020B0604020202020204" pitchFamily="34" charset="0"/>
                </a:rPr>
                <a:t>BS I</a:t>
              </a:r>
            </a:p>
          </p:txBody>
        </p:sp>
      </p:grpSp>
      <p:grpSp>
        <p:nvGrpSpPr>
          <p:cNvPr id="11" name="Group 4">
            <a:extLst>
              <a:ext uri="{FF2B5EF4-FFF2-40B4-BE49-F238E27FC236}">
                <a16:creationId xmlns:a16="http://schemas.microsoft.com/office/drawing/2014/main" xmlns="" id="{AF345BB9-AE78-4FB6-9D2C-1B57E2EA54F3}"/>
              </a:ext>
            </a:extLst>
          </p:cNvPr>
          <p:cNvGrpSpPr>
            <a:grpSpLocks/>
          </p:cNvGrpSpPr>
          <p:nvPr/>
        </p:nvGrpSpPr>
        <p:grpSpPr bwMode="auto">
          <a:xfrm>
            <a:off x="5779135" y="4648200"/>
            <a:ext cx="1884363" cy="1524000"/>
            <a:chOff x="6158549" y="5638800"/>
            <a:chExt cx="1571625" cy="1143000"/>
          </a:xfrm>
        </p:grpSpPr>
        <p:sp>
          <p:nvSpPr>
            <p:cNvPr id="12" name="Oval 11">
              <a:extLst>
                <a:ext uri="{FF2B5EF4-FFF2-40B4-BE49-F238E27FC236}">
                  <a16:creationId xmlns:a16="http://schemas.microsoft.com/office/drawing/2014/main" xmlns="" id="{A66F044C-F2DC-43EA-8F6D-9F39A41B939E}"/>
                </a:ext>
              </a:extLst>
            </p:cNvPr>
            <p:cNvSpPr/>
            <p:nvPr/>
          </p:nvSpPr>
          <p:spPr bwMode="auto">
            <a:xfrm>
              <a:off x="6158549" y="5638800"/>
              <a:ext cx="643479" cy="57150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1" u="none" strike="noStrike" kern="1200" cap="none" spc="0" normalizeH="0" baseline="0" noProof="0" dirty="0">
                  <a:ln>
                    <a:noFill/>
                  </a:ln>
                  <a:solidFill>
                    <a:srgbClr val="000000"/>
                  </a:solidFill>
                  <a:effectLst/>
                  <a:uLnTx/>
                  <a:uFillTx/>
                  <a:latin typeface="Calibri" pitchFamily="34" charset="0"/>
                  <a:ea typeface="+mn-ea"/>
                  <a:cs typeface="+mn-cs"/>
                </a:rPr>
                <a:t>CO</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1" u="none" strike="noStrike" kern="1200" cap="none" spc="0" normalizeH="0" baseline="0" noProof="0" dirty="0">
                  <a:ln>
                    <a:noFill/>
                  </a:ln>
                  <a:solidFill>
                    <a:srgbClr val="000000"/>
                  </a:solidFill>
                  <a:effectLst/>
                  <a:uLnTx/>
                  <a:uFillTx/>
                  <a:latin typeface="Calibri" pitchFamily="34" charset="0"/>
                  <a:ea typeface="+mn-ea"/>
                  <a:cs typeface="+mn-cs"/>
                </a:rPr>
                <a:t>1.5</a:t>
              </a:r>
            </a:p>
          </p:txBody>
        </p:sp>
        <p:sp>
          <p:nvSpPr>
            <p:cNvPr id="13" name="Oval 12">
              <a:extLst>
                <a:ext uri="{FF2B5EF4-FFF2-40B4-BE49-F238E27FC236}">
                  <a16:creationId xmlns:a16="http://schemas.microsoft.com/office/drawing/2014/main" xmlns="" id="{E367A55C-AB1D-4EEA-913A-02955E575EF2}"/>
                </a:ext>
              </a:extLst>
            </p:cNvPr>
            <p:cNvSpPr/>
            <p:nvPr/>
          </p:nvSpPr>
          <p:spPr bwMode="auto">
            <a:xfrm>
              <a:off x="6158549" y="6210300"/>
              <a:ext cx="643479" cy="57150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1" u="none" strike="noStrike" kern="1200" cap="none" spc="0" normalizeH="0" baseline="0" noProof="0" dirty="0">
                  <a:ln>
                    <a:noFill/>
                  </a:ln>
                  <a:solidFill>
                    <a:srgbClr val="000000"/>
                  </a:solidFill>
                  <a:effectLst/>
                  <a:uLnTx/>
                  <a:uFillTx/>
                  <a:latin typeface="Calibri" pitchFamily="34" charset="0"/>
                  <a:ea typeface="+mn-ea"/>
                  <a:cs typeface="+mn-cs"/>
                </a:rPr>
                <a:t>HC</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1" u="none" strike="noStrike" kern="1200" cap="none" spc="0" normalizeH="0" baseline="0" noProof="0" dirty="0">
                  <a:ln>
                    <a:noFill/>
                  </a:ln>
                  <a:solidFill>
                    <a:srgbClr val="000000"/>
                  </a:solidFill>
                  <a:effectLst/>
                  <a:uLnTx/>
                  <a:uFillTx/>
                  <a:latin typeface="Calibri" pitchFamily="34" charset="0"/>
                  <a:ea typeface="+mn-ea"/>
                  <a:cs typeface="+mn-cs"/>
                </a:rPr>
                <a:t>0.13</a:t>
              </a:r>
            </a:p>
          </p:txBody>
        </p:sp>
        <p:sp>
          <p:nvSpPr>
            <p:cNvPr id="14" name="Oval 13">
              <a:extLst>
                <a:ext uri="{FF2B5EF4-FFF2-40B4-BE49-F238E27FC236}">
                  <a16:creationId xmlns:a16="http://schemas.microsoft.com/office/drawing/2014/main" xmlns="" id="{7190CAC0-8034-4B14-89E7-0D018B8A85FC}"/>
                </a:ext>
              </a:extLst>
            </p:cNvPr>
            <p:cNvSpPr/>
            <p:nvPr/>
          </p:nvSpPr>
          <p:spPr bwMode="auto">
            <a:xfrm>
              <a:off x="7086695" y="5638800"/>
              <a:ext cx="643479" cy="57150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1" u="none" strike="noStrike" kern="1200" cap="none" spc="0" normalizeH="0" baseline="0" noProof="0" dirty="0">
                  <a:ln>
                    <a:noFill/>
                  </a:ln>
                  <a:solidFill>
                    <a:srgbClr val="000000"/>
                  </a:solidFill>
                  <a:effectLst/>
                  <a:uLnTx/>
                  <a:uFillTx/>
                  <a:latin typeface="Calibri" pitchFamily="34" charset="0"/>
                  <a:ea typeface="+mn-ea"/>
                  <a:cs typeface="+mn-cs"/>
                </a:rPr>
                <a:t>NOx</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1" u="none" strike="noStrike" kern="1200" cap="none" spc="0" normalizeH="0" baseline="0" noProof="0" dirty="0">
                  <a:ln>
                    <a:noFill/>
                  </a:ln>
                  <a:solidFill>
                    <a:srgbClr val="000000"/>
                  </a:solidFill>
                  <a:effectLst/>
                  <a:uLnTx/>
                  <a:uFillTx/>
                  <a:latin typeface="Calibri" pitchFamily="34" charset="0"/>
                  <a:ea typeface="+mn-ea"/>
                  <a:cs typeface="+mn-cs"/>
                </a:rPr>
                <a:t>0.4</a:t>
              </a:r>
            </a:p>
          </p:txBody>
        </p:sp>
        <p:sp>
          <p:nvSpPr>
            <p:cNvPr id="15" name="Oval 14">
              <a:extLst>
                <a:ext uri="{FF2B5EF4-FFF2-40B4-BE49-F238E27FC236}">
                  <a16:creationId xmlns:a16="http://schemas.microsoft.com/office/drawing/2014/main" xmlns="" id="{34C4EFE7-10A3-4AEE-B14E-90B3C8DED0D2}"/>
                </a:ext>
              </a:extLst>
            </p:cNvPr>
            <p:cNvSpPr/>
            <p:nvPr/>
          </p:nvSpPr>
          <p:spPr bwMode="auto">
            <a:xfrm>
              <a:off x="7086695" y="6210300"/>
              <a:ext cx="643479" cy="57150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1" u="none" strike="noStrike" kern="1200" cap="none" spc="0" normalizeH="0" baseline="0" noProof="0" dirty="0">
                  <a:ln>
                    <a:noFill/>
                  </a:ln>
                  <a:solidFill>
                    <a:srgbClr val="000000"/>
                  </a:solidFill>
                  <a:effectLst/>
                  <a:uLnTx/>
                  <a:uFillTx/>
                  <a:latin typeface="Calibri" pitchFamily="34" charset="0"/>
                  <a:ea typeface="+mn-ea"/>
                  <a:cs typeface="+mn-cs"/>
                </a:rPr>
                <a:t>PM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1" u="none" strike="noStrike" kern="1200" cap="none" spc="0" normalizeH="0" baseline="0" noProof="0" dirty="0">
                  <a:ln>
                    <a:noFill/>
                  </a:ln>
                  <a:solidFill>
                    <a:srgbClr val="000000"/>
                  </a:solidFill>
                  <a:effectLst/>
                  <a:uLnTx/>
                  <a:uFillTx/>
                  <a:latin typeface="Calibri" pitchFamily="34" charset="0"/>
                  <a:ea typeface="+mn-ea"/>
                  <a:cs typeface="+mn-cs"/>
                </a:rPr>
                <a:t>0.01</a:t>
              </a:r>
            </a:p>
          </p:txBody>
        </p:sp>
        <p:sp>
          <p:nvSpPr>
            <p:cNvPr id="16" name="Octagon 15">
              <a:extLst>
                <a:ext uri="{FF2B5EF4-FFF2-40B4-BE49-F238E27FC236}">
                  <a16:creationId xmlns:a16="http://schemas.microsoft.com/office/drawing/2014/main" xmlns="" id="{4B22BB8E-5E18-4DF1-8CEA-98CBFF1EBA43}"/>
                </a:ext>
              </a:extLst>
            </p:cNvPr>
            <p:cNvSpPr/>
            <p:nvPr/>
          </p:nvSpPr>
          <p:spPr bwMode="auto">
            <a:xfrm>
              <a:off x="6587171" y="5853114"/>
              <a:ext cx="714375" cy="642937"/>
            </a:xfrm>
            <a:prstGeom prst="octagon">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i="0" u="none" strike="noStrike" kern="1200" cap="none" spc="0" normalizeH="0" baseline="0" noProof="0" dirty="0">
                  <a:ln>
                    <a:solidFill>
                      <a:srgbClr val="FFFFFF"/>
                    </a:solidFill>
                  </a:ln>
                  <a:solidFill>
                    <a:srgbClr val="FFFFFF"/>
                  </a:solidFill>
                  <a:effectLst/>
                  <a:uLnTx/>
                  <a:uFillTx/>
                  <a:ea typeface="+mn-ea"/>
                  <a:cs typeface="Arial" panose="020B0604020202020204" pitchFamily="34" charset="0"/>
                </a:rPr>
                <a:t>BS VI</a:t>
              </a:r>
            </a:p>
          </p:txBody>
        </p:sp>
      </p:grpSp>
      <p:sp>
        <p:nvSpPr>
          <p:cNvPr id="17" name="Down Arrow 19">
            <a:extLst>
              <a:ext uri="{FF2B5EF4-FFF2-40B4-BE49-F238E27FC236}">
                <a16:creationId xmlns:a16="http://schemas.microsoft.com/office/drawing/2014/main" xmlns="" id="{11B6C458-DB78-4217-AB64-3F2F8ABBB94A}"/>
              </a:ext>
            </a:extLst>
          </p:cNvPr>
          <p:cNvSpPr/>
          <p:nvPr/>
        </p:nvSpPr>
        <p:spPr>
          <a:xfrm rot="18925244">
            <a:off x="4531360" y="4292600"/>
            <a:ext cx="820738" cy="14636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1" i="1" u="none" strike="noStrike" kern="1200" cap="none" spc="0" normalizeH="0" baseline="0" noProof="0">
              <a:ln>
                <a:noFill/>
              </a:ln>
              <a:solidFill>
                <a:srgbClr val="FFFFFF"/>
              </a:solidFill>
              <a:effectLst/>
              <a:uLnTx/>
              <a:uFillTx/>
              <a:latin typeface="Arial"/>
              <a:ea typeface="+mn-ea"/>
              <a:cs typeface="+mn-cs"/>
            </a:endParaRPr>
          </a:p>
        </p:txBody>
      </p:sp>
      <p:grpSp>
        <p:nvGrpSpPr>
          <p:cNvPr id="18" name="Group 20">
            <a:extLst>
              <a:ext uri="{FF2B5EF4-FFF2-40B4-BE49-F238E27FC236}">
                <a16:creationId xmlns:a16="http://schemas.microsoft.com/office/drawing/2014/main" xmlns="" id="{5F17C536-9D3B-4CBF-B73D-537E0513FAF4}"/>
              </a:ext>
            </a:extLst>
          </p:cNvPr>
          <p:cNvGrpSpPr>
            <a:grpSpLocks/>
          </p:cNvGrpSpPr>
          <p:nvPr/>
        </p:nvGrpSpPr>
        <p:grpSpPr bwMode="auto">
          <a:xfrm>
            <a:off x="8157210" y="1290638"/>
            <a:ext cx="2924175" cy="2857500"/>
            <a:chOff x="5602256" y="990600"/>
            <a:chExt cx="2924178" cy="2857500"/>
          </a:xfrm>
        </p:grpSpPr>
        <p:sp>
          <p:nvSpPr>
            <p:cNvPr id="19" name="Oval 18">
              <a:extLst>
                <a:ext uri="{FF2B5EF4-FFF2-40B4-BE49-F238E27FC236}">
                  <a16:creationId xmlns:a16="http://schemas.microsoft.com/office/drawing/2014/main" xmlns="" id="{479DCCA7-1F80-4BC9-BFA0-D5E49DF239EC}"/>
                </a:ext>
              </a:extLst>
            </p:cNvPr>
            <p:cNvSpPr/>
            <p:nvPr/>
          </p:nvSpPr>
          <p:spPr bwMode="auto">
            <a:xfrm>
              <a:off x="5602256" y="990600"/>
              <a:ext cx="1423989" cy="139065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CO</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1.5</a:t>
              </a:r>
            </a:p>
          </p:txBody>
        </p:sp>
        <p:sp>
          <p:nvSpPr>
            <p:cNvPr id="20" name="Oval 19">
              <a:extLst>
                <a:ext uri="{FF2B5EF4-FFF2-40B4-BE49-F238E27FC236}">
                  <a16:creationId xmlns:a16="http://schemas.microsoft.com/office/drawing/2014/main" xmlns="" id="{FB59642D-4482-4ED5-B9A5-D2BD987E0D4B}"/>
                </a:ext>
              </a:extLst>
            </p:cNvPr>
            <p:cNvSpPr/>
            <p:nvPr/>
          </p:nvSpPr>
          <p:spPr bwMode="auto">
            <a:xfrm>
              <a:off x="5602256" y="2381250"/>
              <a:ext cx="1423989" cy="1395412"/>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HC</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0.46</a:t>
              </a:r>
            </a:p>
          </p:txBody>
        </p:sp>
        <p:sp>
          <p:nvSpPr>
            <p:cNvPr id="21" name="Oval 20">
              <a:extLst>
                <a:ext uri="{FF2B5EF4-FFF2-40B4-BE49-F238E27FC236}">
                  <a16:creationId xmlns:a16="http://schemas.microsoft.com/office/drawing/2014/main" xmlns="" id="{A3E91639-C224-407E-B1C5-92FF97C199D8}"/>
                </a:ext>
              </a:extLst>
            </p:cNvPr>
            <p:cNvSpPr/>
            <p:nvPr/>
          </p:nvSpPr>
          <p:spPr bwMode="auto">
            <a:xfrm>
              <a:off x="7026245" y="990600"/>
              <a:ext cx="1423988" cy="139065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NOx</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3.5</a:t>
              </a:r>
            </a:p>
          </p:txBody>
        </p:sp>
        <p:sp>
          <p:nvSpPr>
            <p:cNvPr id="22" name="Oval 21">
              <a:extLst>
                <a:ext uri="{FF2B5EF4-FFF2-40B4-BE49-F238E27FC236}">
                  <a16:creationId xmlns:a16="http://schemas.microsoft.com/office/drawing/2014/main" xmlns="" id="{1BEA70BB-65C0-4D53-9B4A-640323C4D8E4}"/>
                </a:ext>
              </a:extLst>
            </p:cNvPr>
            <p:cNvSpPr/>
            <p:nvPr/>
          </p:nvSpPr>
          <p:spPr bwMode="auto">
            <a:xfrm>
              <a:off x="7026245" y="2381250"/>
              <a:ext cx="1500189" cy="146685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PM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1" u="none" strike="noStrike" kern="1200" cap="none" spc="0" normalizeH="0" baseline="0" noProof="0" dirty="0">
                  <a:ln>
                    <a:noFill/>
                  </a:ln>
                  <a:solidFill>
                    <a:srgbClr val="000000"/>
                  </a:solidFill>
                  <a:effectLst/>
                  <a:uLnTx/>
                  <a:uFillTx/>
                  <a:latin typeface="Calibri" pitchFamily="34" charset="0"/>
                  <a:ea typeface="+mn-ea"/>
                  <a:cs typeface="+mn-cs"/>
                </a:rPr>
                <a:t>0.02</a:t>
              </a:r>
            </a:p>
          </p:txBody>
        </p:sp>
        <p:sp>
          <p:nvSpPr>
            <p:cNvPr id="23" name="Octagon 22">
              <a:extLst>
                <a:ext uri="{FF2B5EF4-FFF2-40B4-BE49-F238E27FC236}">
                  <a16:creationId xmlns:a16="http://schemas.microsoft.com/office/drawing/2014/main" xmlns="" id="{D18249E7-3B20-4DA4-8058-BB9395BF7CBC}"/>
                </a:ext>
              </a:extLst>
            </p:cNvPr>
            <p:cNvSpPr/>
            <p:nvPr/>
          </p:nvSpPr>
          <p:spPr bwMode="auto">
            <a:xfrm>
              <a:off x="6392837" y="1893160"/>
              <a:ext cx="1143003" cy="1002440"/>
            </a:xfrm>
            <a:prstGeom prst="octagon">
              <a:avLst/>
            </a:prstGeom>
            <a:ln>
              <a:headEnd type="none" w="med" len="med"/>
              <a:tailEnd type="none" w="med" len="med"/>
            </a:ln>
          </p:spPr>
          <p:style>
            <a:lnRef idx="0">
              <a:schemeClr val="accent6"/>
            </a:lnRef>
            <a:fillRef idx="3">
              <a:schemeClr val="accent6"/>
            </a:fillRef>
            <a:effectRef idx="3">
              <a:schemeClr val="accent6"/>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i="0" u="none" strike="noStrike" kern="1200" cap="none" spc="0" normalizeH="0" baseline="0" noProof="0" dirty="0">
                  <a:ln>
                    <a:solidFill>
                      <a:srgbClr val="FFFFFF"/>
                    </a:solidFill>
                  </a:ln>
                  <a:solidFill>
                    <a:srgbClr val="FFFFFF"/>
                  </a:solidFill>
                  <a:effectLst/>
                  <a:uLnTx/>
                  <a:uFillTx/>
                  <a:ea typeface="+mn-ea"/>
                  <a:cs typeface="Arial" panose="020B0604020202020204" pitchFamily="34" charset="0"/>
                </a:rPr>
                <a:t>BS IV</a:t>
              </a:r>
            </a:p>
          </p:txBody>
        </p:sp>
      </p:grpSp>
      <p:sp>
        <p:nvSpPr>
          <p:cNvPr id="24" name="Down Arrow 19">
            <a:extLst>
              <a:ext uri="{FF2B5EF4-FFF2-40B4-BE49-F238E27FC236}">
                <a16:creationId xmlns:a16="http://schemas.microsoft.com/office/drawing/2014/main" xmlns="" id="{27CDFFD5-5B8B-4D93-8F6C-7F2C2C8C18CD}"/>
              </a:ext>
            </a:extLst>
          </p:cNvPr>
          <p:cNvSpPr/>
          <p:nvPr/>
        </p:nvSpPr>
        <p:spPr>
          <a:xfrm rot="2692035">
            <a:off x="8065135" y="4294188"/>
            <a:ext cx="822325" cy="14795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1" i="1" u="none" strike="noStrike" kern="1200" cap="none" spc="0" normalizeH="0" baseline="0" noProof="0">
              <a:ln>
                <a:noFill/>
              </a:ln>
              <a:solidFill>
                <a:srgbClr val="FFFFFF"/>
              </a:solidFill>
              <a:effectLst/>
              <a:uLnTx/>
              <a:uFillTx/>
              <a:latin typeface="Arial"/>
              <a:ea typeface="+mn-ea"/>
              <a:cs typeface="+mn-cs"/>
            </a:endParaRPr>
          </a:p>
        </p:txBody>
      </p:sp>
      <p:sp>
        <p:nvSpPr>
          <p:cNvPr id="25" name="Pentagon 16">
            <a:extLst>
              <a:ext uri="{FF2B5EF4-FFF2-40B4-BE49-F238E27FC236}">
                <a16:creationId xmlns:a16="http://schemas.microsoft.com/office/drawing/2014/main" xmlns="" id="{CE679CAB-4D4A-4686-A4F1-DB9C8C8816B4}"/>
              </a:ext>
            </a:extLst>
          </p:cNvPr>
          <p:cNvSpPr/>
          <p:nvPr/>
        </p:nvSpPr>
        <p:spPr bwMode="auto">
          <a:xfrm>
            <a:off x="9360535" y="4359275"/>
            <a:ext cx="1524000" cy="1647825"/>
          </a:xfrm>
          <a:prstGeom prst="homePlate">
            <a:avLst>
              <a:gd name="adj" fmla="val 0"/>
            </a:avLst>
          </a:prstGeom>
          <a:solidFill>
            <a:schemeClr val="accent6">
              <a:lumMod val="20000"/>
              <a:lumOff val="80000"/>
            </a:schemeClr>
          </a:solidFill>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 Reduction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(BS IV to BS VI)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NOx  – 88.5 %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PM    – 50 %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CO     –  0%</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1" i="1" u="none" strike="noStrike" kern="1200" cap="none" spc="0" normalizeH="0" baseline="0" noProof="0" dirty="0">
                <a:ln>
                  <a:noFill/>
                </a:ln>
                <a:solidFill>
                  <a:srgbClr val="000099"/>
                </a:solidFill>
                <a:effectLst/>
                <a:uLnTx/>
                <a:uFillTx/>
                <a:latin typeface="Calibri" pitchFamily="34" charset="0"/>
                <a:ea typeface="+mn-ea"/>
                <a:cs typeface="+mn-cs"/>
              </a:rPr>
              <a:t>HC     –  72 %</a:t>
            </a:r>
          </a:p>
        </p:txBody>
      </p:sp>
      <p:sp>
        <p:nvSpPr>
          <p:cNvPr id="26" name="TextBox 25">
            <a:extLst>
              <a:ext uri="{FF2B5EF4-FFF2-40B4-BE49-F238E27FC236}">
                <a16:creationId xmlns:a16="http://schemas.microsoft.com/office/drawing/2014/main" xmlns="" id="{EABF5B9F-C435-4A6E-B9B0-A7BA39901530}"/>
              </a:ext>
            </a:extLst>
          </p:cNvPr>
          <p:cNvSpPr txBox="1"/>
          <p:nvPr/>
        </p:nvSpPr>
        <p:spPr>
          <a:xfrm>
            <a:off x="1495840" y="516835"/>
            <a:ext cx="3825214" cy="523220"/>
          </a:xfrm>
          <a:prstGeom prst="rect">
            <a:avLst/>
          </a:prstGeom>
          <a:noFill/>
        </p:spPr>
        <p:txBody>
          <a:bodyPr wrap="none" rtlCol="0">
            <a:spAutoFit/>
          </a:bodyPr>
          <a:lstStyle/>
          <a:p>
            <a:r>
              <a:rPr lang="en-US" sz="2800" b="1" dirty="0"/>
              <a:t>BS6 – Emission Standard</a:t>
            </a:r>
          </a:p>
        </p:txBody>
      </p:sp>
      <p:sp>
        <p:nvSpPr>
          <p:cNvPr id="27" name="TextBox 26">
            <a:extLst>
              <a:ext uri="{FF2B5EF4-FFF2-40B4-BE49-F238E27FC236}">
                <a16:creationId xmlns:a16="http://schemas.microsoft.com/office/drawing/2014/main" xmlns="" id="{60BFD677-C1FD-4019-A49B-277AC43A42E9}"/>
              </a:ext>
            </a:extLst>
          </p:cNvPr>
          <p:cNvSpPr txBox="1"/>
          <p:nvPr/>
        </p:nvSpPr>
        <p:spPr>
          <a:xfrm>
            <a:off x="490330" y="516835"/>
            <a:ext cx="463588" cy="523220"/>
          </a:xfrm>
          <a:prstGeom prst="rect">
            <a:avLst/>
          </a:prstGeom>
          <a:noFill/>
        </p:spPr>
        <p:txBody>
          <a:bodyPr wrap="none" rtlCol="0">
            <a:spAutoFit/>
          </a:bodyPr>
          <a:lstStyle/>
          <a:p>
            <a:r>
              <a:rPr lang="en-US" sz="2800" b="1" dirty="0"/>
              <a:t>1.</a:t>
            </a:r>
            <a:endParaRPr lang="en-IN" sz="2000" b="1" dirty="0"/>
          </a:p>
        </p:txBody>
      </p:sp>
      <p:sp>
        <p:nvSpPr>
          <p:cNvPr id="28" name="Rectangle 27">
            <a:extLst>
              <a:ext uri="{FF2B5EF4-FFF2-40B4-BE49-F238E27FC236}">
                <a16:creationId xmlns:a16="http://schemas.microsoft.com/office/drawing/2014/main" xmlns="" id="{7A2A16FF-8DC4-4894-AF7A-177DFC8E9EDE}"/>
              </a:ext>
            </a:extLst>
          </p:cNvPr>
          <p:cNvSpPr/>
          <p:nvPr/>
        </p:nvSpPr>
        <p:spPr>
          <a:xfrm>
            <a:off x="8947790" y="6007100"/>
            <a:ext cx="3094155" cy="338554"/>
          </a:xfrm>
          <a:prstGeom prst="rect">
            <a:avLst/>
          </a:prstGeom>
        </p:spPr>
        <p:txBody>
          <a:bodyPr wrap="square">
            <a:spAutoFit/>
          </a:bodyPr>
          <a:lstStyle/>
          <a:p>
            <a:r>
              <a:rPr lang="en-US" sz="1600" dirty="0"/>
              <a:t>Huge reduction of </a:t>
            </a:r>
            <a:r>
              <a:rPr lang="en-US" sz="1600" dirty="0" err="1"/>
              <a:t>Nox</a:t>
            </a:r>
            <a:r>
              <a:rPr lang="en-US" sz="1600" dirty="0"/>
              <a:t>, PM and HC</a:t>
            </a:r>
          </a:p>
        </p:txBody>
      </p:sp>
    </p:spTree>
    <p:extLst>
      <p:ext uri="{BB962C8B-B14F-4D97-AF65-F5344CB8AC3E}">
        <p14:creationId xmlns:p14="http://schemas.microsoft.com/office/powerpoint/2010/main" val="1339910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xmlns="" id="{AE0BAC33-FF42-4682-8BBB-3FA939806A1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410905" y="1487276"/>
            <a:ext cx="6497556" cy="3522823"/>
          </a:xfrm>
          <a:prstGeom prst="rect">
            <a:avLst/>
          </a:prstGeom>
          <a:ln>
            <a:noFill/>
          </a:ln>
        </p:spPr>
      </p:pic>
      <p:sp>
        <p:nvSpPr>
          <p:cNvPr id="6" name="TextBox 5">
            <a:extLst>
              <a:ext uri="{FF2B5EF4-FFF2-40B4-BE49-F238E27FC236}">
                <a16:creationId xmlns:a16="http://schemas.microsoft.com/office/drawing/2014/main" xmlns="" id="{5D80E068-233C-4A0E-B7D0-9ECFE90330CB}"/>
              </a:ext>
            </a:extLst>
          </p:cNvPr>
          <p:cNvSpPr txBox="1"/>
          <p:nvPr/>
        </p:nvSpPr>
        <p:spPr>
          <a:xfrm>
            <a:off x="7647980" y="475715"/>
            <a:ext cx="3635830" cy="369332"/>
          </a:xfrm>
          <a:prstGeom prst="rect">
            <a:avLst/>
          </a:prstGeom>
          <a:noFill/>
        </p:spPr>
        <p:txBody>
          <a:bodyPr wrap="square" rtlCol="0">
            <a:spAutoFit/>
          </a:bodyPr>
          <a:lstStyle/>
          <a:p>
            <a:pPr algn="ctr"/>
            <a:r>
              <a:rPr lang="en-US" b="1" dirty="0"/>
              <a:t>Screen </a:t>
            </a:r>
            <a:r>
              <a:rPr lang="en-US" b="1" dirty="0">
                <a:solidFill>
                  <a:srgbClr val="0070C0"/>
                </a:solidFill>
              </a:rPr>
              <a:t>2</a:t>
            </a:r>
            <a:r>
              <a:rPr lang="en-US" b="1" dirty="0"/>
              <a:t>: Vehicle info screen</a:t>
            </a:r>
            <a:endParaRPr lang="en-IN" b="1" dirty="0"/>
          </a:p>
        </p:txBody>
      </p:sp>
      <p:sp>
        <p:nvSpPr>
          <p:cNvPr id="8" name="TextBox 7">
            <a:extLst>
              <a:ext uri="{FF2B5EF4-FFF2-40B4-BE49-F238E27FC236}">
                <a16:creationId xmlns:a16="http://schemas.microsoft.com/office/drawing/2014/main" xmlns="" id="{270BA69F-7B6A-4AF3-99E1-1CC49EBD3346}"/>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13" name="TextBox 12">
            <a:extLst>
              <a:ext uri="{FF2B5EF4-FFF2-40B4-BE49-F238E27FC236}">
                <a16:creationId xmlns:a16="http://schemas.microsoft.com/office/drawing/2014/main" xmlns="" id="{31DFCC3F-7C62-4685-85E1-8A0D4EFFCDC0}"/>
              </a:ext>
            </a:extLst>
          </p:cNvPr>
          <p:cNvSpPr txBox="1"/>
          <p:nvPr/>
        </p:nvSpPr>
        <p:spPr>
          <a:xfrm>
            <a:off x="7516837" y="1420837"/>
            <a:ext cx="4572001" cy="984885"/>
          </a:xfrm>
          <a:prstGeom prst="rect">
            <a:avLst/>
          </a:prstGeom>
          <a:noFill/>
          <a:ln>
            <a:noFill/>
          </a:ln>
        </p:spPr>
        <p:txBody>
          <a:bodyPr wrap="square" rtlCol="0">
            <a:spAutoFit/>
          </a:bodyPr>
          <a:lstStyle/>
          <a:p>
            <a:pPr fontAlgn="ctr"/>
            <a:r>
              <a:rPr lang="en-US" sz="1600" dirty="0"/>
              <a:t>The information available in the Vehicle info screen</a:t>
            </a:r>
          </a:p>
          <a:p>
            <a:pPr marL="800100" lvl="1" indent="-342900" fontAlgn="ctr">
              <a:buFont typeface="+mj-lt"/>
              <a:buAutoNum type="arabicPeriod"/>
            </a:pPr>
            <a:r>
              <a:rPr lang="en-US" sz="1400" dirty="0"/>
              <a:t>OIL PRESSURE in bar</a:t>
            </a:r>
          </a:p>
          <a:p>
            <a:pPr marL="800100" lvl="1" indent="-342900" fontAlgn="ctr">
              <a:buFont typeface="+mj-lt"/>
              <a:buAutoNum type="arabicPeriod"/>
            </a:pPr>
            <a:r>
              <a:rPr lang="en-US" sz="1400" dirty="0"/>
              <a:t>VEHICLE SPEED in km/h</a:t>
            </a:r>
          </a:p>
          <a:p>
            <a:pPr marL="800100" lvl="1" indent="-342900" fontAlgn="ctr">
              <a:buFont typeface="+mj-lt"/>
              <a:buAutoNum type="arabicPeriod"/>
            </a:pPr>
            <a:r>
              <a:rPr lang="en-US" sz="1400" dirty="0"/>
              <a:t>BATTERY VOLTAGE in V</a:t>
            </a:r>
          </a:p>
        </p:txBody>
      </p:sp>
      <p:sp>
        <p:nvSpPr>
          <p:cNvPr id="11" name="TextBox 10">
            <a:extLst>
              <a:ext uri="{FF2B5EF4-FFF2-40B4-BE49-F238E27FC236}">
                <a16:creationId xmlns:a16="http://schemas.microsoft.com/office/drawing/2014/main" xmlns="" id="{E56EF0CF-561C-4E21-B09A-C974CEE7EB76}"/>
              </a:ext>
            </a:extLst>
          </p:cNvPr>
          <p:cNvSpPr txBox="1"/>
          <p:nvPr/>
        </p:nvSpPr>
        <p:spPr>
          <a:xfrm>
            <a:off x="1495840" y="251792"/>
            <a:ext cx="4835939" cy="830997"/>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4"/>
            </a:pPr>
            <a:r>
              <a:rPr lang="en-US" sz="2000" dirty="0"/>
              <a:t>LCD screen navigation</a:t>
            </a:r>
            <a:endParaRPr lang="en-US" sz="2000" b="1" dirty="0"/>
          </a:p>
        </p:txBody>
      </p:sp>
      <p:sp>
        <p:nvSpPr>
          <p:cNvPr id="5" name="Rectangle: Rounded Corners 4">
            <a:extLst>
              <a:ext uri="{FF2B5EF4-FFF2-40B4-BE49-F238E27FC236}">
                <a16:creationId xmlns:a16="http://schemas.microsoft.com/office/drawing/2014/main" xmlns="" id="{EF96A2CA-DEAE-43CC-BD6C-78B184543145}"/>
              </a:ext>
            </a:extLst>
          </p:cNvPr>
          <p:cNvSpPr/>
          <p:nvPr/>
        </p:nvSpPr>
        <p:spPr>
          <a:xfrm>
            <a:off x="2869126" y="2868791"/>
            <a:ext cx="1625600" cy="1016000"/>
          </a:xfrm>
          <a:prstGeom prst="roundRect">
            <a:avLst/>
          </a:prstGeom>
          <a:noFill/>
          <a:ln w="285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2" name="Connector: Elbow 11">
            <a:extLst>
              <a:ext uri="{FF2B5EF4-FFF2-40B4-BE49-F238E27FC236}">
                <a16:creationId xmlns:a16="http://schemas.microsoft.com/office/drawing/2014/main" xmlns="" id="{46A9D29A-6A23-4D7B-B54D-530D3CDBF616}"/>
              </a:ext>
            </a:extLst>
          </p:cNvPr>
          <p:cNvCxnSpPr>
            <a:stCxn id="5" idx="2"/>
            <a:endCxn id="10" idx="1"/>
          </p:cNvCxnSpPr>
          <p:nvPr/>
        </p:nvCxnSpPr>
        <p:spPr>
          <a:xfrm rot="16200000" flipH="1">
            <a:off x="5378292" y="2188425"/>
            <a:ext cx="1406158" cy="4798890"/>
          </a:xfrm>
          <a:prstGeom prst="bentConnector2">
            <a:avLst/>
          </a:prstGeom>
          <a:ln w="19050">
            <a:solidFill>
              <a:srgbClr val="FF0000"/>
            </a:solidFill>
            <a:tailEnd type="triangle"/>
          </a:ln>
        </p:spPr>
        <p:style>
          <a:lnRef idx="1">
            <a:schemeClr val="dk1"/>
          </a:lnRef>
          <a:fillRef idx="0">
            <a:schemeClr val="dk1"/>
          </a:fillRef>
          <a:effectRef idx="0">
            <a:schemeClr val="dk1"/>
          </a:effectRef>
          <a:fontRef idx="minor">
            <a:schemeClr val="tx1"/>
          </a:fontRef>
        </p:style>
      </p:cxnSp>
      <p:grpSp>
        <p:nvGrpSpPr>
          <p:cNvPr id="2" name="Group 1">
            <a:extLst>
              <a:ext uri="{FF2B5EF4-FFF2-40B4-BE49-F238E27FC236}">
                <a16:creationId xmlns:a16="http://schemas.microsoft.com/office/drawing/2014/main" xmlns="" id="{C72215F0-0D07-4577-9A99-F03EC6A4926F}"/>
              </a:ext>
            </a:extLst>
          </p:cNvPr>
          <p:cNvGrpSpPr/>
          <p:nvPr/>
        </p:nvGrpSpPr>
        <p:grpSpPr>
          <a:xfrm>
            <a:off x="8480816" y="4465730"/>
            <a:ext cx="2927664" cy="1650438"/>
            <a:chOff x="8480816" y="4465730"/>
            <a:chExt cx="2927664" cy="1650438"/>
          </a:xfrm>
        </p:grpSpPr>
        <p:pic>
          <p:nvPicPr>
            <p:cNvPr id="10" name="Picture 9">
              <a:extLst>
                <a:ext uri="{FF2B5EF4-FFF2-40B4-BE49-F238E27FC236}">
                  <a16:creationId xmlns:a16="http://schemas.microsoft.com/office/drawing/2014/main" xmlns="" id="{1E0CA7D3-0347-48A2-B453-99AA8208FD7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8480816" y="4465730"/>
              <a:ext cx="2917823" cy="1650438"/>
            </a:xfrm>
            <a:prstGeom prst="rect">
              <a:avLst/>
            </a:prstGeom>
          </p:spPr>
        </p:pic>
        <p:pic>
          <p:nvPicPr>
            <p:cNvPr id="16" name="Picture 15">
              <a:extLst>
                <a:ext uri="{FF2B5EF4-FFF2-40B4-BE49-F238E27FC236}">
                  <a16:creationId xmlns:a16="http://schemas.microsoft.com/office/drawing/2014/main" xmlns="" id="{451ACCA9-6F03-4B85-B707-4B92F40B3EA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59247" b="16748"/>
            <a:stretch/>
          </p:blipFill>
          <p:spPr>
            <a:xfrm>
              <a:off x="8490657" y="5150525"/>
              <a:ext cx="2917823" cy="396196"/>
            </a:xfrm>
            <a:prstGeom prst="rect">
              <a:avLst/>
            </a:prstGeom>
          </p:spPr>
        </p:pic>
        <p:pic>
          <p:nvPicPr>
            <p:cNvPr id="19" name="Picture 18">
              <a:extLst>
                <a:ext uri="{FF2B5EF4-FFF2-40B4-BE49-F238E27FC236}">
                  <a16:creationId xmlns:a16="http://schemas.microsoft.com/office/drawing/2014/main" xmlns="" id="{BF39701F-98D0-4D63-B93A-09859FAC0B24}"/>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a:ext>
              </a:extLst>
            </a:blip>
            <a:srcRect t="57209" b="15467"/>
            <a:stretch/>
          </p:blipFill>
          <p:spPr>
            <a:xfrm>
              <a:off x="8480816" y="5506968"/>
              <a:ext cx="2927664" cy="364921"/>
            </a:xfrm>
            <a:prstGeom prst="rect">
              <a:avLst/>
            </a:prstGeom>
          </p:spPr>
        </p:pic>
      </p:grpSp>
      <p:grpSp>
        <p:nvGrpSpPr>
          <p:cNvPr id="20" name="Group 19">
            <a:extLst>
              <a:ext uri="{FF2B5EF4-FFF2-40B4-BE49-F238E27FC236}">
                <a16:creationId xmlns:a16="http://schemas.microsoft.com/office/drawing/2014/main" xmlns="" id="{1D83E537-E1C9-4FEF-8801-A05758E0F0D3}"/>
              </a:ext>
            </a:extLst>
          </p:cNvPr>
          <p:cNvGrpSpPr/>
          <p:nvPr/>
        </p:nvGrpSpPr>
        <p:grpSpPr>
          <a:xfrm>
            <a:off x="2955507" y="2938938"/>
            <a:ext cx="1407946" cy="878050"/>
            <a:chOff x="8480816" y="4465730"/>
            <a:chExt cx="2917823" cy="1650438"/>
          </a:xfrm>
        </p:grpSpPr>
        <p:pic>
          <p:nvPicPr>
            <p:cNvPr id="21" name="Picture 20">
              <a:extLst>
                <a:ext uri="{FF2B5EF4-FFF2-40B4-BE49-F238E27FC236}">
                  <a16:creationId xmlns:a16="http://schemas.microsoft.com/office/drawing/2014/main" xmlns="" id="{BF9B8446-BC6F-4F58-84AF-6F9DC916B4A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8480816" y="4465730"/>
              <a:ext cx="2917823" cy="1650438"/>
            </a:xfrm>
            <a:prstGeom prst="rect">
              <a:avLst/>
            </a:prstGeom>
          </p:spPr>
        </p:pic>
        <p:pic>
          <p:nvPicPr>
            <p:cNvPr id="22" name="Picture 21">
              <a:extLst>
                <a:ext uri="{FF2B5EF4-FFF2-40B4-BE49-F238E27FC236}">
                  <a16:creationId xmlns:a16="http://schemas.microsoft.com/office/drawing/2014/main" xmlns="" id="{EE794525-9312-4F8E-8987-32124814378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59247" b="16748"/>
            <a:stretch/>
          </p:blipFill>
          <p:spPr>
            <a:xfrm>
              <a:off x="8490656" y="5150524"/>
              <a:ext cx="2907983" cy="394859"/>
            </a:xfrm>
            <a:prstGeom prst="rect">
              <a:avLst/>
            </a:prstGeom>
          </p:spPr>
        </p:pic>
        <p:pic>
          <p:nvPicPr>
            <p:cNvPr id="23" name="Picture 22">
              <a:extLst>
                <a:ext uri="{FF2B5EF4-FFF2-40B4-BE49-F238E27FC236}">
                  <a16:creationId xmlns:a16="http://schemas.microsoft.com/office/drawing/2014/main" xmlns="" id="{D44EB3E9-22AB-4171-9D6F-53C956D7DF6D}"/>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a:ext>
              </a:extLst>
            </a:blip>
            <a:srcRect t="57209" b="15467"/>
            <a:stretch/>
          </p:blipFill>
          <p:spPr>
            <a:xfrm>
              <a:off x="8480816" y="5545382"/>
              <a:ext cx="2907983" cy="323734"/>
            </a:xfrm>
            <a:prstGeom prst="rect">
              <a:avLst/>
            </a:prstGeom>
          </p:spPr>
        </p:pic>
      </p:grpSp>
    </p:spTree>
    <p:extLst>
      <p:ext uri="{BB962C8B-B14F-4D97-AF65-F5344CB8AC3E}">
        <p14:creationId xmlns:p14="http://schemas.microsoft.com/office/powerpoint/2010/main" val="13225062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xmlns="" id="{59D2528F-E61F-4F52-A493-1B15F6B4B53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362779" y="1535402"/>
            <a:ext cx="6497556" cy="3522823"/>
          </a:xfrm>
          <a:prstGeom prst="rect">
            <a:avLst/>
          </a:prstGeom>
          <a:ln>
            <a:noFill/>
          </a:ln>
        </p:spPr>
      </p:pic>
      <p:sp>
        <p:nvSpPr>
          <p:cNvPr id="6" name="TextBox 5">
            <a:extLst>
              <a:ext uri="{FF2B5EF4-FFF2-40B4-BE49-F238E27FC236}">
                <a16:creationId xmlns:a16="http://schemas.microsoft.com/office/drawing/2014/main" xmlns="" id="{2F894A1A-3ACD-4F7E-992E-25FC49EFC0B2}"/>
              </a:ext>
            </a:extLst>
          </p:cNvPr>
          <p:cNvSpPr txBox="1"/>
          <p:nvPr/>
        </p:nvSpPr>
        <p:spPr>
          <a:xfrm>
            <a:off x="7647980" y="475715"/>
            <a:ext cx="3635830" cy="369332"/>
          </a:xfrm>
          <a:prstGeom prst="rect">
            <a:avLst/>
          </a:prstGeom>
          <a:noFill/>
        </p:spPr>
        <p:txBody>
          <a:bodyPr wrap="square" rtlCol="0">
            <a:spAutoFit/>
          </a:bodyPr>
          <a:lstStyle/>
          <a:p>
            <a:pPr algn="ctr"/>
            <a:r>
              <a:rPr lang="en-US" b="1" dirty="0"/>
              <a:t>Screen </a:t>
            </a:r>
            <a:r>
              <a:rPr lang="en-US" b="1" dirty="0">
                <a:solidFill>
                  <a:srgbClr val="0070C0"/>
                </a:solidFill>
              </a:rPr>
              <a:t>3</a:t>
            </a:r>
            <a:r>
              <a:rPr lang="en-US" b="1" dirty="0"/>
              <a:t>: Trip 1 details screen</a:t>
            </a:r>
            <a:endParaRPr lang="en-IN" b="1" dirty="0"/>
          </a:p>
        </p:txBody>
      </p:sp>
      <p:sp>
        <p:nvSpPr>
          <p:cNvPr id="8" name="TextBox 7">
            <a:extLst>
              <a:ext uri="{FF2B5EF4-FFF2-40B4-BE49-F238E27FC236}">
                <a16:creationId xmlns:a16="http://schemas.microsoft.com/office/drawing/2014/main" xmlns="" id="{8054751D-3F26-44F3-B127-046B249F5054}"/>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15" name="TextBox 14">
            <a:extLst>
              <a:ext uri="{FF2B5EF4-FFF2-40B4-BE49-F238E27FC236}">
                <a16:creationId xmlns:a16="http://schemas.microsoft.com/office/drawing/2014/main" xmlns="" id="{1E54AADC-CFF3-4A63-A802-6C858E6BD561}"/>
              </a:ext>
            </a:extLst>
          </p:cNvPr>
          <p:cNvSpPr txBox="1"/>
          <p:nvPr/>
        </p:nvSpPr>
        <p:spPr>
          <a:xfrm>
            <a:off x="569563" y="5623340"/>
            <a:ext cx="5526437" cy="338554"/>
          </a:xfrm>
          <a:prstGeom prst="rect">
            <a:avLst/>
          </a:prstGeom>
          <a:noFill/>
          <a:ln>
            <a:solidFill>
              <a:schemeClr val="tx1"/>
            </a:solidFill>
          </a:ln>
        </p:spPr>
        <p:txBody>
          <a:bodyPr wrap="square" rtlCol="0">
            <a:spAutoFit/>
          </a:bodyPr>
          <a:lstStyle/>
          <a:p>
            <a:r>
              <a:rPr lang="en-US" sz="1600" dirty="0"/>
              <a:t>In Trip 1 details screen, hold SET button to reset the values.</a:t>
            </a:r>
            <a:endParaRPr lang="en-IN" sz="1600" dirty="0"/>
          </a:p>
        </p:txBody>
      </p:sp>
      <p:sp>
        <p:nvSpPr>
          <p:cNvPr id="16" name="TextBox 15">
            <a:extLst>
              <a:ext uri="{FF2B5EF4-FFF2-40B4-BE49-F238E27FC236}">
                <a16:creationId xmlns:a16="http://schemas.microsoft.com/office/drawing/2014/main" xmlns="" id="{7AEA15CC-9324-40A9-9834-72131924FD6A}"/>
              </a:ext>
            </a:extLst>
          </p:cNvPr>
          <p:cNvSpPr txBox="1"/>
          <p:nvPr/>
        </p:nvSpPr>
        <p:spPr>
          <a:xfrm>
            <a:off x="7516837" y="1420837"/>
            <a:ext cx="4572001" cy="1015663"/>
          </a:xfrm>
          <a:prstGeom prst="rect">
            <a:avLst/>
          </a:prstGeom>
          <a:noFill/>
          <a:ln>
            <a:noFill/>
          </a:ln>
        </p:spPr>
        <p:txBody>
          <a:bodyPr wrap="square" rtlCol="0">
            <a:spAutoFit/>
          </a:bodyPr>
          <a:lstStyle/>
          <a:p>
            <a:pPr fontAlgn="ctr"/>
            <a:r>
              <a:rPr lang="en-US" sz="1600" dirty="0"/>
              <a:t>The following information are displayed in the Trip 1 details screen</a:t>
            </a:r>
          </a:p>
          <a:p>
            <a:pPr marL="800100" lvl="1" indent="-342900" fontAlgn="ctr">
              <a:buFont typeface="+mj-lt"/>
              <a:buAutoNum type="arabicPeriod"/>
            </a:pPr>
            <a:r>
              <a:rPr lang="en-US" sz="1400" dirty="0"/>
              <a:t>DISTANCE covered in km</a:t>
            </a:r>
          </a:p>
          <a:p>
            <a:pPr marL="800100" lvl="1" indent="-342900" fontAlgn="ctr">
              <a:buFont typeface="+mj-lt"/>
              <a:buAutoNum type="arabicPeriod"/>
            </a:pPr>
            <a:r>
              <a:rPr lang="en-US" sz="1400" dirty="0"/>
              <a:t>FUEL ECONOMY in km/L</a:t>
            </a:r>
          </a:p>
        </p:txBody>
      </p:sp>
      <p:sp>
        <p:nvSpPr>
          <p:cNvPr id="17" name="TextBox 16">
            <a:extLst>
              <a:ext uri="{FF2B5EF4-FFF2-40B4-BE49-F238E27FC236}">
                <a16:creationId xmlns:a16="http://schemas.microsoft.com/office/drawing/2014/main" xmlns="" id="{EB75D454-D2AC-460A-A233-06A69FD06866}"/>
              </a:ext>
            </a:extLst>
          </p:cNvPr>
          <p:cNvSpPr txBox="1"/>
          <p:nvPr/>
        </p:nvSpPr>
        <p:spPr>
          <a:xfrm>
            <a:off x="1495840" y="251792"/>
            <a:ext cx="4835939" cy="830997"/>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4"/>
            </a:pPr>
            <a:r>
              <a:rPr lang="en-US" sz="2000" dirty="0"/>
              <a:t>LCD screen navigation</a:t>
            </a:r>
            <a:endParaRPr lang="en-US" sz="2000" b="1" dirty="0"/>
          </a:p>
        </p:txBody>
      </p:sp>
      <p:pic>
        <p:nvPicPr>
          <p:cNvPr id="13" name="Picture 12">
            <a:extLst>
              <a:ext uri="{FF2B5EF4-FFF2-40B4-BE49-F238E27FC236}">
                <a16:creationId xmlns:a16="http://schemas.microsoft.com/office/drawing/2014/main" xmlns="" id="{0957C544-D5E1-414D-BCDE-621FC83794A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910156" y="3004934"/>
            <a:ext cx="1396448" cy="874738"/>
          </a:xfrm>
          <a:prstGeom prst="rect">
            <a:avLst/>
          </a:prstGeom>
        </p:spPr>
      </p:pic>
      <p:grpSp>
        <p:nvGrpSpPr>
          <p:cNvPr id="9" name="Group 8">
            <a:extLst>
              <a:ext uri="{FF2B5EF4-FFF2-40B4-BE49-F238E27FC236}">
                <a16:creationId xmlns:a16="http://schemas.microsoft.com/office/drawing/2014/main" xmlns="" id="{6D70D186-F159-4C1B-A8F5-326DFF870625}"/>
              </a:ext>
            </a:extLst>
          </p:cNvPr>
          <p:cNvGrpSpPr/>
          <p:nvPr/>
        </p:nvGrpSpPr>
        <p:grpSpPr>
          <a:xfrm>
            <a:off x="2060705" y="4198709"/>
            <a:ext cx="1248230" cy="1386007"/>
            <a:chOff x="1774971" y="3855720"/>
            <a:chExt cx="1248230" cy="1386007"/>
          </a:xfrm>
        </p:grpSpPr>
        <p:sp>
          <p:nvSpPr>
            <p:cNvPr id="10" name="Oval 9">
              <a:extLst>
                <a:ext uri="{FF2B5EF4-FFF2-40B4-BE49-F238E27FC236}">
                  <a16:creationId xmlns:a16="http://schemas.microsoft.com/office/drawing/2014/main" xmlns="" id="{30412DEE-11B2-469D-B618-989EC2BB38E3}"/>
                </a:ext>
              </a:extLst>
            </p:cNvPr>
            <p:cNvSpPr/>
            <p:nvPr/>
          </p:nvSpPr>
          <p:spPr>
            <a:xfrm>
              <a:off x="2245473" y="3855720"/>
              <a:ext cx="307227" cy="313702"/>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1" name="Straight Arrow Connector 10">
              <a:extLst>
                <a:ext uri="{FF2B5EF4-FFF2-40B4-BE49-F238E27FC236}">
                  <a16:creationId xmlns:a16="http://schemas.microsoft.com/office/drawing/2014/main" xmlns="" id="{50E4DD31-EF7A-4CEA-A8AA-486DECCDAF1A}"/>
                </a:ext>
              </a:extLst>
            </p:cNvPr>
            <p:cNvCxnSpPr>
              <a:cxnSpLocks/>
              <a:stCxn id="10" idx="4"/>
              <a:endCxn id="12" idx="0"/>
            </p:cNvCxnSpPr>
            <p:nvPr/>
          </p:nvCxnSpPr>
          <p:spPr>
            <a:xfrm flipH="1">
              <a:off x="2399086" y="4169422"/>
              <a:ext cx="1" cy="727996"/>
            </a:xfrm>
            <a:prstGeom prst="straightConnector1">
              <a:avLst/>
            </a:prstGeom>
            <a:ln w="19050">
              <a:solidFill>
                <a:schemeClr val="accent4"/>
              </a:solidFill>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xmlns="" id="{99DCE643-EB9C-471D-850B-DC7E868FB709}"/>
                </a:ext>
              </a:extLst>
            </p:cNvPr>
            <p:cNvSpPr txBox="1"/>
            <p:nvPr/>
          </p:nvSpPr>
          <p:spPr>
            <a:xfrm>
              <a:off x="1774971" y="4933950"/>
              <a:ext cx="1248230" cy="307777"/>
            </a:xfrm>
            <a:prstGeom prst="rect">
              <a:avLst/>
            </a:prstGeom>
            <a:noFill/>
            <a:ln>
              <a:solidFill>
                <a:schemeClr val="tx1"/>
              </a:solidFill>
            </a:ln>
          </p:spPr>
          <p:txBody>
            <a:bodyPr wrap="square" rtlCol="0">
              <a:spAutoFit/>
            </a:bodyPr>
            <a:lstStyle/>
            <a:p>
              <a:pPr algn="ctr"/>
              <a:r>
                <a:rPr lang="en-US" sz="1400" dirty="0"/>
                <a:t>SET button</a:t>
              </a:r>
              <a:endParaRPr lang="en-IN" sz="1400" dirty="0"/>
            </a:p>
          </p:txBody>
        </p:sp>
      </p:grpSp>
      <p:sp>
        <p:nvSpPr>
          <p:cNvPr id="5" name="Rectangle: Rounded Corners 4">
            <a:extLst>
              <a:ext uri="{FF2B5EF4-FFF2-40B4-BE49-F238E27FC236}">
                <a16:creationId xmlns:a16="http://schemas.microsoft.com/office/drawing/2014/main" xmlns="" id="{592CE7B2-5E3E-4464-946A-9A241818DD1A}"/>
              </a:ext>
            </a:extLst>
          </p:cNvPr>
          <p:cNvSpPr/>
          <p:nvPr/>
        </p:nvSpPr>
        <p:spPr>
          <a:xfrm>
            <a:off x="2829198" y="2911839"/>
            <a:ext cx="1625600" cy="1016000"/>
          </a:xfrm>
          <a:prstGeom prst="roundRect">
            <a:avLst/>
          </a:prstGeom>
          <a:noFill/>
          <a:ln w="285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8" name="Connector: Elbow 17">
            <a:extLst>
              <a:ext uri="{FF2B5EF4-FFF2-40B4-BE49-F238E27FC236}">
                <a16:creationId xmlns:a16="http://schemas.microsoft.com/office/drawing/2014/main" xmlns="" id="{619FC8AE-C1FB-4D6E-8162-BC68F1DD5363}"/>
              </a:ext>
            </a:extLst>
          </p:cNvPr>
          <p:cNvCxnSpPr>
            <a:cxnSpLocks/>
            <a:endCxn id="14" idx="1"/>
          </p:cNvCxnSpPr>
          <p:nvPr/>
        </p:nvCxnSpPr>
        <p:spPr>
          <a:xfrm>
            <a:off x="4454798" y="3339629"/>
            <a:ext cx="3193182" cy="89371"/>
          </a:xfrm>
          <a:prstGeom prst="bentConnector3">
            <a:avLst>
              <a:gd name="adj1" fmla="val -239"/>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xmlns="" id="{79F91091-44B3-428D-8B54-BED8C307AFAA}"/>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7647980" y="2706671"/>
            <a:ext cx="2674006" cy="1444658"/>
          </a:xfrm>
          <a:prstGeom prst="rect">
            <a:avLst/>
          </a:prstGeom>
        </p:spPr>
      </p:pic>
    </p:spTree>
    <p:extLst>
      <p:ext uri="{BB962C8B-B14F-4D97-AF65-F5344CB8AC3E}">
        <p14:creationId xmlns:p14="http://schemas.microsoft.com/office/powerpoint/2010/main" val="3916220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xmlns="" id="{3672CEE8-3C87-461E-B398-13CCE045B37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378821" y="1342898"/>
            <a:ext cx="6497556" cy="3522823"/>
          </a:xfrm>
          <a:prstGeom prst="rect">
            <a:avLst/>
          </a:prstGeom>
          <a:ln>
            <a:noFill/>
          </a:ln>
        </p:spPr>
      </p:pic>
      <p:sp>
        <p:nvSpPr>
          <p:cNvPr id="6" name="TextBox 5">
            <a:extLst>
              <a:ext uri="{FF2B5EF4-FFF2-40B4-BE49-F238E27FC236}">
                <a16:creationId xmlns:a16="http://schemas.microsoft.com/office/drawing/2014/main" xmlns="" id="{456AC3B7-1552-4522-AE6B-BAD2BD2B8FF3}"/>
              </a:ext>
            </a:extLst>
          </p:cNvPr>
          <p:cNvSpPr txBox="1"/>
          <p:nvPr/>
        </p:nvSpPr>
        <p:spPr>
          <a:xfrm>
            <a:off x="7647980" y="475715"/>
            <a:ext cx="3635830" cy="369332"/>
          </a:xfrm>
          <a:prstGeom prst="rect">
            <a:avLst/>
          </a:prstGeom>
          <a:noFill/>
        </p:spPr>
        <p:txBody>
          <a:bodyPr wrap="square" rtlCol="0">
            <a:spAutoFit/>
          </a:bodyPr>
          <a:lstStyle/>
          <a:p>
            <a:pPr algn="ctr"/>
            <a:r>
              <a:rPr lang="en-US" b="1" dirty="0"/>
              <a:t>Screen </a:t>
            </a:r>
            <a:r>
              <a:rPr lang="en-US" b="1" dirty="0">
                <a:solidFill>
                  <a:srgbClr val="0070C0"/>
                </a:solidFill>
              </a:rPr>
              <a:t>4</a:t>
            </a:r>
            <a:r>
              <a:rPr lang="en-US" b="1" dirty="0"/>
              <a:t>: Trip 2 details screen</a:t>
            </a:r>
            <a:endParaRPr lang="en-IN" b="1" dirty="0"/>
          </a:p>
        </p:txBody>
      </p:sp>
      <p:sp>
        <p:nvSpPr>
          <p:cNvPr id="8" name="TextBox 7">
            <a:extLst>
              <a:ext uri="{FF2B5EF4-FFF2-40B4-BE49-F238E27FC236}">
                <a16:creationId xmlns:a16="http://schemas.microsoft.com/office/drawing/2014/main" xmlns="" id="{77C84B8E-8659-4B15-B233-229801B23730}"/>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21" name="TextBox 20">
            <a:extLst>
              <a:ext uri="{FF2B5EF4-FFF2-40B4-BE49-F238E27FC236}">
                <a16:creationId xmlns:a16="http://schemas.microsoft.com/office/drawing/2014/main" xmlns="" id="{03CFE5BC-41E3-479B-81E0-578ADC61EC5C}"/>
              </a:ext>
            </a:extLst>
          </p:cNvPr>
          <p:cNvSpPr txBox="1"/>
          <p:nvPr/>
        </p:nvSpPr>
        <p:spPr>
          <a:xfrm>
            <a:off x="520260" y="5567519"/>
            <a:ext cx="5526437" cy="338554"/>
          </a:xfrm>
          <a:prstGeom prst="rect">
            <a:avLst/>
          </a:prstGeom>
          <a:noFill/>
          <a:ln>
            <a:solidFill>
              <a:schemeClr val="tx1"/>
            </a:solidFill>
          </a:ln>
        </p:spPr>
        <p:txBody>
          <a:bodyPr wrap="square" rtlCol="0">
            <a:spAutoFit/>
          </a:bodyPr>
          <a:lstStyle/>
          <a:p>
            <a:r>
              <a:rPr lang="en-US" sz="1600" dirty="0"/>
              <a:t>In Trip 2 details screen, hold SET button to reset the values.</a:t>
            </a:r>
            <a:endParaRPr lang="en-IN" sz="1600" dirty="0"/>
          </a:p>
        </p:txBody>
      </p:sp>
      <p:sp>
        <p:nvSpPr>
          <p:cNvPr id="23" name="TextBox 22">
            <a:extLst>
              <a:ext uri="{FF2B5EF4-FFF2-40B4-BE49-F238E27FC236}">
                <a16:creationId xmlns:a16="http://schemas.microsoft.com/office/drawing/2014/main" xmlns="" id="{E325EDCE-852C-4137-A63D-1BB11F00F3CE}"/>
              </a:ext>
            </a:extLst>
          </p:cNvPr>
          <p:cNvSpPr txBox="1"/>
          <p:nvPr/>
        </p:nvSpPr>
        <p:spPr>
          <a:xfrm>
            <a:off x="7516837" y="1420837"/>
            <a:ext cx="4572001" cy="1015663"/>
          </a:xfrm>
          <a:prstGeom prst="rect">
            <a:avLst/>
          </a:prstGeom>
          <a:noFill/>
          <a:ln>
            <a:noFill/>
          </a:ln>
        </p:spPr>
        <p:txBody>
          <a:bodyPr wrap="square" rtlCol="0">
            <a:spAutoFit/>
          </a:bodyPr>
          <a:lstStyle/>
          <a:p>
            <a:pPr fontAlgn="ctr"/>
            <a:r>
              <a:rPr lang="en-US" sz="1600" dirty="0"/>
              <a:t>The following information are displayed in the Trip 2 details screen</a:t>
            </a:r>
          </a:p>
          <a:p>
            <a:pPr marL="800100" lvl="1" indent="-342900" fontAlgn="ctr">
              <a:buFont typeface="+mj-lt"/>
              <a:buAutoNum type="arabicPeriod"/>
            </a:pPr>
            <a:r>
              <a:rPr lang="en-US" sz="1400" dirty="0"/>
              <a:t>DISTANCE covered in km</a:t>
            </a:r>
          </a:p>
          <a:p>
            <a:pPr marL="800100" lvl="1" indent="-342900" fontAlgn="ctr">
              <a:buFont typeface="+mj-lt"/>
              <a:buAutoNum type="arabicPeriod"/>
            </a:pPr>
            <a:r>
              <a:rPr lang="en-US" sz="1400" dirty="0"/>
              <a:t>FUEL ECONOMY in km/L</a:t>
            </a:r>
          </a:p>
        </p:txBody>
      </p:sp>
      <p:sp>
        <p:nvSpPr>
          <p:cNvPr id="22" name="TextBox 21">
            <a:extLst>
              <a:ext uri="{FF2B5EF4-FFF2-40B4-BE49-F238E27FC236}">
                <a16:creationId xmlns:a16="http://schemas.microsoft.com/office/drawing/2014/main" xmlns="" id="{2E628A03-7F25-4EA6-AC67-36ADE5F74F49}"/>
              </a:ext>
            </a:extLst>
          </p:cNvPr>
          <p:cNvSpPr txBox="1"/>
          <p:nvPr/>
        </p:nvSpPr>
        <p:spPr>
          <a:xfrm>
            <a:off x="1495840" y="251792"/>
            <a:ext cx="4835939" cy="830997"/>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4"/>
            </a:pPr>
            <a:r>
              <a:rPr lang="en-US" sz="2000" dirty="0"/>
              <a:t>LCD screen navigation</a:t>
            </a:r>
            <a:endParaRPr lang="en-US" sz="2000" b="1" dirty="0"/>
          </a:p>
        </p:txBody>
      </p:sp>
      <p:pic>
        <p:nvPicPr>
          <p:cNvPr id="15" name="Picture 14">
            <a:extLst>
              <a:ext uri="{FF2B5EF4-FFF2-40B4-BE49-F238E27FC236}">
                <a16:creationId xmlns:a16="http://schemas.microsoft.com/office/drawing/2014/main" xmlns="" id="{D7120E4C-38CF-4C21-9375-525BD4DAE81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937578" y="2831136"/>
            <a:ext cx="1448349" cy="796592"/>
          </a:xfrm>
          <a:prstGeom prst="rect">
            <a:avLst/>
          </a:prstGeom>
        </p:spPr>
      </p:pic>
      <p:sp>
        <p:nvSpPr>
          <p:cNvPr id="5" name="Rectangle: Rounded Corners 4">
            <a:extLst>
              <a:ext uri="{FF2B5EF4-FFF2-40B4-BE49-F238E27FC236}">
                <a16:creationId xmlns:a16="http://schemas.microsoft.com/office/drawing/2014/main" xmlns="" id="{8DBCC35B-A080-44C4-9E80-6B91E436694B}"/>
              </a:ext>
            </a:extLst>
          </p:cNvPr>
          <p:cNvSpPr/>
          <p:nvPr/>
        </p:nvSpPr>
        <p:spPr>
          <a:xfrm>
            <a:off x="2819036" y="2721432"/>
            <a:ext cx="1625600" cy="1016000"/>
          </a:xfrm>
          <a:prstGeom prst="roundRect">
            <a:avLst/>
          </a:prstGeom>
          <a:noFill/>
          <a:ln w="285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7" name="Group 16">
            <a:extLst>
              <a:ext uri="{FF2B5EF4-FFF2-40B4-BE49-F238E27FC236}">
                <a16:creationId xmlns:a16="http://schemas.microsoft.com/office/drawing/2014/main" xmlns="" id="{4CE5270A-EBEC-45EB-AE01-6257CE36EBB9}"/>
              </a:ext>
            </a:extLst>
          </p:cNvPr>
          <p:cNvGrpSpPr/>
          <p:nvPr/>
        </p:nvGrpSpPr>
        <p:grpSpPr>
          <a:xfrm>
            <a:off x="2099416" y="4064016"/>
            <a:ext cx="1248230" cy="1386007"/>
            <a:chOff x="1774971" y="3855720"/>
            <a:chExt cx="1248230" cy="1386007"/>
          </a:xfrm>
        </p:grpSpPr>
        <p:sp>
          <p:nvSpPr>
            <p:cNvPr id="18" name="Oval 17">
              <a:extLst>
                <a:ext uri="{FF2B5EF4-FFF2-40B4-BE49-F238E27FC236}">
                  <a16:creationId xmlns:a16="http://schemas.microsoft.com/office/drawing/2014/main" xmlns="" id="{8DD34E4E-21D8-42EA-BA66-8E1D8BA26093}"/>
                </a:ext>
              </a:extLst>
            </p:cNvPr>
            <p:cNvSpPr/>
            <p:nvPr/>
          </p:nvSpPr>
          <p:spPr>
            <a:xfrm>
              <a:off x="2245473" y="3855720"/>
              <a:ext cx="307227" cy="313702"/>
            </a:xfrm>
            <a:prstGeom prst="ellipse">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9" name="Straight Arrow Connector 18">
              <a:extLst>
                <a:ext uri="{FF2B5EF4-FFF2-40B4-BE49-F238E27FC236}">
                  <a16:creationId xmlns:a16="http://schemas.microsoft.com/office/drawing/2014/main" xmlns="" id="{97B00AFC-920E-44E4-9F93-0A11AB4A6D0A}"/>
                </a:ext>
              </a:extLst>
            </p:cNvPr>
            <p:cNvCxnSpPr>
              <a:cxnSpLocks/>
              <a:stCxn id="18" idx="4"/>
              <a:endCxn id="20" idx="0"/>
            </p:cNvCxnSpPr>
            <p:nvPr/>
          </p:nvCxnSpPr>
          <p:spPr>
            <a:xfrm flipH="1">
              <a:off x="2399086" y="4169422"/>
              <a:ext cx="1" cy="727996"/>
            </a:xfrm>
            <a:prstGeom prst="straightConnector1">
              <a:avLst/>
            </a:prstGeom>
            <a:ln w="1905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xmlns="" id="{1CE0E19B-BC6B-4FEC-AA2E-D66E21045B61}"/>
                </a:ext>
              </a:extLst>
            </p:cNvPr>
            <p:cNvSpPr txBox="1"/>
            <p:nvPr/>
          </p:nvSpPr>
          <p:spPr>
            <a:xfrm>
              <a:off x="1774971" y="4933950"/>
              <a:ext cx="1248230" cy="307777"/>
            </a:xfrm>
            <a:prstGeom prst="rect">
              <a:avLst/>
            </a:prstGeom>
            <a:noFill/>
            <a:ln>
              <a:solidFill>
                <a:schemeClr val="tx1"/>
              </a:solidFill>
            </a:ln>
          </p:spPr>
          <p:txBody>
            <a:bodyPr wrap="square" rtlCol="0">
              <a:spAutoFit/>
            </a:bodyPr>
            <a:lstStyle/>
            <a:p>
              <a:pPr algn="ctr"/>
              <a:r>
                <a:rPr lang="en-US" sz="1400" dirty="0"/>
                <a:t>SET button</a:t>
              </a:r>
              <a:endParaRPr lang="en-IN" sz="1400" dirty="0"/>
            </a:p>
          </p:txBody>
        </p:sp>
      </p:grpSp>
      <p:cxnSp>
        <p:nvCxnSpPr>
          <p:cNvPr id="24" name="Connector: Elbow 23">
            <a:extLst>
              <a:ext uri="{FF2B5EF4-FFF2-40B4-BE49-F238E27FC236}">
                <a16:creationId xmlns:a16="http://schemas.microsoft.com/office/drawing/2014/main" xmlns="" id="{DB4CF52F-8E84-4FD9-A9E2-2B8B0F375927}"/>
              </a:ext>
            </a:extLst>
          </p:cNvPr>
          <p:cNvCxnSpPr>
            <a:cxnSpLocks/>
            <a:endCxn id="16" idx="1"/>
          </p:cNvCxnSpPr>
          <p:nvPr/>
        </p:nvCxnSpPr>
        <p:spPr>
          <a:xfrm>
            <a:off x="4444636" y="3382021"/>
            <a:ext cx="3203344" cy="12700"/>
          </a:xfrm>
          <a:prstGeom prst="bentConnector3">
            <a:avLst>
              <a:gd name="adj1" fmla="val 92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xmlns="" id="{7B5385AF-5782-469D-AA8D-E1015A29F5A2}"/>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7647980" y="2627678"/>
            <a:ext cx="2743065" cy="1508686"/>
          </a:xfrm>
          <a:prstGeom prst="rect">
            <a:avLst/>
          </a:prstGeom>
        </p:spPr>
      </p:pic>
    </p:spTree>
    <p:extLst>
      <p:ext uri="{BB962C8B-B14F-4D97-AF65-F5344CB8AC3E}">
        <p14:creationId xmlns:p14="http://schemas.microsoft.com/office/powerpoint/2010/main" val="32557808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C1568F98-83B1-462B-B9BF-10A9B0295B2F}"/>
              </a:ext>
            </a:extLst>
          </p:cNvPr>
          <p:cNvSpPr txBox="1"/>
          <p:nvPr/>
        </p:nvSpPr>
        <p:spPr>
          <a:xfrm>
            <a:off x="1495840" y="251792"/>
            <a:ext cx="6311729" cy="830997"/>
          </a:xfrm>
          <a:prstGeom prst="rect">
            <a:avLst/>
          </a:prstGeom>
          <a:noFill/>
        </p:spPr>
        <p:txBody>
          <a:bodyPr wrap="square" rtlCol="0">
            <a:spAutoFit/>
          </a:bodyPr>
          <a:lstStyle/>
          <a:p>
            <a:r>
              <a:rPr lang="en-US" sz="2800" b="1" dirty="0"/>
              <a:t>Switches and control</a:t>
            </a:r>
          </a:p>
          <a:p>
            <a:pPr marL="514350" indent="-514350">
              <a:buFont typeface="+mj-lt"/>
              <a:buAutoNum type="romanUcPeriod"/>
            </a:pPr>
            <a:r>
              <a:rPr lang="en-US" sz="2000" dirty="0"/>
              <a:t>Exhaust Brake Actuation</a:t>
            </a:r>
            <a:endParaRPr lang="en-US" sz="2800" b="1" dirty="0"/>
          </a:p>
        </p:txBody>
      </p:sp>
      <p:sp>
        <p:nvSpPr>
          <p:cNvPr id="5" name="TextBox 4">
            <a:extLst>
              <a:ext uri="{FF2B5EF4-FFF2-40B4-BE49-F238E27FC236}">
                <a16:creationId xmlns:a16="http://schemas.microsoft.com/office/drawing/2014/main" xmlns="" id="{0DA39494-C3DD-4734-BD5A-7BB1DD598CD3}"/>
              </a:ext>
            </a:extLst>
          </p:cNvPr>
          <p:cNvSpPr txBox="1"/>
          <p:nvPr/>
        </p:nvSpPr>
        <p:spPr>
          <a:xfrm>
            <a:off x="490330" y="516835"/>
            <a:ext cx="463588" cy="523220"/>
          </a:xfrm>
          <a:prstGeom prst="rect">
            <a:avLst/>
          </a:prstGeom>
          <a:noFill/>
        </p:spPr>
        <p:txBody>
          <a:bodyPr wrap="none" rtlCol="0">
            <a:spAutoFit/>
          </a:bodyPr>
          <a:lstStyle/>
          <a:p>
            <a:r>
              <a:rPr lang="en-US" sz="2800" b="1" dirty="0"/>
              <a:t>3.</a:t>
            </a:r>
            <a:endParaRPr lang="en-IN" sz="2000" b="1" dirty="0"/>
          </a:p>
        </p:txBody>
      </p:sp>
      <p:sp>
        <p:nvSpPr>
          <p:cNvPr id="7" name="TextBox 6">
            <a:extLst>
              <a:ext uri="{FF2B5EF4-FFF2-40B4-BE49-F238E27FC236}">
                <a16:creationId xmlns:a16="http://schemas.microsoft.com/office/drawing/2014/main" xmlns="" id="{C5FD528A-DF75-4088-90D0-358B85E454F5}"/>
              </a:ext>
            </a:extLst>
          </p:cNvPr>
          <p:cNvSpPr txBox="1"/>
          <p:nvPr/>
        </p:nvSpPr>
        <p:spPr>
          <a:xfrm>
            <a:off x="1267710" y="1142478"/>
            <a:ext cx="10709431" cy="4401205"/>
          </a:xfrm>
          <a:prstGeom prst="rect">
            <a:avLst/>
          </a:prstGeom>
          <a:noFill/>
        </p:spPr>
        <p:txBody>
          <a:bodyPr wrap="square" rtlCol="0">
            <a:spAutoFit/>
          </a:bodyPr>
          <a:lstStyle/>
          <a:p>
            <a:pPr marL="285750" lvl="0" indent="-285750">
              <a:buFont typeface="Arial" panose="020B0604020202020204" pitchFamily="34" charset="0"/>
              <a:buChar char="•"/>
            </a:pPr>
            <a:r>
              <a:rPr lang="en-US" sz="2000" dirty="0"/>
              <a:t>All BS6 Vehicles are equipped with Exhaust Brake. It is fitted after the Turbocharger in Exhaust line.</a:t>
            </a:r>
          </a:p>
          <a:p>
            <a:pPr marL="285750" lvl="0" indent="-285750">
              <a:buFont typeface="Arial" panose="020B0604020202020204" pitchFamily="34" charset="0"/>
              <a:buChar char="•"/>
            </a:pPr>
            <a:r>
              <a:rPr lang="en-US" sz="2000" dirty="0"/>
              <a:t>Exhaust Brake aids in controlling the Engine RPM while driving downhill.</a:t>
            </a:r>
          </a:p>
          <a:p>
            <a:pPr marL="285750" lvl="0" indent="-285750">
              <a:buFont typeface="Arial" panose="020B0604020202020204" pitchFamily="34" charset="0"/>
              <a:buChar char="•"/>
            </a:pPr>
            <a:r>
              <a:rPr lang="en-US" sz="2000" dirty="0"/>
              <a:t>Exhaust Brake is controlled by ECU (Engine Control Unit)</a:t>
            </a:r>
          </a:p>
          <a:p>
            <a:pPr marL="285750" lvl="0" indent="-285750">
              <a:buFont typeface="Arial" panose="020B0604020202020204" pitchFamily="34" charset="0"/>
              <a:buChar char="•"/>
            </a:pPr>
            <a:r>
              <a:rPr lang="en-US" sz="2000" dirty="0"/>
              <a:t>It works on its own at following conditions</a:t>
            </a:r>
          </a:p>
          <a:p>
            <a:r>
              <a:rPr lang="en-US" sz="2000" dirty="0">
                <a:solidFill>
                  <a:schemeClr val="accent1"/>
                </a:solidFill>
              </a:rPr>
              <a:t>      </a:t>
            </a:r>
            <a:r>
              <a:rPr lang="en-US" sz="2000" b="1" dirty="0">
                <a:solidFill>
                  <a:schemeClr val="accent1"/>
                </a:solidFill>
              </a:rPr>
              <a:t>When </a:t>
            </a:r>
            <a:r>
              <a:rPr lang="en-US" sz="2000" dirty="0">
                <a:solidFill>
                  <a:schemeClr val="accent1"/>
                </a:solidFill>
              </a:rPr>
              <a:t>Downhill Support Switch is </a:t>
            </a:r>
            <a:r>
              <a:rPr lang="en-US" sz="2000" b="1" dirty="0">
                <a:solidFill>
                  <a:schemeClr val="accent1"/>
                </a:solidFill>
              </a:rPr>
              <a:t>ON</a:t>
            </a:r>
            <a:r>
              <a:rPr lang="en-US" sz="2000" dirty="0">
                <a:solidFill>
                  <a:schemeClr val="accent1"/>
                </a:solidFill>
              </a:rPr>
              <a:t> (Provided in Dashboard with         symbol)</a:t>
            </a:r>
          </a:p>
          <a:p>
            <a:pPr marL="742950" lvl="1" indent="-285750">
              <a:buFont typeface="Arial" panose="020B0604020202020204" pitchFamily="34" charset="0"/>
              <a:buChar char="•"/>
            </a:pPr>
            <a:r>
              <a:rPr lang="en-US" sz="2000" dirty="0"/>
              <a:t>It works above 1800 rpm</a:t>
            </a:r>
            <a:r>
              <a:rPr lang="en-US" sz="2000" dirty="0">
                <a:solidFill>
                  <a:schemeClr val="accent1"/>
                </a:solidFill>
              </a:rPr>
              <a:t> though the Service Brake is not pressed and the Accelerator pedal is not pressed</a:t>
            </a:r>
            <a:endParaRPr lang="en-US" sz="2000" dirty="0"/>
          </a:p>
          <a:p>
            <a:pPr lvl="1"/>
            <a:r>
              <a:rPr lang="en-US" sz="2000" b="1" dirty="0"/>
              <a:t>When </a:t>
            </a:r>
            <a:r>
              <a:rPr lang="en-US" sz="2000" dirty="0">
                <a:solidFill>
                  <a:schemeClr val="accent1"/>
                </a:solidFill>
              </a:rPr>
              <a:t>Downhill Support Switch is </a:t>
            </a:r>
            <a:r>
              <a:rPr lang="en-US" sz="2000" b="1" dirty="0">
                <a:solidFill>
                  <a:schemeClr val="accent1"/>
                </a:solidFill>
              </a:rPr>
              <a:t>ON or OFF </a:t>
            </a:r>
            <a:r>
              <a:rPr lang="en-US" sz="2000" dirty="0"/>
              <a:t>(Provided in Dashboard with         symbol) </a:t>
            </a:r>
            <a:endParaRPr lang="en-US" sz="2000" b="1" dirty="0">
              <a:solidFill>
                <a:schemeClr val="accent1"/>
              </a:solidFill>
            </a:endParaRPr>
          </a:p>
          <a:p>
            <a:pPr marL="742950" lvl="1" indent="-285750">
              <a:buFont typeface="Arial" panose="020B0604020202020204" pitchFamily="34" charset="0"/>
              <a:buChar char="•"/>
            </a:pPr>
            <a:r>
              <a:rPr lang="en-US" sz="2000" dirty="0"/>
              <a:t>It works above 1500 </a:t>
            </a:r>
            <a:r>
              <a:rPr lang="en-US" sz="2000" dirty="0">
                <a:solidFill>
                  <a:srgbClr val="0070C0"/>
                </a:solidFill>
              </a:rPr>
              <a:t>to 1800 </a:t>
            </a:r>
            <a:r>
              <a:rPr lang="en-US" sz="2000" dirty="0"/>
              <a:t>rpm</a:t>
            </a:r>
            <a:r>
              <a:rPr lang="en-US" sz="2000" dirty="0">
                <a:solidFill>
                  <a:schemeClr val="accent1"/>
                </a:solidFill>
              </a:rPr>
              <a:t> when the Service brake is pressed and the Accelerator pedal is not pressed</a:t>
            </a:r>
          </a:p>
          <a:p>
            <a:pPr marL="742950" lvl="1" indent="-285750">
              <a:buFont typeface="Arial" panose="020B0604020202020204" pitchFamily="34" charset="0"/>
              <a:buChar char="•"/>
            </a:pPr>
            <a:r>
              <a:rPr lang="en-US" sz="2000" dirty="0"/>
              <a:t>It works above 2650 rpm to 2800 rpm </a:t>
            </a:r>
            <a:r>
              <a:rPr lang="en-US" sz="2000" dirty="0">
                <a:solidFill>
                  <a:schemeClr val="accent1"/>
                </a:solidFill>
              </a:rPr>
              <a:t>when the Service Brake is not pressed and the Accelerator pedal is in any position (All the telltale blinks at this point and also LCD screen display would be “Apply Brake Immediately”.  The Service Brake has to be immediately applied)</a:t>
            </a:r>
            <a:endParaRPr lang="en-US" sz="2000" dirty="0"/>
          </a:p>
          <a:p>
            <a:pPr marL="285750" indent="-285750">
              <a:buFont typeface="Arial" panose="020B0604020202020204" pitchFamily="34" charset="0"/>
              <a:buChar char="•"/>
            </a:pPr>
            <a:r>
              <a:rPr lang="en-US" sz="2000" dirty="0"/>
              <a:t>Always ensure to switch ON the Downhill Support switch while driving down a slope</a:t>
            </a:r>
          </a:p>
        </p:txBody>
      </p:sp>
      <p:pic>
        <p:nvPicPr>
          <p:cNvPr id="6" name="Picture 5">
            <a:extLst>
              <a:ext uri="{FF2B5EF4-FFF2-40B4-BE49-F238E27FC236}">
                <a16:creationId xmlns:a16="http://schemas.microsoft.com/office/drawing/2014/main" xmlns="" id="{C82504BC-DDE5-4661-9F62-ADC7B384E14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26007" y="3732302"/>
            <a:ext cx="792233" cy="703385"/>
          </a:xfrm>
          <a:prstGeom prst="rect">
            <a:avLst/>
          </a:prstGeom>
        </p:spPr>
      </p:pic>
      <p:pic>
        <p:nvPicPr>
          <p:cNvPr id="1026" name="Picture 3" descr="image006">
            <a:extLst>
              <a:ext uri="{FF2B5EF4-FFF2-40B4-BE49-F238E27FC236}">
                <a16:creationId xmlns:a16="http://schemas.microsoft.com/office/drawing/2014/main" xmlns="" id="{329368BF-A659-47ED-96FC-A96EA11F6692}"/>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l="25795" t="41633" r="23822" b="21660"/>
          <a:stretch/>
        </p:blipFill>
        <p:spPr bwMode="auto">
          <a:xfrm>
            <a:off x="9417886" y="3221333"/>
            <a:ext cx="456514" cy="443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 descr="image006">
            <a:extLst>
              <a:ext uri="{FF2B5EF4-FFF2-40B4-BE49-F238E27FC236}">
                <a16:creationId xmlns:a16="http://schemas.microsoft.com/office/drawing/2014/main" xmlns="" id="{E51D3AFC-C363-4569-B6F4-6902F98FCB91}"/>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l="25795" t="41633" r="23822" b="21660"/>
          <a:stretch/>
        </p:blipFill>
        <p:spPr bwMode="auto">
          <a:xfrm>
            <a:off x="8530453" y="2287519"/>
            <a:ext cx="489283" cy="475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004151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C1568F98-83B1-462B-B9BF-10A9B0295B2F}"/>
              </a:ext>
            </a:extLst>
          </p:cNvPr>
          <p:cNvSpPr txBox="1"/>
          <p:nvPr/>
        </p:nvSpPr>
        <p:spPr>
          <a:xfrm>
            <a:off x="1495840" y="251792"/>
            <a:ext cx="6311729" cy="830997"/>
          </a:xfrm>
          <a:prstGeom prst="rect">
            <a:avLst/>
          </a:prstGeom>
          <a:noFill/>
        </p:spPr>
        <p:txBody>
          <a:bodyPr wrap="square" rtlCol="0">
            <a:spAutoFit/>
          </a:bodyPr>
          <a:lstStyle/>
          <a:p>
            <a:r>
              <a:rPr lang="en-US" sz="2800" b="1" dirty="0"/>
              <a:t>Switches and control</a:t>
            </a:r>
          </a:p>
          <a:p>
            <a:pPr marL="514350" indent="-514350">
              <a:buFont typeface="+mj-lt"/>
              <a:buAutoNum type="romanUcPeriod"/>
            </a:pPr>
            <a:r>
              <a:rPr lang="en-US" sz="2000" dirty="0"/>
              <a:t>Down Hill Driving</a:t>
            </a:r>
            <a:endParaRPr lang="en-US" sz="2800" b="1" dirty="0"/>
          </a:p>
        </p:txBody>
      </p:sp>
      <p:sp>
        <p:nvSpPr>
          <p:cNvPr id="5" name="TextBox 4">
            <a:extLst>
              <a:ext uri="{FF2B5EF4-FFF2-40B4-BE49-F238E27FC236}">
                <a16:creationId xmlns:a16="http://schemas.microsoft.com/office/drawing/2014/main" xmlns="" id="{0DA39494-C3DD-4734-BD5A-7BB1DD598CD3}"/>
              </a:ext>
            </a:extLst>
          </p:cNvPr>
          <p:cNvSpPr txBox="1"/>
          <p:nvPr/>
        </p:nvSpPr>
        <p:spPr>
          <a:xfrm>
            <a:off x="490330" y="516835"/>
            <a:ext cx="463588" cy="523220"/>
          </a:xfrm>
          <a:prstGeom prst="rect">
            <a:avLst/>
          </a:prstGeom>
          <a:noFill/>
        </p:spPr>
        <p:txBody>
          <a:bodyPr wrap="none" rtlCol="0">
            <a:spAutoFit/>
          </a:bodyPr>
          <a:lstStyle/>
          <a:p>
            <a:r>
              <a:rPr lang="en-US" sz="2800" b="1" dirty="0"/>
              <a:t>3.</a:t>
            </a:r>
            <a:endParaRPr lang="en-IN" sz="2000" b="1" dirty="0"/>
          </a:p>
        </p:txBody>
      </p:sp>
      <p:sp>
        <p:nvSpPr>
          <p:cNvPr id="7" name="TextBox 6">
            <a:extLst>
              <a:ext uri="{FF2B5EF4-FFF2-40B4-BE49-F238E27FC236}">
                <a16:creationId xmlns:a16="http://schemas.microsoft.com/office/drawing/2014/main" xmlns="" id="{C5FD528A-DF75-4088-90D0-358B85E454F5}"/>
              </a:ext>
            </a:extLst>
          </p:cNvPr>
          <p:cNvSpPr txBox="1"/>
          <p:nvPr/>
        </p:nvSpPr>
        <p:spPr>
          <a:xfrm>
            <a:off x="1267710" y="1387306"/>
            <a:ext cx="10709431" cy="3477875"/>
          </a:xfrm>
          <a:prstGeom prst="rect">
            <a:avLst/>
          </a:prstGeom>
          <a:noFill/>
        </p:spPr>
        <p:txBody>
          <a:bodyPr wrap="square" rtlCol="0">
            <a:spAutoFit/>
          </a:bodyPr>
          <a:lstStyle/>
          <a:p>
            <a:pPr marL="285750" indent="-285750">
              <a:buFont typeface="Arial" panose="020B0604020202020204" pitchFamily="34" charset="0"/>
              <a:buChar char="•"/>
            </a:pPr>
            <a:r>
              <a:rPr lang="en-US" sz="2000" dirty="0"/>
              <a:t>Always ensure to switch ON the </a:t>
            </a:r>
            <a:r>
              <a:rPr lang="en-US" sz="2000" dirty="0">
                <a:solidFill>
                  <a:schemeClr val="accent1"/>
                </a:solidFill>
              </a:rPr>
              <a:t>Downhill Support</a:t>
            </a:r>
            <a:r>
              <a:rPr lang="en-US" sz="2000" dirty="0"/>
              <a:t> Switch in Dashboard with         symbol while driving down a slope</a:t>
            </a:r>
          </a:p>
          <a:p>
            <a:pPr marL="285750" indent="-285750">
              <a:buFont typeface="Arial" panose="020B0604020202020204" pitchFamily="34" charset="0"/>
              <a:buChar char="•"/>
            </a:pPr>
            <a:r>
              <a:rPr lang="en-US" sz="2000" dirty="0"/>
              <a:t>While driving the vehicle in long downhill, please drive in same gear that will be used to climb the slope</a:t>
            </a:r>
          </a:p>
          <a:p>
            <a:pPr marL="285750" indent="-285750">
              <a:buFont typeface="Arial" panose="020B0604020202020204" pitchFamily="34" charset="0"/>
              <a:buChar char="•"/>
            </a:pPr>
            <a:r>
              <a:rPr lang="en-US" sz="2000" dirty="0"/>
              <a:t>Ensure not to down shift by more than 1 gear at a time</a:t>
            </a:r>
          </a:p>
          <a:p>
            <a:pPr marL="285750" indent="-285750">
              <a:buFont typeface="Arial" panose="020B0604020202020204" pitchFamily="34" charset="0"/>
              <a:buChar char="•"/>
            </a:pPr>
            <a:r>
              <a:rPr lang="en-US" sz="2000" dirty="0"/>
              <a:t>Ensure not to ride the clutch while you are partially applying the service brake</a:t>
            </a:r>
          </a:p>
          <a:p>
            <a:pPr marL="285750" indent="-285750">
              <a:buFont typeface="Arial" panose="020B0604020202020204" pitchFamily="34" charset="0"/>
              <a:buChar char="•"/>
            </a:pPr>
            <a:r>
              <a:rPr lang="en-US" sz="2000" dirty="0"/>
              <a:t>Apply Service brake as and when required to control the vehicle speed to less than 30 Kmph as well as Engine RPM to be less than 2000 rpm. </a:t>
            </a:r>
            <a:r>
              <a:rPr lang="en-US" sz="2000" b="1" dirty="0"/>
              <a:t>Downshifting without applying the Service brake could cause the Engine RPM to raise beyond the specified limit and would lead to severe damage to Engine components</a:t>
            </a:r>
            <a:endParaRPr lang="en-US" sz="2000" dirty="0"/>
          </a:p>
          <a:p>
            <a:pPr marL="285750" indent="-285750">
              <a:buFont typeface="Arial" panose="020B0604020202020204" pitchFamily="34" charset="0"/>
              <a:buChar char="•"/>
            </a:pPr>
            <a:r>
              <a:rPr lang="en-US" sz="2000" b="1" dirty="0"/>
              <a:t>You have to immediately apply Service brake when all the telltale flickers, to control Engine RPM</a:t>
            </a:r>
          </a:p>
        </p:txBody>
      </p:sp>
      <p:pic>
        <p:nvPicPr>
          <p:cNvPr id="6" name="Picture 5">
            <a:extLst>
              <a:ext uri="{FF2B5EF4-FFF2-40B4-BE49-F238E27FC236}">
                <a16:creationId xmlns:a16="http://schemas.microsoft.com/office/drawing/2014/main" xmlns="" id="{C82504BC-DDE5-4661-9F62-ADC7B384E14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29338" y="1378632"/>
            <a:ext cx="792233" cy="703385"/>
          </a:xfrm>
          <a:prstGeom prst="rect">
            <a:avLst/>
          </a:prstGeom>
        </p:spPr>
      </p:pic>
      <p:pic>
        <p:nvPicPr>
          <p:cNvPr id="8" name="Picture 3" descr="image006">
            <a:extLst>
              <a:ext uri="{FF2B5EF4-FFF2-40B4-BE49-F238E27FC236}">
                <a16:creationId xmlns:a16="http://schemas.microsoft.com/office/drawing/2014/main" xmlns="" id="{B1FEE800-A00E-4B3A-9858-D48E7A5D9923}"/>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l="25795" t="41633" r="23822" b="21660"/>
          <a:stretch/>
        </p:blipFill>
        <p:spPr bwMode="auto">
          <a:xfrm>
            <a:off x="9444562" y="1255022"/>
            <a:ext cx="489283" cy="475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652749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984A9FDC-E64A-4829-9A09-B8EEDE87D8D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17589" y="1237955"/>
            <a:ext cx="792233" cy="703385"/>
          </a:xfrm>
          <a:prstGeom prst="rect">
            <a:avLst/>
          </a:prstGeom>
        </p:spPr>
      </p:pic>
      <p:sp>
        <p:nvSpPr>
          <p:cNvPr id="4" name="TextBox 3">
            <a:extLst>
              <a:ext uri="{FF2B5EF4-FFF2-40B4-BE49-F238E27FC236}">
                <a16:creationId xmlns:a16="http://schemas.microsoft.com/office/drawing/2014/main" xmlns="" id="{45DFB65A-4A14-4FF8-A5A6-42743C04A1F6}"/>
              </a:ext>
            </a:extLst>
          </p:cNvPr>
          <p:cNvSpPr txBox="1"/>
          <p:nvPr/>
        </p:nvSpPr>
        <p:spPr>
          <a:xfrm>
            <a:off x="8541" y="2279886"/>
            <a:ext cx="6107452" cy="646331"/>
          </a:xfrm>
          <a:prstGeom prst="rect">
            <a:avLst/>
          </a:prstGeom>
          <a:noFill/>
        </p:spPr>
        <p:txBody>
          <a:bodyPr wrap="square" rtlCol="0">
            <a:spAutoFit/>
          </a:bodyPr>
          <a:lstStyle/>
          <a:p>
            <a:pPr marL="285750" lvl="0" indent="-285750">
              <a:buFont typeface="Arial" panose="020B0604020202020204" pitchFamily="34" charset="0"/>
              <a:buChar char="•"/>
            </a:pPr>
            <a:r>
              <a:rPr lang="en-US" dirty="0"/>
              <a:t>Isolator switch is located on Back side of Cabin close to Battery on all MDV BS6 Trucks</a:t>
            </a:r>
          </a:p>
        </p:txBody>
      </p:sp>
      <p:pic>
        <p:nvPicPr>
          <p:cNvPr id="6" name="Picture 5">
            <a:extLst>
              <a:ext uri="{FF2B5EF4-FFF2-40B4-BE49-F238E27FC236}">
                <a16:creationId xmlns:a16="http://schemas.microsoft.com/office/drawing/2014/main" xmlns="" id="{4518B02E-9C28-43D4-BB7E-319D1B7B7C4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0800000">
            <a:off x="375127" y="2999629"/>
            <a:ext cx="4031986" cy="2267992"/>
          </a:xfrm>
          <a:prstGeom prst="rect">
            <a:avLst/>
          </a:prstGeom>
        </p:spPr>
      </p:pic>
      <p:pic>
        <p:nvPicPr>
          <p:cNvPr id="8" name="Picture 7">
            <a:extLst>
              <a:ext uri="{FF2B5EF4-FFF2-40B4-BE49-F238E27FC236}">
                <a16:creationId xmlns:a16="http://schemas.microsoft.com/office/drawing/2014/main" xmlns="" id="{0DB5748A-CC71-4A3B-8094-4D115961E747}"/>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4468277" y="3728407"/>
            <a:ext cx="1663165" cy="1392421"/>
          </a:xfrm>
          <a:prstGeom prst="rect">
            <a:avLst/>
          </a:prstGeom>
        </p:spPr>
      </p:pic>
      <p:sp>
        <p:nvSpPr>
          <p:cNvPr id="10" name="TextBox 9">
            <a:extLst>
              <a:ext uri="{FF2B5EF4-FFF2-40B4-BE49-F238E27FC236}">
                <a16:creationId xmlns:a16="http://schemas.microsoft.com/office/drawing/2014/main" xmlns="" id="{26D2E57F-5300-4732-ABDB-9880E880B672}"/>
              </a:ext>
            </a:extLst>
          </p:cNvPr>
          <p:cNvSpPr txBox="1"/>
          <p:nvPr/>
        </p:nvSpPr>
        <p:spPr>
          <a:xfrm>
            <a:off x="490330" y="516835"/>
            <a:ext cx="463588" cy="523220"/>
          </a:xfrm>
          <a:prstGeom prst="rect">
            <a:avLst/>
          </a:prstGeom>
          <a:noFill/>
        </p:spPr>
        <p:txBody>
          <a:bodyPr wrap="none" rtlCol="0">
            <a:spAutoFit/>
          </a:bodyPr>
          <a:lstStyle/>
          <a:p>
            <a:r>
              <a:rPr lang="en-US" sz="2800" b="1" dirty="0"/>
              <a:t>3.</a:t>
            </a:r>
            <a:endParaRPr lang="en-IN" sz="2000" b="1" dirty="0"/>
          </a:p>
        </p:txBody>
      </p:sp>
      <p:sp>
        <p:nvSpPr>
          <p:cNvPr id="14" name="TextBox 13">
            <a:extLst>
              <a:ext uri="{FF2B5EF4-FFF2-40B4-BE49-F238E27FC236}">
                <a16:creationId xmlns:a16="http://schemas.microsoft.com/office/drawing/2014/main" xmlns="" id="{76D9A75B-0315-4FF6-9D79-A67313CCB334}"/>
              </a:ext>
            </a:extLst>
          </p:cNvPr>
          <p:cNvSpPr txBox="1"/>
          <p:nvPr/>
        </p:nvSpPr>
        <p:spPr>
          <a:xfrm>
            <a:off x="1495840" y="251792"/>
            <a:ext cx="6311729" cy="1261884"/>
          </a:xfrm>
          <a:prstGeom prst="rect">
            <a:avLst/>
          </a:prstGeom>
          <a:noFill/>
        </p:spPr>
        <p:txBody>
          <a:bodyPr wrap="square" rtlCol="0">
            <a:spAutoFit/>
          </a:bodyPr>
          <a:lstStyle/>
          <a:p>
            <a:r>
              <a:rPr lang="en-US" sz="2800" b="1" dirty="0"/>
              <a:t>Switches and control</a:t>
            </a:r>
          </a:p>
          <a:p>
            <a:pPr marL="514350" indent="-514350">
              <a:buFont typeface="+mj-lt"/>
              <a:buAutoNum type="romanUcPeriod" startAt="2"/>
            </a:pPr>
            <a:r>
              <a:rPr lang="en-US" sz="2000" dirty="0"/>
              <a:t>Isolator Switch</a:t>
            </a:r>
            <a:endParaRPr lang="en-US" sz="2000" b="1" dirty="0"/>
          </a:p>
          <a:p>
            <a:endParaRPr lang="en-US" sz="2800" b="1" dirty="0"/>
          </a:p>
        </p:txBody>
      </p:sp>
      <p:sp>
        <p:nvSpPr>
          <p:cNvPr id="2" name="Rectangle 1">
            <a:extLst>
              <a:ext uri="{FF2B5EF4-FFF2-40B4-BE49-F238E27FC236}">
                <a16:creationId xmlns:a16="http://schemas.microsoft.com/office/drawing/2014/main" xmlns="" id="{FD855742-93FD-46EF-824D-0663E51E136F}"/>
              </a:ext>
            </a:extLst>
          </p:cNvPr>
          <p:cNvSpPr/>
          <p:nvPr/>
        </p:nvSpPr>
        <p:spPr>
          <a:xfrm>
            <a:off x="1372641" y="1151378"/>
            <a:ext cx="10819359" cy="1200329"/>
          </a:xfrm>
          <a:prstGeom prst="rect">
            <a:avLst/>
          </a:prstGeom>
        </p:spPr>
        <p:txBody>
          <a:bodyPr wrap="square">
            <a:spAutoFit/>
          </a:bodyPr>
          <a:lstStyle/>
          <a:p>
            <a:pPr marL="285750" lvl="0" indent="-285750">
              <a:buFont typeface="Arial" panose="020B0604020202020204" pitchFamily="34" charset="0"/>
              <a:buChar char="•"/>
            </a:pPr>
            <a:r>
              <a:rPr lang="en-US" dirty="0"/>
              <a:t>Isolator Switch has to be switched OFF in case of i) any emergency situation involving Electricals or Diesel and ii) long storage of vehicle</a:t>
            </a:r>
          </a:p>
          <a:p>
            <a:pPr marL="285750" lvl="0" indent="-285750">
              <a:buFont typeface="Arial" panose="020B0604020202020204" pitchFamily="34" charset="0"/>
              <a:buChar char="•"/>
            </a:pPr>
            <a:r>
              <a:rPr lang="en-US" dirty="0"/>
              <a:t>Isolator switch has to be switched OFF only after 90 seconds of Ignition Key OFF.  If not done so,  Exhaust After Treatment System may malfunction / fail and result in Low Torque  (The switch shown is in OFF condition)</a:t>
            </a:r>
          </a:p>
        </p:txBody>
      </p:sp>
      <p:sp>
        <p:nvSpPr>
          <p:cNvPr id="11" name="TextBox 10">
            <a:extLst>
              <a:ext uri="{FF2B5EF4-FFF2-40B4-BE49-F238E27FC236}">
                <a16:creationId xmlns:a16="http://schemas.microsoft.com/office/drawing/2014/main" xmlns="" id="{478D4712-A31B-4F63-A014-96770ED8CE59}"/>
              </a:ext>
            </a:extLst>
          </p:cNvPr>
          <p:cNvSpPr txBox="1"/>
          <p:nvPr/>
        </p:nvSpPr>
        <p:spPr>
          <a:xfrm>
            <a:off x="6115993" y="2279886"/>
            <a:ext cx="6107452" cy="646331"/>
          </a:xfrm>
          <a:prstGeom prst="rect">
            <a:avLst/>
          </a:prstGeom>
          <a:noFill/>
        </p:spPr>
        <p:txBody>
          <a:bodyPr wrap="square" rtlCol="0">
            <a:spAutoFit/>
          </a:bodyPr>
          <a:lstStyle/>
          <a:p>
            <a:pPr marL="285750" lvl="0" indent="-285750">
              <a:buFont typeface="Arial" panose="020B0604020202020204" pitchFamily="34" charset="0"/>
              <a:buChar char="•"/>
            </a:pPr>
            <a:r>
              <a:rPr lang="en-US" dirty="0"/>
              <a:t>Isolator switch is located in Dashboard on left side of Instrument Cluster on ICV Bus</a:t>
            </a:r>
          </a:p>
        </p:txBody>
      </p:sp>
      <p:pic>
        <p:nvPicPr>
          <p:cNvPr id="7" name="Picture 6">
            <a:extLst>
              <a:ext uri="{FF2B5EF4-FFF2-40B4-BE49-F238E27FC236}">
                <a16:creationId xmlns:a16="http://schemas.microsoft.com/office/drawing/2014/main" xmlns="" id="{A39069D4-7C34-4E77-BC77-00A6471E498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35903" y="2999629"/>
            <a:ext cx="3852281" cy="2889210"/>
          </a:xfrm>
          <a:prstGeom prst="rect">
            <a:avLst/>
          </a:prstGeom>
        </p:spPr>
      </p:pic>
      <p:pic>
        <p:nvPicPr>
          <p:cNvPr id="15" name="Picture 14">
            <a:extLst>
              <a:ext uri="{FF2B5EF4-FFF2-40B4-BE49-F238E27FC236}">
                <a16:creationId xmlns:a16="http://schemas.microsoft.com/office/drawing/2014/main" xmlns="" id="{2188372D-F266-4D74-90E1-2D62A0F0D32A}"/>
              </a:ext>
            </a:extLst>
          </p:cNvPr>
          <p:cNvPicPr>
            <a:picLocks noChangeAspect="1"/>
          </p:cNvPicPr>
          <p:nvPr/>
        </p:nvPicPr>
        <p:blipFill rotWithShape="1">
          <a:blip r:embed="rId5">
            <a:extLst>
              <a:ext uri="{28A0092B-C50C-407E-A947-70E740481C1C}">
                <a14:useLocalDpi xmlns:a14="http://schemas.microsoft.com/office/drawing/2010/main" val="0"/>
              </a:ext>
            </a:extLst>
          </a:blip>
          <a:srcRect l="19775" t="30988" r="65438" b="43071"/>
          <a:stretch/>
        </p:blipFill>
        <p:spPr>
          <a:xfrm>
            <a:off x="10538085" y="3054245"/>
            <a:ext cx="1438307" cy="1892509"/>
          </a:xfrm>
          <a:prstGeom prst="rect">
            <a:avLst/>
          </a:prstGeom>
        </p:spPr>
      </p:pic>
      <p:sp>
        <p:nvSpPr>
          <p:cNvPr id="13" name="Rectangle 12">
            <a:extLst>
              <a:ext uri="{FF2B5EF4-FFF2-40B4-BE49-F238E27FC236}">
                <a16:creationId xmlns:a16="http://schemas.microsoft.com/office/drawing/2014/main" xmlns="" id="{7DBDA999-4FCF-460C-AEA0-7A73AFE4E2F0}"/>
              </a:ext>
            </a:extLst>
          </p:cNvPr>
          <p:cNvSpPr/>
          <p:nvPr/>
        </p:nvSpPr>
        <p:spPr>
          <a:xfrm>
            <a:off x="2278505" y="4017364"/>
            <a:ext cx="494676" cy="344774"/>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E1210FF2-5585-44A6-9B23-94E7D294C12D}"/>
              </a:ext>
            </a:extLst>
          </p:cNvPr>
          <p:cNvSpPr/>
          <p:nvPr/>
        </p:nvSpPr>
        <p:spPr>
          <a:xfrm rot="5400000">
            <a:off x="7280239" y="4044671"/>
            <a:ext cx="634934" cy="419725"/>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09548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BC18221-6CCB-4170-8922-43148034FD24}"/>
              </a:ext>
            </a:extLst>
          </p:cNvPr>
          <p:cNvSpPr txBox="1"/>
          <p:nvPr/>
        </p:nvSpPr>
        <p:spPr>
          <a:xfrm>
            <a:off x="1495840" y="251792"/>
            <a:ext cx="4434419" cy="523220"/>
          </a:xfrm>
          <a:prstGeom prst="rect">
            <a:avLst/>
          </a:prstGeom>
          <a:noFill/>
        </p:spPr>
        <p:txBody>
          <a:bodyPr wrap="none" rtlCol="0">
            <a:spAutoFit/>
          </a:bodyPr>
          <a:lstStyle/>
          <a:p>
            <a:r>
              <a:rPr lang="en-US" sz="2800" b="1" dirty="0"/>
              <a:t>High Beam – Better Visibility</a:t>
            </a:r>
          </a:p>
        </p:txBody>
      </p:sp>
      <p:sp>
        <p:nvSpPr>
          <p:cNvPr id="4" name="TextBox 3">
            <a:extLst>
              <a:ext uri="{FF2B5EF4-FFF2-40B4-BE49-F238E27FC236}">
                <a16:creationId xmlns:a16="http://schemas.microsoft.com/office/drawing/2014/main" xmlns="" id="{45DFB65A-4A14-4FF8-A5A6-42743C04A1F6}"/>
              </a:ext>
            </a:extLst>
          </p:cNvPr>
          <p:cNvSpPr txBox="1"/>
          <p:nvPr/>
        </p:nvSpPr>
        <p:spPr>
          <a:xfrm>
            <a:off x="8739265" y="1117461"/>
            <a:ext cx="3003941" cy="378885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When High beam is selected by Combination switch, all four headlamps will glow in High beam on BS6 MDV trucks.</a:t>
            </a:r>
          </a:p>
          <a:p>
            <a:pPr marL="285750" indent="-285750">
              <a:lnSpc>
                <a:spcPct val="150000"/>
              </a:lnSpc>
              <a:buFont typeface="Arial" panose="020B0604020202020204" pitchFamily="34" charset="0"/>
              <a:buChar char="•"/>
            </a:pPr>
            <a:r>
              <a:rPr lang="en-US" dirty="0"/>
              <a:t>This will improve the visibility during Night time driving at par with the current field practices</a:t>
            </a:r>
          </a:p>
        </p:txBody>
      </p:sp>
      <p:pic>
        <p:nvPicPr>
          <p:cNvPr id="5" name="Picture 4">
            <a:extLst>
              <a:ext uri="{FF2B5EF4-FFF2-40B4-BE49-F238E27FC236}">
                <a16:creationId xmlns:a16="http://schemas.microsoft.com/office/drawing/2014/main" xmlns="" id="{D5BECB94-4A3A-4C31-BB69-A062F0E600B8}"/>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4951" y="1245564"/>
            <a:ext cx="1148787" cy="1131253"/>
          </a:xfrm>
          <a:prstGeom prst="rect">
            <a:avLst/>
          </a:prstGeom>
        </p:spPr>
      </p:pic>
      <p:pic>
        <p:nvPicPr>
          <p:cNvPr id="110" name="Picture 109">
            <a:extLst>
              <a:ext uri="{FF2B5EF4-FFF2-40B4-BE49-F238E27FC236}">
                <a16:creationId xmlns:a16="http://schemas.microsoft.com/office/drawing/2014/main" xmlns="" id="{CFB1D1D3-DDC4-4AFD-B5AD-A516EF3DDA7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372640" y="1245564"/>
            <a:ext cx="7366625" cy="4180042"/>
          </a:xfrm>
          <a:prstGeom prst="rect">
            <a:avLst/>
          </a:prstGeom>
        </p:spPr>
      </p:pic>
      <p:sp>
        <p:nvSpPr>
          <p:cNvPr id="6" name="TextBox 5">
            <a:extLst>
              <a:ext uri="{FF2B5EF4-FFF2-40B4-BE49-F238E27FC236}">
                <a16:creationId xmlns:a16="http://schemas.microsoft.com/office/drawing/2014/main" xmlns="" id="{6E359CF8-B2F6-44EE-B47E-A1D294DB936F}"/>
              </a:ext>
            </a:extLst>
          </p:cNvPr>
          <p:cNvSpPr txBox="1"/>
          <p:nvPr/>
        </p:nvSpPr>
        <p:spPr>
          <a:xfrm>
            <a:off x="490330" y="516835"/>
            <a:ext cx="463588" cy="523220"/>
          </a:xfrm>
          <a:prstGeom prst="rect">
            <a:avLst/>
          </a:prstGeom>
          <a:noFill/>
        </p:spPr>
        <p:txBody>
          <a:bodyPr wrap="none" rtlCol="0">
            <a:spAutoFit/>
          </a:bodyPr>
          <a:lstStyle/>
          <a:p>
            <a:r>
              <a:rPr lang="en-US" sz="2800" b="1" dirty="0"/>
              <a:t>4.</a:t>
            </a:r>
            <a:endParaRPr lang="en-IN" sz="2000" b="1" dirty="0"/>
          </a:p>
        </p:txBody>
      </p:sp>
    </p:spTree>
    <p:extLst>
      <p:ext uri="{BB962C8B-B14F-4D97-AF65-F5344CB8AC3E}">
        <p14:creationId xmlns:p14="http://schemas.microsoft.com/office/powerpoint/2010/main" val="7458052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BC18221-6CCB-4170-8922-43148034FD24}"/>
              </a:ext>
            </a:extLst>
          </p:cNvPr>
          <p:cNvSpPr txBox="1"/>
          <p:nvPr/>
        </p:nvSpPr>
        <p:spPr>
          <a:xfrm>
            <a:off x="1495840" y="251792"/>
            <a:ext cx="3219151" cy="523220"/>
          </a:xfrm>
          <a:prstGeom prst="rect">
            <a:avLst/>
          </a:prstGeom>
          <a:noFill/>
        </p:spPr>
        <p:txBody>
          <a:bodyPr wrap="none" rtlCol="0">
            <a:spAutoFit/>
          </a:bodyPr>
          <a:lstStyle/>
          <a:p>
            <a:r>
              <a:rPr lang="en-US" sz="2800" b="1" dirty="0"/>
              <a:t>BS6 Diesel &amp; AdBlue</a:t>
            </a:r>
          </a:p>
        </p:txBody>
      </p:sp>
      <p:sp>
        <p:nvSpPr>
          <p:cNvPr id="10" name="TextBox 9">
            <a:extLst>
              <a:ext uri="{FF2B5EF4-FFF2-40B4-BE49-F238E27FC236}">
                <a16:creationId xmlns:a16="http://schemas.microsoft.com/office/drawing/2014/main" xmlns="" id="{44EB5A75-83ED-4F8E-9B3F-2CF86A627ED5}"/>
              </a:ext>
            </a:extLst>
          </p:cNvPr>
          <p:cNvSpPr txBox="1"/>
          <p:nvPr/>
        </p:nvSpPr>
        <p:spPr>
          <a:xfrm>
            <a:off x="490330" y="516835"/>
            <a:ext cx="463588" cy="523220"/>
          </a:xfrm>
          <a:prstGeom prst="rect">
            <a:avLst/>
          </a:prstGeom>
          <a:noFill/>
        </p:spPr>
        <p:txBody>
          <a:bodyPr wrap="none" rtlCol="0">
            <a:spAutoFit/>
          </a:bodyPr>
          <a:lstStyle/>
          <a:p>
            <a:r>
              <a:rPr lang="en-US" sz="2800" b="1" dirty="0"/>
              <a:t>5.</a:t>
            </a:r>
            <a:endParaRPr lang="en-IN" sz="2000" b="1" dirty="0"/>
          </a:p>
        </p:txBody>
      </p:sp>
      <p:sp>
        <p:nvSpPr>
          <p:cNvPr id="5" name="TextBox 4">
            <a:extLst>
              <a:ext uri="{FF2B5EF4-FFF2-40B4-BE49-F238E27FC236}">
                <a16:creationId xmlns:a16="http://schemas.microsoft.com/office/drawing/2014/main" xmlns="" id="{B4241DDB-DAC8-461C-8F9A-6C12B531E4E4}"/>
              </a:ext>
            </a:extLst>
          </p:cNvPr>
          <p:cNvSpPr txBox="1"/>
          <p:nvPr/>
        </p:nvSpPr>
        <p:spPr>
          <a:xfrm>
            <a:off x="1280160" y="1103962"/>
            <a:ext cx="5605973" cy="4401205"/>
          </a:xfrm>
          <a:prstGeom prst="rect">
            <a:avLst/>
          </a:prstGeom>
          <a:noFill/>
        </p:spPr>
        <p:txBody>
          <a:bodyPr wrap="square" rtlCol="0">
            <a:spAutoFit/>
          </a:bodyPr>
          <a:lstStyle/>
          <a:p>
            <a:pPr lvl="0"/>
            <a:r>
              <a:rPr lang="en-US" sz="2000" b="1" dirty="0"/>
              <a:t>BS6 Diesel</a:t>
            </a:r>
          </a:p>
          <a:p>
            <a:pPr marL="285750" lvl="0" indent="-285750">
              <a:buFont typeface="Arial" panose="020B0604020202020204" pitchFamily="34" charset="0"/>
              <a:buChar char="•"/>
            </a:pPr>
            <a:r>
              <a:rPr lang="en-US" sz="1600" dirty="0"/>
              <a:t>Please Use Only BS6 Diesel for all Ashok Leyland Trucks and Buses</a:t>
            </a:r>
          </a:p>
          <a:p>
            <a:pPr marL="285750" lvl="0" indent="-285750">
              <a:buFont typeface="Arial" panose="020B0604020202020204" pitchFamily="34" charset="0"/>
              <a:buChar char="•"/>
            </a:pPr>
            <a:r>
              <a:rPr lang="en-US" sz="1600" dirty="0"/>
              <a:t>The amount of Sulphur is reduced by 80% in BS6 diesel (50 ppm to 10 ppm) when compared to BS4 diesel</a:t>
            </a:r>
          </a:p>
          <a:p>
            <a:pPr marL="285750" lvl="0" indent="-285750">
              <a:buFont typeface="Arial" panose="020B0604020202020204" pitchFamily="34" charset="0"/>
              <a:buChar char="•"/>
            </a:pPr>
            <a:r>
              <a:rPr lang="en-US" sz="1600" dirty="0"/>
              <a:t>Usage of BS4 Diesel on BS6 Trucks or Buses would affect the life of DPF in Silencer. </a:t>
            </a:r>
          </a:p>
          <a:p>
            <a:pPr marL="285750" lvl="0" indent="-285750">
              <a:buFont typeface="Arial" panose="020B0604020202020204" pitchFamily="34" charset="0"/>
              <a:buChar char="•"/>
            </a:pPr>
            <a:r>
              <a:rPr lang="en-US" sz="1600" dirty="0"/>
              <a:t>Consequently pick up of vehicle would be affected and result in huge cost of Repair</a:t>
            </a:r>
          </a:p>
          <a:p>
            <a:pPr lvl="0"/>
            <a:r>
              <a:rPr lang="en-US" sz="2000" b="1" dirty="0"/>
              <a:t>AdBlue</a:t>
            </a:r>
            <a:endParaRPr lang="en-US" sz="1600" b="1" dirty="0"/>
          </a:p>
          <a:p>
            <a:pPr marL="285750" indent="-285750">
              <a:buFont typeface="Arial" panose="020B0604020202020204" pitchFamily="34" charset="0"/>
              <a:buChar char="•"/>
            </a:pPr>
            <a:r>
              <a:rPr lang="en-US" sz="1600" dirty="0"/>
              <a:t>Please fill only AL recommended AdBlue (Gulf – AUS32)</a:t>
            </a:r>
          </a:p>
          <a:p>
            <a:pPr marL="285750" indent="-285750">
              <a:buFont typeface="Arial" panose="020B0604020202020204" pitchFamily="34" charset="0"/>
              <a:buChar char="•"/>
            </a:pPr>
            <a:r>
              <a:rPr lang="en-US" sz="1600" dirty="0"/>
              <a:t>Fill only the quantity as recommended on RH </a:t>
            </a:r>
            <a:r>
              <a:rPr lang="en-US" sz="1600" dirty="0">
                <a:solidFill>
                  <a:schemeClr val="accent1"/>
                </a:solidFill>
              </a:rPr>
              <a:t>side of </a:t>
            </a:r>
            <a:r>
              <a:rPr lang="en-US" sz="1600" dirty="0"/>
              <a:t>AdBlue tank (48 </a:t>
            </a:r>
            <a:r>
              <a:rPr lang="en-US" sz="1600" dirty="0" err="1"/>
              <a:t>litres</a:t>
            </a:r>
            <a:r>
              <a:rPr lang="en-US" sz="1600" dirty="0"/>
              <a:t> / 24 </a:t>
            </a:r>
            <a:r>
              <a:rPr lang="en-US" sz="1600" dirty="0" err="1"/>
              <a:t>litres</a:t>
            </a:r>
            <a:r>
              <a:rPr lang="en-US" sz="1600" dirty="0"/>
              <a:t>) (Refer Pictures)</a:t>
            </a:r>
          </a:p>
          <a:p>
            <a:pPr marL="285750" indent="-285750">
              <a:buFont typeface="Arial" panose="020B0604020202020204" pitchFamily="34" charset="0"/>
              <a:buChar char="•"/>
            </a:pPr>
            <a:r>
              <a:rPr lang="en-US" sz="1600" dirty="0"/>
              <a:t>Never run the vehicle without AdBlue tank Cap or not closed properly to prevent crystallization of AdBlue.  </a:t>
            </a:r>
          </a:p>
          <a:p>
            <a:pPr marL="285750" indent="-285750">
              <a:buFont typeface="Arial" panose="020B0604020202020204" pitchFamily="34" charset="0"/>
              <a:buChar char="•"/>
            </a:pPr>
            <a:r>
              <a:rPr lang="en-US" sz="1600" dirty="0"/>
              <a:t>Never run the vehicle without AdBlue as it will lead to Low Pick up of the vehicle</a:t>
            </a:r>
          </a:p>
        </p:txBody>
      </p:sp>
      <p:pic>
        <p:nvPicPr>
          <p:cNvPr id="6" name="Picture 5">
            <a:extLst>
              <a:ext uri="{FF2B5EF4-FFF2-40B4-BE49-F238E27FC236}">
                <a16:creationId xmlns:a16="http://schemas.microsoft.com/office/drawing/2014/main" xmlns="" id="{B0662F01-4A37-4867-A292-EC807A9344C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47569" y="1222965"/>
            <a:ext cx="792233" cy="703385"/>
          </a:xfrm>
          <a:prstGeom prst="rect">
            <a:avLst/>
          </a:prstGeom>
        </p:spPr>
      </p:pic>
      <p:pic>
        <p:nvPicPr>
          <p:cNvPr id="9" name="Picture 8">
            <a:extLst>
              <a:ext uri="{FF2B5EF4-FFF2-40B4-BE49-F238E27FC236}">
                <a16:creationId xmlns:a16="http://schemas.microsoft.com/office/drawing/2014/main" xmlns="" id="{5302DF04-C654-4DF4-8B01-CC73C6D19A5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9842532" y="3321983"/>
            <a:ext cx="2263514" cy="3098598"/>
          </a:xfrm>
          <a:prstGeom prst="rect">
            <a:avLst/>
          </a:prstGeom>
        </p:spPr>
      </p:pic>
      <p:sp>
        <p:nvSpPr>
          <p:cNvPr id="11" name="Rectangle 10">
            <a:extLst>
              <a:ext uri="{FF2B5EF4-FFF2-40B4-BE49-F238E27FC236}">
                <a16:creationId xmlns:a16="http://schemas.microsoft.com/office/drawing/2014/main" xmlns="" id="{7D53F8F1-BA56-4F03-9DF2-D78BA4940519}"/>
              </a:ext>
            </a:extLst>
          </p:cNvPr>
          <p:cNvSpPr/>
          <p:nvPr/>
        </p:nvSpPr>
        <p:spPr>
          <a:xfrm>
            <a:off x="10547069" y="4687554"/>
            <a:ext cx="629587" cy="455562"/>
          </a:xfrm>
          <a:prstGeom prst="rect">
            <a:avLst/>
          </a:prstGeom>
          <a:no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xmlns="" id="{1F36BCC5-5E28-4B50-9D08-2DF184DEDB6E}"/>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a:ext>
            </a:extLst>
          </a:blip>
          <a:srcRect/>
          <a:stretch/>
        </p:blipFill>
        <p:spPr>
          <a:xfrm>
            <a:off x="6711701" y="4470993"/>
            <a:ext cx="3018522" cy="1907385"/>
          </a:xfrm>
          <a:prstGeom prst="rect">
            <a:avLst/>
          </a:prstGeom>
        </p:spPr>
      </p:pic>
      <p:sp>
        <p:nvSpPr>
          <p:cNvPr id="13" name="Rectangle 12">
            <a:extLst>
              <a:ext uri="{FF2B5EF4-FFF2-40B4-BE49-F238E27FC236}">
                <a16:creationId xmlns:a16="http://schemas.microsoft.com/office/drawing/2014/main" xmlns="" id="{3B1D0A30-E681-44A9-B01D-8C72AC3ED2F5}"/>
              </a:ext>
            </a:extLst>
          </p:cNvPr>
          <p:cNvSpPr/>
          <p:nvPr/>
        </p:nvSpPr>
        <p:spPr>
          <a:xfrm>
            <a:off x="6711701" y="4470993"/>
            <a:ext cx="3052042" cy="1907385"/>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xmlns="" id="{0DD86905-284F-46DC-BFFE-DEC289884D13}"/>
              </a:ext>
            </a:extLst>
          </p:cNvPr>
          <p:cNvSpPr/>
          <p:nvPr/>
        </p:nvSpPr>
        <p:spPr>
          <a:xfrm>
            <a:off x="8216217" y="5865078"/>
            <a:ext cx="1199213" cy="284813"/>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66572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BC18221-6CCB-4170-8922-43148034FD24}"/>
              </a:ext>
            </a:extLst>
          </p:cNvPr>
          <p:cNvSpPr txBox="1"/>
          <p:nvPr/>
        </p:nvSpPr>
        <p:spPr>
          <a:xfrm>
            <a:off x="1495840" y="251792"/>
            <a:ext cx="3219151" cy="523220"/>
          </a:xfrm>
          <a:prstGeom prst="rect">
            <a:avLst/>
          </a:prstGeom>
          <a:noFill/>
        </p:spPr>
        <p:txBody>
          <a:bodyPr wrap="none" rtlCol="0">
            <a:spAutoFit/>
          </a:bodyPr>
          <a:lstStyle/>
          <a:p>
            <a:r>
              <a:rPr lang="en-US" sz="2800" b="1" dirty="0"/>
              <a:t>BS6 Diesel &amp; AdBlue</a:t>
            </a:r>
          </a:p>
        </p:txBody>
      </p:sp>
      <p:sp>
        <p:nvSpPr>
          <p:cNvPr id="10" name="TextBox 9">
            <a:extLst>
              <a:ext uri="{FF2B5EF4-FFF2-40B4-BE49-F238E27FC236}">
                <a16:creationId xmlns:a16="http://schemas.microsoft.com/office/drawing/2014/main" xmlns="" id="{44EB5A75-83ED-4F8E-9B3F-2CF86A627ED5}"/>
              </a:ext>
            </a:extLst>
          </p:cNvPr>
          <p:cNvSpPr txBox="1"/>
          <p:nvPr/>
        </p:nvSpPr>
        <p:spPr>
          <a:xfrm>
            <a:off x="490330" y="516835"/>
            <a:ext cx="463588" cy="523220"/>
          </a:xfrm>
          <a:prstGeom prst="rect">
            <a:avLst/>
          </a:prstGeom>
          <a:noFill/>
        </p:spPr>
        <p:txBody>
          <a:bodyPr wrap="none" rtlCol="0">
            <a:spAutoFit/>
          </a:bodyPr>
          <a:lstStyle/>
          <a:p>
            <a:r>
              <a:rPr lang="en-US" sz="2800" b="1" dirty="0"/>
              <a:t>5.</a:t>
            </a:r>
            <a:endParaRPr lang="en-IN" sz="2000" b="1" dirty="0"/>
          </a:p>
        </p:txBody>
      </p:sp>
      <p:sp>
        <p:nvSpPr>
          <p:cNvPr id="15" name="TextBox 14">
            <a:extLst>
              <a:ext uri="{FF2B5EF4-FFF2-40B4-BE49-F238E27FC236}">
                <a16:creationId xmlns:a16="http://schemas.microsoft.com/office/drawing/2014/main" xmlns="" id="{316E18BC-6BC4-4F00-9238-C8098A890731}"/>
              </a:ext>
            </a:extLst>
          </p:cNvPr>
          <p:cNvSpPr txBox="1"/>
          <p:nvPr/>
        </p:nvSpPr>
        <p:spPr>
          <a:xfrm>
            <a:off x="722124" y="775012"/>
            <a:ext cx="6592841" cy="400110"/>
          </a:xfrm>
          <a:prstGeom prst="rect">
            <a:avLst/>
          </a:prstGeom>
          <a:noFill/>
        </p:spPr>
        <p:txBody>
          <a:bodyPr wrap="square" rtlCol="0">
            <a:spAutoFit/>
          </a:bodyPr>
          <a:lstStyle/>
          <a:p>
            <a:pPr algn="ctr"/>
            <a:r>
              <a:rPr lang="en-IN" sz="2000" b="1" dirty="0">
                <a:latin typeface="Arial" panose="020B0604020202020204" pitchFamily="34" charset="0"/>
                <a:cs typeface="Arial" panose="020B0604020202020204" pitchFamily="34" charset="0"/>
              </a:rPr>
              <a:t>Diesel Tank Cap Removal &amp; Fitment</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xmlns="" id="{AB9111C2-6544-48FF-867A-11B2AD99C34F}"/>
              </a:ext>
            </a:extLst>
          </p:cNvPr>
          <p:cNvSpPr>
            <a:spLocks/>
          </p:cNvSpPr>
          <p:nvPr/>
        </p:nvSpPr>
        <p:spPr>
          <a:xfrm>
            <a:off x="1302060" y="1236694"/>
            <a:ext cx="3200400" cy="2663841"/>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400" b="1" dirty="0">
              <a:solidFill>
                <a:schemeClr val="tx1"/>
              </a:solidFill>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xmlns="" id="{60175EEF-E391-4F21-87C6-69B97B79E361}"/>
              </a:ext>
            </a:extLst>
          </p:cNvPr>
          <p:cNvSpPr>
            <a:spLocks/>
          </p:cNvSpPr>
          <p:nvPr/>
        </p:nvSpPr>
        <p:spPr>
          <a:xfrm>
            <a:off x="4601432" y="1236694"/>
            <a:ext cx="3200400" cy="2663841"/>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400" b="1" dirty="0">
              <a:solidFill>
                <a:schemeClr val="tx1"/>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xmlns="" id="{FA9993E5-A725-4063-BFF7-55A1013D3577}"/>
              </a:ext>
            </a:extLst>
          </p:cNvPr>
          <p:cNvSpPr>
            <a:spLocks/>
          </p:cNvSpPr>
          <p:nvPr/>
        </p:nvSpPr>
        <p:spPr>
          <a:xfrm>
            <a:off x="4611094" y="3933304"/>
            <a:ext cx="3200400" cy="2434801"/>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400" b="1" dirty="0">
              <a:solidFill>
                <a:schemeClr val="tx1"/>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xmlns="" id="{C6722F9E-8563-4C67-90BF-C3DF3163D341}"/>
              </a:ext>
            </a:extLst>
          </p:cNvPr>
          <p:cNvSpPr>
            <a:spLocks/>
          </p:cNvSpPr>
          <p:nvPr/>
        </p:nvSpPr>
        <p:spPr>
          <a:xfrm>
            <a:off x="7910466" y="3933304"/>
            <a:ext cx="3807922" cy="2434801"/>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400" b="1" dirty="0">
              <a:solidFill>
                <a:schemeClr val="tx1"/>
              </a:solidFill>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xmlns="" id="{522B6F0B-696F-477F-9C5B-70C880C81249}"/>
              </a:ext>
            </a:extLst>
          </p:cNvPr>
          <p:cNvSpPr>
            <a:spLocks/>
          </p:cNvSpPr>
          <p:nvPr/>
        </p:nvSpPr>
        <p:spPr>
          <a:xfrm>
            <a:off x="7882289" y="1239708"/>
            <a:ext cx="3807922" cy="2660828"/>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400" b="1" dirty="0">
              <a:solidFill>
                <a:schemeClr val="tx1"/>
              </a:solidFill>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xmlns="" id="{186BC384-2E0A-4F98-8F08-E20A6003B611}"/>
              </a:ext>
            </a:extLst>
          </p:cNvPr>
          <p:cNvSpPr>
            <a:spLocks/>
          </p:cNvSpPr>
          <p:nvPr/>
        </p:nvSpPr>
        <p:spPr>
          <a:xfrm>
            <a:off x="1308446" y="3930935"/>
            <a:ext cx="3200400" cy="2437170"/>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400" b="1" dirty="0">
              <a:solidFill>
                <a:schemeClr val="tx1"/>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xmlns="" id="{1A410F71-F447-4103-A23B-74485E207BF8}"/>
              </a:ext>
            </a:extLst>
          </p:cNvPr>
          <p:cNvSpPr txBox="1"/>
          <p:nvPr/>
        </p:nvSpPr>
        <p:spPr>
          <a:xfrm>
            <a:off x="1475218" y="3236174"/>
            <a:ext cx="2854084" cy="584775"/>
          </a:xfrm>
          <a:prstGeom prst="rect">
            <a:avLst/>
          </a:prstGeom>
          <a:noFill/>
        </p:spPr>
        <p:txBody>
          <a:bodyPr wrap="square" rtlCol="0">
            <a:spAutoFit/>
          </a:bodyPr>
          <a:lstStyle/>
          <a:p>
            <a:pPr algn="ctr"/>
            <a:r>
              <a:rPr lang="en-US" sz="1600" dirty="0"/>
              <a:t>Lift Dust Protection Cap and Insert Diesel tank Key</a:t>
            </a:r>
          </a:p>
        </p:txBody>
      </p:sp>
      <p:sp>
        <p:nvSpPr>
          <p:cNvPr id="23" name="TextBox 22">
            <a:extLst>
              <a:ext uri="{FF2B5EF4-FFF2-40B4-BE49-F238E27FC236}">
                <a16:creationId xmlns:a16="http://schemas.microsoft.com/office/drawing/2014/main" xmlns="" id="{095B5164-82A1-43AC-92C8-2853676300CB}"/>
              </a:ext>
            </a:extLst>
          </p:cNvPr>
          <p:cNvSpPr txBox="1"/>
          <p:nvPr/>
        </p:nvSpPr>
        <p:spPr>
          <a:xfrm>
            <a:off x="4754424" y="3257394"/>
            <a:ext cx="2854084" cy="584775"/>
          </a:xfrm>
          <a:prstGeom prst="rect">
            <a:avLst/>
          </a:prstGeom>
          <a:noFill/>
        </p:spPr>
        <p:txBody>
          <a:bodyPr wrap="square" rtlCol="0">
            <a:spAutoFit/>
          </a:bodyPr>
          <a:lstStyle/>
          <a:p>
            <a:pPr algn="ctr"/>
            <a:r>
              <a:rPr lang="en-US" sz="1600" dirty="0"/>
              <a:t>Rotate the Key </a:t>
            </a:r>
          </a:p>
          <a:p>
            <a:pPr algn="ctr"/>
            <a:r>
              <a:rPr lang="en-US" sz="1600" dirty="0"/>
              <a:t>90° Anti-clock wise </a:t>
            </a:r>
          </a:p>
        </p:txBody>
      </p:sp>
      <p:sp>
        <p:nvSpPr>
          <p:cNvPr id="24" name="TextBox 23">
            <a:extLst>
              <a:ext uri="{FF2B5EF4-FFF2-40B4-BE49-F238E27FC236}">
                <a16:creationId xmlns:a16="http://schemas.microsoft.com/office/drawing/2014/main" xmlns="" id="{396DB377-80EC-4FF8-83B8-320BE302C4E5}"/>
              </a:ext>
            </a:extLst>
          </p:cNvPr>
          <p:cNvSpPr txBox="1"/>
          <p:nvPr/>
        </p:nvSpPr>
        <p:spPr>
          <a:xfrm>
            <a:off x="7857529" y="3239808"/>
            <a:ext cx="3262266" cy="584775"/>
          </a:xfrm>
          <a:prstGeom prst="rect">
            <a:avLst/>
          </a:prstGeom>
          <a:noFill/>
        </p:spPr>
        <p:txBody>
          <a:bodyPr wrap="square" rtlCol="0">
            <a:spAutoFit/>
          </a:bodyPr>
          <a:lstStyle/>
          <a:p>
            <a:pPr algn="ctr"/>
            <a:r>
              <a:rPr lang="en-US" sz="1600" dirty="0"/>
              <a:t>Rotate Cap Anti-clock wise to the end &amp; remove from tank</a:t>
            </a:r>
          </a:p>
        </p:txBody>
      </p:sp>
      <p:sp>
        <p:nvSpPr>
          <p:cNvPr id="25" name="TextBox 24">
            <a:extLst>
              <a:ext uri="{FF2B5EF4-FFF2-40B4-BE49-F238E27FC236}">
                <a16:creationId xmlns:a16="http://schemas.microsoft.com/office/drawing/2014/main" xmlns="" id="{0643E098-4AEF-4F4C-9B88-F51F79A742DC}"/>
              </a:ext>
            </a:extLst>
          </p:cNvPr>
          <p:cNvSpPr txBox="1"/>
          <p:nvPr/>
        </p:nvSpPr>
        <p:spPr>
          <a:xfrm>
            <a:off x="2876792" y="4214370"/>
            <a:ext cx="1517687" cy="830997"/>
          </a:xfrm>
          <a:prstGeom prst="rect">
            <a:avLst/>
          </a:prstGeom>
          <a:noFill/>
        </p:spPr>
        <p:txBody>
          <a:bodyPr wrap="square" rtlCol="0">
            <a:spAutoFit/>
          </a:bodyPr>
          <a:lstStyle/>
          <a:p>
            <a:pPr algn="ctr"/>
            <a:r>
              <a:rPr lang="en-US" sz="1600" dirty="0"/>
              <a:t>Fix the cap by matching the slot</a:t>
            </a:r>
          </a:p>
        </p:txBody>
      </p:sp>
      <p:sp>
        <p:nvSpPr>
          <p:cNvPr id="26" name="TextBox 25">
            <a:extLst>
              <a:ext uri="{FF2B5EF4-FFF2-40B4-BE49-F238E27FC236}">
                <a16:creationId xmlns:a16="http://schemas.microsoft.com/office/drawing/2014/main" xmlns="" id="{CDED96FB-7356-4333-9CF0-E95B870BFCD8}"/>
              </a:ext>
            </a:extLst>
          </p:cNvPr>
          <p:cNvSpPr txBox="1"/>
          <p:nvPr/>
        </p:nvSpPr>
        <p:spPr>
          <a:xfrm>
            <a:off x="9731035" y="3989627"/>
            <a:ext cx="1987353" cy="1815882"/>
          </a:xfrm>
          <a:prstGeom prst="rect">
            <a:avLst/>
          </a:prstGeom>
          <a:noFill/>
        </p:spPr>
        <p:txBody>
          <a:bodyPr wrap="square" rtlCol="0">
            <a:spAutoFit/>
          </a:bodyPr>
          <a:lstStyle/>
          <a:p>
            <a:pPr algn="ctr"/>
            <a:r>
              <a:rPr lang="en-US" sz="1600" dirty="0"/>
              <a:t>Rotate Key 90° </a:t>
            </a:r>
          </a:p>
          <a:p>
            <a:pPr algn="ctr"/>
            <a:r>
              <a:rPr lang="en-US" sz="1600" dirty="0"/>
              <a:t>Clock wise &amp; remove Key. Rotate the Cap anti clockwise for 2 rotations and verify the cap does not come out</a:t>
            </a:r>
          </a:p>
        </p:txBody>
      </p:sp>
      <p:sp>
        <p:nvSpPr>
          <p:cNvPr id="27" name="TextBox 26">
            <a:extLst>
              <a:ext uri="{FF2B5EF4-FFF2-40B4-BE49-F238E27FC236}">
                <a16:creationId xmlns:a16="http://schemas.microsoft.com/office/drawing/2014/main" xmlns="" id="{BA96534C-5BC4-4536-8472-3B96E349F8B1}"/>
              </a:ext>
            </a:extLst>
          </p:cNvPr>
          <p:cNvSpPr txBox="1"/>
          <p:nvPr/>
        </p:nvSpPr>
        <p:spPr>
          <a:xfrm>
            <a:off x="6402571" y="4115319"/>
            <a:ext cx="1350843" cy="1323439"/>
          </a:xfrm>
          <a:prstGeom prst="rect">
            <a:avLst/>
          </a:prstGeom>
          <a:noFill/>
        </p:spPr>
        <p:txBody>
          <a:bodyPr wrap="square" rtlCol="0">
            <a:spAutoFit/>
          </a:bodyPr>
          <a:lstStyle/>
          <a:p>
            <a:pPr algn="ctr"/>
            <a:r>
              <a:rPr lang="en-US" sz="1600" dirty="0">
                <a:solidFill>
                  <a:schemeClr val="accent1"/>
                </a:solidFill>
              </a:rPr>
              <a:t>Rotate cap clock wise until it will not rotate further</a:t>
            </a:r>
          </a:p>
        </p:txBody>
      </p:sp>
      <p:pic>
        <p:nvPicPr>
          <p:cNvPr id="28" name="Picture 27" descr="A close up of a camera&#10;&#10;Description generated with high confidence">
            <a:extLst>
              <a:ext uri="{FF2B5EF4-FFF2-40B4-BE49-F238E27FC236}">
                <a16:creationId xmlns:a16="http://schemas.microsoft.com/office/drawing/2014/main" xmlns="" id="{A0A72719-B44C-41DF-AA75-35FF755175B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387568" y="1341985"/>
            <a:ext cx="1496613" cy="1386831"/>
          </a:xfrm>
          <a:prstGeom prst="rect">
            <a:avLst/>
          </a:prstGeom>
          <a:ln>
            <a:solidFill>
              <a:schemeClr val="tx1"/>
            </a:solidFill>
          </a:ln>
        </p:spPr>
      </p:pic>
      <p:pic>
        <p:nvPicPr>
          <p:cNvPr id="29" name="Picture 28" descr="A hand holding a camera&#10;&#10;Description generated with high confidence">
            <a:extLst>
              <a:ext uri="{FF2B5EF4-FFF2-40B4-BE49-F238E27FC236}">
                <a16:creationId xmlns:a16="http://schemas.microsoft.com/office/drawing/2014/main" xmlns="" id="{E0315995-DC8E-4929-B058-D41AB1699599}"/>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2966718" y="1345404"/>
            <a:ext cx="1418036" cy="1376040"/>
          </a:xfrm>
          <a:prstGeom prst="rect">
            <a:avLst/>
          </a:prstGeom>
          <a:ln>
            <a:solidFill>
              <a:schemeClr val="tx1"/>
            </a:solidFill>
          </a:ln>
        </p:spPr>
      </p:pic>
      <p:pic>
        <p:nvPicPr>
          <p:cNvPr id="30" name="Picture 29" descr="A hand holding a camera&#10;&#10;Description generated with high confidence">
            <a:extLst>
              <a:ext uri="{FF2B5EF4-FFF2-40B4-BE49-F238E27FC236}">
                <a16:creationId xmlns:a16="http://schemas.microsoft.com/office/drawing/2014/main" xmlns="" id="{652EEFF5-C819-40C2-8A39-2C151A0EEAA0}"/>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686687" y="1345404"/>
            <a:ext cx="1418036" cy="1376040"/>
          </a:xfrm>
          <a:prstGeom prst="rect">
            <a:avLst/>
          </a:prstGeom>
          <a:ln>
            <a:solidFill>
              <a:schemeClr val="tx1"/>
            </a:solidFill>
          </a:ln>
        </p:spPr>
      </p:pic>
      <p:pic>
        <p:nvPicPr>
          <p:cNvPr id="31" name="Picture 30" descr="A close up of a camera&#10;&#10;Description generated with high confidence">
            <a:extLst>
              <a:ext uri="{FF2B5EF4-FFF2-40B4-BE49-F238E27FC236}">
                <a16:creationId xmlns:a16="http://schemas.microsoft.com/office/drawing/2014/main" xmlns="" id="{D26F095F-74A6-481D-97D7-2106BE2AD70C}"/>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6261284" y="1331029"/>
            <a:ext cx="1336959" cy="1407455"/>
          </a:xfrm>
          <a:prstGeom prst="rect">
            <a:avLst/>
          </a:prstGeom>
        </p:spPr>
      </p:pic>
      <p:sp>
        <p:nvSpPr>
          <p:cNvPr id="32" name="Arc 31">
            <a:extLst>
              <a:ext uri="{FF2B5EF4-FFF2-40B4-BE49-F238E27FC236}">
                <a16:creationId xmlns:a16="http://schemas.microsoft.com/office/drawing/2014/main" xmlns="" id="{6A1A58DB-75B6-4E8C-9598-9F64AEFEA93D}"/>
              </a:ext>
            </a:extLst>
          </p:cNvPr>
          <p:cNvSpPr/>
          <p:nvPr/>
        </p:nvSpPr>
        <p:spPr>
          <a:xfrm flipV="1">
            <a:off x="5325239" y="1472635"/>
            <a:ext cx="712432" cy="675219"/>
          </a:xfrm>
          <a:prstGeom prst="arc">
            <a:avLst>
              <a:gd name="adj1" fmla="val 21568431"/>
              <a:gd name="adj2" fmla="val 5484327"/>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33" name="Picture 32" descr="A close up of a camera&#10;&#10;Description generated with high confidence">
            <a:extLst>
              <a:ext uri="{FF2B5EF4-FFF2-40B4-BE49-F238E27FC236}">
                <a16:creationId xmlns:a16="http://schemas.microsoft.com/office/drawing/2014/main" xmlns="" id="{0A4777E6-1D23-489F-8D45-DCC36F785B25}"/>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rot="5400000">
            <a:off x="8086321" y="1312794"/>
            <a:ext cx="1451021" cy="1432797"/>
          </a:xfrm>
          <a:prstGeom prst="rect">
            <a:avLst/>
          </a:prstGeom>
        </p:spPr>
      </p:pic>
      <p:sp>
        <p:nvSpPr>
          <p:cNvPr id="34" name="Arc 33">
            <a:extLst>
              <a:ext uri="{FF2B5EF4-FFF2-40B4-BE49-F238E27FC236}">
                <a16:creationId xmlns:a16="http://schemas.microsoft.com/office/drawing/2014/main" xmlns="" id="{5B9C739B-FEAB-444B-8493-833CDBAC5538}"/>
              </a:ext>
            </a:extLst>
          </p:cNvPr>
          <p:cNvSpPr/>
          <p:nvPr/>
        </p:nvSpPr>
        <p:spPr>
          <a:xfrm flipV="1">
            <a:off x="8418770" y="1565418"/>
            <a:ext cx="712432" cy="675219"/>
          </a:xfrm>
          <a:prstGeom prst="arc">
            <a:avLst>
              <a:gd name="adj1" fmla="val 21568431"/>
              <a:gd name="adj2" fmla="val 5484327"/>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35" name="Picture 34" descr="A close up of a camera&#10;&#10;Description generated with high confidence">
            <a:extLst>
              <a:ext uri="{FF2B5EF4-FFF2-40B4-BE49-F238E27FC236}">
                <a16:creationId xmlns:a16="http://schemas.microsoft.com/office/drawing/2014/main" xmlns="" id="{3053DA9F-993F-4BAB-9323-2DE3A77574BF}"/>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rot="5400000">
            <a:off x="9533069" y="1419766"/>
            <a:ext cx="1464687" cy="1221691"/>
          </a:xfrm>
          <a:prstGeom prst="rect">
            <a:avLst/>
          </a:prstGeom>
        </p:spPr>
      </p:pic>
      <p:grpSp>
        <p:nvGrpSpPr>
          <p:cNvPr id="36" name="Group 35">
            <a:extLst>
              <a:ext uri="{FF2B5EF4-FFF2-40B4-BE49-F238E27FC236}">
                <a16:creationId xmlns:a16="http://schemas.microsoft.com/office/drawing/2014/main" xmlns="" id="{78B06256-103E-4AF1-9E04-52997DF57210}"/>
              </a:ext>
            </a:extLst>
          </p:cNvPr>
          <p:cNvGrpSpPr/>
          <p:nvPr/>
        </p:nvGrpSpPr>
        <p:grpSpPr>
          <a:xfrm>
            <a:off x="1465542" y="4094748"/>
            <a:ext cx="1370207" cy="1753376"/>
            <a:chOff x="3777628" y="4479785"/>
            <a:chExt cx="1370207" cy="1753376"/>
          </a:xfrm>
        </p:grpSpPr>
        <p:pic>
          <p:nvPicPr>
            <p:cNvPr id="37" name="Picture 36" descr="A picture containing indoor, object&#10;&#10;Description generated with high confidence">
              <a:extLst>
                <a:ext uri="{FF2B5EF4-FFF2-40B4-BE49-F238E27FC236}">
                  <a16:creationId xmlns:a16="http://schemas.microsoft.com/office/drawing/2014/main" xmlns="" id="{9FE3A56B-E84A-488A-9BA6-8ACCB52213C0}"/>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brightnessContrast bright="40000" contrast="-40000"/>
                      </a14:imgEffect>
                    </a14:imgLayer>
                  </a14:imgProps>
                </a:ext>
                <a:ext uri="{28A0092B-C50C-407E-A947-70E740481C1C}">
                  <a14:useLocalDpi xmlns:a14="http://schemas.microsoft.com/office/drawing/2010/main"/>
                </a:ext>
              </a:extLst>
            </a:blip>
            <a:srcRect/>
            <a:stretch/>
          </p:blipFill>
          <p:spPr>
            <a:xfrm rot="5400000">
              <a:off x="3586044" y="4671369"/>
              <a:ext cx="1753376" cy="1370207"/>
            </a:xfrm>
            <a:prstGeom prst="rect">
              <a:avLst/>
            </a:prstGeom>
          </p:spPr>
        </p:pic>
        <p:grpSp>
          <p:nvGrpSpPr>
            <p:cNvPr id="38" name="Group 37">
              <a:extLst>
                <a:ext uri="{FF2B5EF4-FFF2-40B4-BE49-F238E27FC236}">
                  <a16:creationId xmlns:a16="http://schemas.microsoft.com/office/drawing/2014/main" xmlns="" id="{D28190B3-41A3-4810-B148-BA4CCF9403FA}"/>
                </a:ext>
              </a:extLst>
            </p:cNvPr>
            <p:cNvGrpSpPr/>
            <p:nvPr/>
          </p:nvGrpSpPr>
          <p:grpSpPr>
            <a:xfrm rot="17024769">
              <a:off x="4222865" y="4784291"/>
              <a:ext cx="675835" cy="882715"/>
              <a:chOff x="4841107" y="5015344"/>
              <a:chExt cx="620543" cy="788556"/>
            </a:xfrm>
          </p:grpSpPr>
          <p:cxnSp>
            <p:nvCxnSpPr>
              <p:cNvPr id="39" name="Straight Arrow Connector 38">
                <a:extLst>
                  <a:ext uri="{FF2B5EF4-FFF2-40B4-BE49-F238E27FC236}">
                    <a16:creationId xmlns:a16="http://schemas.microsoft.com/office/drawing/2014/main" xmlns="" id="{C20BAAB8-3479-4F69-B62D-A2B454E27275}"/>
                  </a:ext>
                </a:extLst>
              </p:cNvPr>
              <p:cNvCxnSpPr>
                <a:cxnSpLocks/>
              </p:cNvCxnSpPr>
              <p:nvPr/>
            </p:nvCxnSpPr>
            <p:spPr>
              <a:xfrm rot="4575231" flipH="1" flipV="1">
                <a:off x="5030887" y="5245100"/>
                <a:ext cx="660519" cy="201007"/>
              </a:xfrm>
              <a:prstGeom prst="straightConnector1">
                <a:avLst/>
              </a:prstGeom>
              <a:ln w="38100">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6BA3C894-12BF-4486-B1F5-35BDFE6D40FC}"/>
                  </a:ext>
                </a:extLst>
              </p:cNvPr>
              <p:cNvCxnSpPr>
                <a:cxnSpLocks/>
              </p:cNvCxnSpPr>
              <p:nvPr/>
            </p:nvCxnSpPr>
            <p:spPr>
              <a:xfrm flipH="1" flipV="1">
                <a:off x="4841107" y="5056290"/>
                <a:ext cx="22993" cy="747610"/>
              </a:xfrm>
              <a:prstGeom prst="straightConnector1">
                <a:avLst/>
              </a:prstGeom>
              <a:ln w="38100">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pic>
        <p:nvPicPr>
          <p:cNvPr id="41" name="Picture 40" descr="A close up of a camera&#10;&#10;Description generated with high confidence">
            <a:extLst>
              <a:ext uri="{FF2B5EF4-FFF2-40B4-BE49-F238E27FC236}">
                <a16:creationId xmlns:a16="http://schemas.microsoft.com/office/drawing/2014/main" xmlns="" id="{115CCD2A-0F18-4F29-8B9B-67CD1291578A}"/>
              </a:ext>
            </a:extLst>
          </p:cNvPr>
          <p:cNvPicPr>
            <a:picLocks noChangeAspect="1"/>
          </p:cNvPicPr>
          <p:nvPr/>
        </p:nvPicPr>
        <p:blipFill rotWithShape="1">
          <a:blip r:embed="rId9" cstate="print">
            <a:extLst>
              <a:ext uri="{28A0092B-C50C-407E-A947-70E740481C1C}">
                <a14:useLocalDpi xmlns:a14="http://schemas.microsoft.com/office/drawing/2010/main"/>
              </a:ext>
            </a:extLst>
          </a:blip>
          <a:srcRect/>
          <a:stretch/>
        </p:blipFill>
        <p:spPr>
          <a:xfrm rot="5400000">
            <a:off x="4688229" y="4096777"/>
            <a:ext cx="1778687" cy="1756348"/>
          </a:xfrm>
          <a:prstGeom prst="rect">
            <a:avLst/>
          </a:prstGeom>
        </p:spPr>
      </p:pic>
      <p:sp>
        <p:nvSpPr>
          <p:cNvPr id="42" name="Arc 41">
            <a:extLst>
              <a:ext uri="{FF2B5EF4-FFF2-40B4-BE49-F238E27FC236}">
                <a16:creationId xmlns:a16="http://schemas.microsoft.com/office/drawing/2014/main" xmlns="" id="{CE017F18-F7DC-4F67-8586-A829E7AB6D15}"/>
              </a:ext>
            </a:extLst>
          </p:cNvPr>
          <p:cNvSpPr/>
          <p:nvPr/>
        </p:nvSpPr>
        <p:spPr>
          <a:xfrm flipV="1">
            <a:off x="5151364" y="4417336"/>
            <a:ext cx="869607" cy="835213"/>
          </a:xfrm>
          <a:prstGeom prst="arc">
            <a:avLst>
              <a:gd name="adj1" fmla="val 21568431"/>
              <a:gd name="adj2" fmla="val 5484327"/>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pic>
        <p:nvPicPr>
          <p:cNvPr id="43" name="Picture 42" descr="A close up of a camera&#10;&#10;Description generated with high confidence">
            <a:extLst>
              <a:ext uri="{FF2B5EF4-FFF2-40B4-BE49-F238E27FC236}">
                <a16:creationId xmlns:a16="http://schemas.microsoft.com/office/drawing/2014/main" xmlns="" id="{A2F36EC2-FD0A-438E-9F9B-8D59B3190C4F}"/>
              </a:ext>
            </a:extLst>
          </p:cNvPr>
          <p:cNvPicPr>
            <a:picLocks noChangeAspect="1"/>
          </p:cNvPicPr>
          <p:nvPr/>
        </p:nvPicPr>
        <p:blipFill rotWithShape="1">
          <a:blip r:embed="rId10" cstate="print">
            <a:extLst>
              <a:ext uri="{28A0092B-C50C-407E-A947-70E740481C1C}">
                <a14:useLocalDpi xmlns:a14="http://schemas.microsoft.com/office/drawing/2010/main"/>
              </a:ext>
            </a:extLst>
          </a:blip>
          <a:srcRect/>
          <a:stretch/>
        </p:blipFill>
        <p:spPr>
          <a:xfrm>
            <a:off x="8047125" y="4091595"/>
            <a:ext cx="1683910" cy="1772700"/>
          </a:xfrm>
          <a:prstGeom prst="rect">
            <a:avLst/>
          </a:prstGeom>
        </p:spPr>
      </p:pic>
      <p:sp>
        <p:nvSpPr>
          <p:cNvPr id="44" name="Arc 43">
            <a:extLst>
              <a:ext uri="{FF2B5EF4-FFF2-40B4-BE49-F238E27FC236}">
                <a16:creationId xmlns:a16="http://schemas.microsoft.com/office/drawing/2014/main" xmlns="" id="{EF049B3A-5BC5-4DC2-8FA1-FB1661ED4064}"/>
              </a:ext>
            </a:extLst>
          </p:cNvPr>
          <p:cNvSpPr/>
          <p:nvPr/>
        </p:nvSpPr>
        <p:spPr>
          <a:xfrm flipV="1">
            <a:off x="8514505" y="4411829"/>
            <a:ext cx="869607" cy="835213"/>
          </a:xfrm>
          <a:prstGeom prst="arc">
            <a:avLst>
              <a:gd name="adj1" fmla="val 21568431"/>
              <a:gd name="adj2" fmla="val 5484327"/>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sp>
        <p:nvSpPr>
          <p:cNvPr id="45" name="Rectangle 44">
            <a:extLst>
              <a:ext uri="{FF2B5EF4-FFF2-40B4-BE49-F238E27FC236}">
                <a16:creationId xmlns:a16="http://schemas.microsoft.com/office/drawing/2014/main" xmlns="" id="{D966C660-2AFC-4029-8E74-D2EA7C48D50F}"/>
              </a:ext>
            </a:extLst>
          </p:cNvPr>
          <p:cNvSpPr/>
          <p:nvPr/>
        </p:nvSpPr>
        <p:spPr>
          <a:xfrm>
            <a:off x="1396284" y="2786569"/>
            <a:ext cx="3011952" cy="400110"/>
          </a:xfrm>
          <a:prstGeom prst="rect">
            <a:avLst/>
          </a:prstGeom>
          <a:solidFill>
            <a:schemeClr val="accent2"/>
          </a:solidFill>
        </p:spPr>
        <p:txBody>
          <a:bodyPr wrap="square" lIns="91440" tIns="45720" rIns="91440" bIns="45720">
            <a:spAutoFit/>
          </a:bodyPr>
          <a:lstStyle/>
          <a:p>
            <a:pPr algn="ctr"/>
            <a:r>
              <a:rPr lang="en-US" sz="2000" b="1" cap="none" spc="0" dirty="0">
                <a:ln w="10160">
                  <a:noFill/>
                  <a:prstDash val="solid"/>
                </a:ln>
                <a:solidFill>
                  <a:srgbClr val="FFFF00"/>
                </a:solidFill>
                <a:effectLst>
                  <a:outerShdw blurRad="38100" dist="22860" dir="5400000" algn="tl" rotWithShape="0">
                    <a:srgbClr val="000000">
                      <a:alpha val="30000"/>
                    </a:srgbClr>
                  </a:outerShdw>
                </a:effectLst>
              </a:rPr>
              <a:t>Removal Step 1</a:t>
            </a:r>
          </a:p>
        </p:txBody>
      </p:sp>
      <p:sp>
        <p:nvSpPr>
          <p:cNvPr id="46" name="Rectangle 45">
            <a:extLst>
              <a:ext uri="{FF2B5EF4-FFF2-40B4-BE49-F238E27FC236}">
                <a16:creationId xmlns:a16="http://schemas.microsoft.com/office/drawing/2014/main" xmlns="" id="{EA40DFF7-AB2D-4B27-836C-1FA6A4EFD6FE}"/>
              </a:ext>
            </a:extLst>
          </p:cNvPr>
          <p:cNvSpPr/>
          <p:nvPr/>
        </p:nvSpPr>
        <p:spPr>
          <a:xfrm>
            <a:off x="4686687" y="2808342"/>
            <a:ext cx="3011952" cy="400110"/>
          </a:xfrm>
          <a:prstGeom prst="rect">
            <a:avLst/>
          </a:prstGeom>
          <a:solidFill>
            <a:schemeClr val="accent2"/>
          </a:solidFill>
        </p:spPr>
        <p:txBody>
          <a:bodyPr wrap="square" lIns="91440" tIns="45720" rIns="91440" bIns="45720">
            <a:spAutoFit/>
          </a:bodyPr>
          <a:lstStyle/>
          <a:p>
            <a:pPr algn="ctr"/>
            <a:r>
              <a:rPr lang="en-US" sz="2000" b="1" cap="none" spc="0" dirty="0">
                <a:ln w="10160">
                  <a:noFill/>
                  <a:prstDash val="solid"/>
                </a:ln>
                <a:solidFill>
                  <a:srgbClr val="FFFF00"/>
                </a:solidFill>
                <a:effectLst>
                  <a:outerShdw blurRad="38100" dist="22860" dir="5400000" algn="tl" rotWithShape="0">
                    <a:srgbClr val="000000">
                      <a:alpha val="30000"/>
                    </a:srgbClr>
                  </a:outerShdw>
                </a:effectLst>
              </a:rPr>
              <a:t>Removal Step 2</a:t>
            </a:r>
          </a:p>
        </p:txBody>
      </p:sp>
      <p:sp>
        <p:nvSpPr>
          <p:cNvPr id="47" name="Rectangle 46">
            <a:extLst>
              <a:ext uri="{FF2B5EF4-FFF2-40B4-BE49-F238E27FC236}">
                <a16:creationId xmlns:a16="http://schemas.microsoft.com/office/drawing/2014/main" xmlns="" id="{E6BECA3E-3A17-4550-A769-0AFD65B78DCD}"/>
              </a:ext>
            </a:extLst>
          </p:cNvPr>
          <p:cNvSpPr/>
          <p:nvPr/>
        </p:nvSpPr>
        <p:spPr>
          <a:xfrm>
            <a:off x="7976513" y="2792416"/>
            <a:ext cx="3011952" cy="400110"/>
          </a:xfrm>
          <a:prstGeom prst="rect">
            <a:avLst/>
          </a:prstGeom>
          <a:solidFill>
            <a:schemeClr val="accent2"/>
          </a:solidFill>
        </p:spPr>
        <p:txBody>
          <a:bodyPr wrap="square" lIns="91440" tIns="45720" rIns="91440" bIns="45720">
            <a:spAutoFit/>
          </a:bodyPr>
          <a:lstStyle/>
          <a:p>
            <a:pPr algn="ctr"/>
            <a:r>
              <a:rPr lang="en-US" sz="2000" b="1" cap="none" spc="0" dirty="0">
                <a:ln w="10160">
                  <a:noFill/>
                  <a:prstDash val="solid"/>
                </a:ln>
                <a:solidFill>
                  <a:srgbClr val="FFFF00"/>
                </a:solidFill>
                <a:effectLst>
                  <a:outerShdw blurRad="38100" dist="22860" dir="5400000" algn="tl" rotWithShape="0">
                    <a:srgbClr val="000000">
                      <a:alpha val="30000"/>
                    </a:srgbClr>
                  </a:outerShdw>
                </a:effectLst>
              </a:rPr>
              <a:t>Removal Step 3</a:t>
            </a:r>
          </a:p>
        </p:txBody>
      </p:sp>
      <p:sp>
        <p:nvSpPr>
          <p:cNvPr id="48" name="Rectangle 47">
            <a:extLst>
              <a:ext uri="{FF2B5EF4-FFF2-40B4-BE49-F238E27FC236}">
                <a16:creationId xmlns:a16="http://schemas.microsoft.com/office/drawing/2014/main" xmlns="" id="{174B2889-11F3-4B6B-A78C-0406ECC2B6CF}"/>
              </a:ext>
            </a:extLst>
          </p:cNvPr>
          <p:cNvSpPr/>
          <p:nvPr/>
        </p:nvSpPr>
        <p:spPr>
          <a:xfrm>
            <a:off x="1448496" y="5899819"/>
            <a:ext cx="3011952" cy="461665"/>
          </a:xfrm>
          <a:prstGeom prst="rect">
            <a:avLst/>
          </a:prstGeom>
          <a:solidFill>
            <a:schemeClr val="accent5"/>
          </a:solidFill>
        </p:spPr>
        <p:txBody>
          <a:bodyPr wrap="square" lIns="91440" tIns="45720" rIns="91440" bIns="45720">
            <a:spAutoFit/>
          </a:bodyPr>
          <a:lstStyle/>
          <a:p>
            <a:pPr algn="ctr"/>
            <a:r>
              <a:rPr lang="en-US" sz="2400" b="1" cap="none" spc="0" dirty="0">
                <a:ln w="10160">
                  <a:noFill/>
                  <a:prstDash val="solid"/>
                </a:ln>
                <a:solidFill>
                  <a:srgbClr val="FFFF00"/>
                </a:solidFill>
                <a:effectLst>
                  <a:outerShdw blurRad="38100" dist="22860" dir="5400000" algn="tl" rotWithShape="0">
                    <a:srgbClr val="000000">
                      <a:alpha val="30000"/>
                    </a:srgbClr>
                  </a:outerShdw>
                </a:effectLst>
              </a:rPr>
              <a:t>Fitment Step 1</a:t>
            </a:r>
          </a:p>
        </p:txBody>
      </p:sp>
      <p:sp>
        <p:nvSpPr>
          <p:cNvPr id="49" name="Rectangle 48">
            <a:extLst>
              <a:ext uri="{FF2B5EF4-FFF2-40B4-BE49-F238E27FC236}">
                <a16:creationId xmlns:a16="http://schemas.microsoft.com/office/drawing/2014/main" xmlns="" id="{97D7CB7C-4189-4788-B2DD-8BF807B548B4}"/>
              </a:ext>
            </a:extLst>
          </p:cNvPr>
          <p:cNvSpPr/>
          <p:nvPr/>
        </p:nvSpPr>
        <p:spPr>
          <a:xfrm>
            <a:off x="4713103" y="5901310"/>
            <a:ext cx="3011952" cy="461665"/>
          </a:xfrm>
          <a:prstGeom prst="rect">
            <a:avLst/>
          </a:prstGeom>
          <a:solidFill>
            <a:schemeClr val="accent5"/>
          </a:solidFill>
        </p:spPr>
        <p:txBody>
          <a:bodyPr wrap="square" lIns="91440" tIns="45720" rIns="91440" bIns="45720">
            <a:spAutoFit/>
          </a:bodyPr>
          <a:lstStyle/>
          <a:p>
            <a:pPr algn="ctr"/>
            <a:r>
              <a:rPr lang="en-US" sz="2400" b="1" cap="none" spc="0" dirty="0">
                <a:ln w="10160">
                  <a:noFill/>
                  <a:prstDash val="solid"/>
                </a:ln>
                <a:solidFill>
                  <a:srgbClr val="FFFF00"/>
                </a:solidFill>
                <a:effectLst>
                  <a:outerShdw blurRad="38100" dist="22860" dir="5400000" algn="tl" rotWithShape="0">
                    <a:srgbClr val="000000">
                      <a:alpha val="30000"/>
                    </a:srgbClr>
                  </a:outerShdw>
                </a:effectLst>
              </a:rPr>
              <a:t>Fitment Step 2</a:t>
            </a:r>
          </a:p>
        </p:txBody>
      </p:sp>
      <p:sp>
        <p:nvSpPr>
          <p:cNvPr id="50" name="Rectangle 49">
            <a:extLst>
              <a:ext uri="{FF2B5EF4-FFF2-40B4-BE49-F238E27FC236}">
                <a16:creationId xmlns:a16="http://schemas.microsoft.com/office/drawing/2014/main" xmlns="" id="{DDBDD1F2-22EF-4949-ADA8-3F67E9943519}"/>
              </a:ext>
            </a:extLst>
          </p:cNvPr>
          <p:cNvSpPr/>
          <p:nvPr/>
        </p:nvSpPr>
        <p:spPr>
          <a:xfrm>
            <a:off x="7996905" y="5906440"/>
            <a:ext cx="3011952" cy="461665"/>
          </a:xfrm>
          <a:prstGeom prst="rect">
            <a:avLst/>
          </a:prstGeom>
          <a:solidFill>
            <a:schemeClr val="accent5"/>
          </a:solidFill>
        </p:spPr>
        <p:txBody>
          <a:bodyPr wrap="square" lIns="91440" tIns="45720" rIns="91440" bIns="45720">
            <a:spAutoFit/>
          </a:bodyPr>
          <a:lstStyle/>
          <a:p>
            <a:pPr algn="ctr"/>
            <a:r>
              <a:rPr lang="en-US" sz="2400" b="1" cap="none" spc="0" dirty="0">
                <a:ln w="10160">
                  <a:noFill/>
                  <a:prstDash val="solid"/>
                </a:ln>
                <a:solidFill>
                  <a:srgbClr val="FFFF00"/>
                </a:solidFill>
                <a:effectLst>
                  <a:outerShdw blurRad="38100" dist="22860" dir="5400000" algn="tl" rotWithShape="0">
                    <a:srgbClr val="000000">
                      <a:alpha val="30000"/>
                    </a:srgbClr>
                  </a:outerShdw>
                </a:effectLst>
              </a:rPr>
              <a:t>Fitment Step 3</a:t>
            </a:r>
          </a:p>
        </p:txBody>
      </p:sp>
    </p:spTree>
    <p:extLst>
      <p:ext uri="{BB962C8B-B14F-4D97-AF65-F5344CB8AC3E}">
        <p14:creationId xmlns:p14="http://schemas.microsoft.com/office/powerpoint/2010/main" val="6231393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BC18221-6CCB-4170-8922-43148034FD24}"/>
              </a:ext>
            </a:extLst>
          </p:cNvPr>
          <p:cNvSpPr txBox="1"/>
          <p:nvPr/>
        </p:nvSpPr>
        <p:spPr>
          <a:xfrm>
            <a:off x="1495840" y="251792"/>
            <a:ext cx="3219151" cy="523220"/>
          </a:xfrm>
          <a:prstGeom prst="rect">
            <a:avLst/>
          </a:prstGeom>
          <a:noFill/>
        </p:spPr>
        <p:txBody>
          <a:bodyPr wrap="none" rtlCol="0">
            <a:spAutoFit/>
          </a:bodyPr>
          <a:lstStyle/>
          <a:p>
            <a:r>
              <a:rPr lang="en-US" sz="2800" b="1" dirty="0"/>
              <a:t>BS6 Diesel &amp; AdBlue</a:t>
            </a:r>
          </a:p>
        </p:txBody>
      </p:sp>
      <p:sp>
        <p:nvSpPr>
          <p:cNvPr id="10" name="TextBox 9">
            <a:extLst>
              <a:ext uri="{FF2B5EF4-FFF2-40B4-BE49-F238E27FC236}">
                <a16:creationId xmlns:a16="http://schemas.microsoft.com/office/drawing/2014/main" xmlns="" id="{44EB5A75-83ED-4F8E-9B3F-2CF86A627ED5}"/>
              </a:ext>
            </a:extLst>
          </p:cNvPr>
          <p:cNvSpPr txBox="1"/>
          <p:nvPr/>
        </p:nvSpPr>
        <p:spPr>
          <a:xfrm>
            <a:off x="490330" y="516835"/>
            <a:ext cx="463588" cy="523220"/>
          </a:xfrm>
          <a:prstGeom prst="rect">
            <a:avLst/>
          </a:prstGeom>
          <a:noFill/>
        </p:spPr>
        <p:txBody>
          <a:bodyPr wrap="none" rtlCol="0">
            <a:spAutoFit/>
          </a:bodyPr>
          <a:lstStyle/>
          <a:p>
            <a:r>
              <a:rPr lang="en-US" sz="2800" b="1" dirty="0"/>
              <a:t>5.</a:t>
            </a:r>
            <a:endParaRPr lang="en-IN" sz="2000" b="1" dirty="0"/>
          </a:p>
        </p:txBody>
      </p:sp>
      <p:sp>
        <p:nvSpPr>
          <p:cNvPr id="4" name="TextBox 3">
            <a:extLst>
              <a:ext uri="{FF2B5EF4-FFF2-40B4-BE49-F238E27FC236}">
                <a16:creationId xmlns:a16="http://schemas.microsoft.com/office/drawing/2014/main" xmlns="" id="{8DE730EA-1A5E-405B-A845-5F910EACAFE8}"/>
              </a:ext>
            </a:extLst>
          </p:cNvPr>
          <p:cNvSpPr txBox="1"/>
          <p:nvPr/>
        </p:nvSpPr>
        <p:spPr>
          <a:xfrm>
            <a:off x="722124" y="775012"/>
            <a:ext cx="6592841" cy="400110"/>
          </a:xfrm>
          <a:prstGeom prst="rect">
            <a:avLst/>
          </a:prstGeom>
          <a:noFill/>
        </p:spPr>
        <p:txBody>
          <a:bodyPr wrap="square" rtlCol="0">
            <a:spAutoFit/>
          </a:bodyPr>
          <a:lstStyle/>
          <a:p>
            <a:pPr algn="ctr"/>
            <a:r>
              <a:rPr lang="en-IN" sz="2000" b="1" dirty="0">
                <a:latin typeface="Arial" panose="020B0604020202020204" pitchFamily="34" charset="0"/>
                <a:cs typeface="Arial" panose="020B0604020202020204" pitchFamily="34" charset="0"/>
              </a:rPr>
              <a:t>DEF Tank Cap Removal &amp; Fitment</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xmlns="" id="{4031458F-F530-4646-9E13-7A7BFD673EA0}"/>
              </a:ext>
            </a:extLst>
          </p:cNvPr>
          <p:cNvSpPr>
            <a:spLocks/>
          </p:cNvSpPr>
          <p:nvPr/>
        </p:nvSpPr>
        <p:spPr>
          <a:xfrm>
            <a:off x="1363334" y="1275149"/>
            <a:ext cx="3200400" cy="2577245"/>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200" b="1" dirty="0">
              <a:solidFill>
                <a:schemeClr val="tx1"/>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xmlns="" id="{2212DE67-8AC6-46E5-A7CE-B4B53B01C7C9}"/>
              </a:ext>
            </a:extLst>
          </p:cNvPr>
          <p:cNvSpPr>
            <a:spLocks/>
          </p:cNvSpPr>
          <p:nvPr/>
        </p:nvSpPr>
        <p:spPr>
          <a:xfrm>
            <a:off x="4662706" y="1275149"/>
            <a:ext cx="3200400" cy="2577245"/>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200" b="1" dirty="0">
              <a:solidFill>
                <a:schemeClr val="tx1"/>
              </a:solidFill>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xmlns="" id="{FC7636AF-347E-4CAC-9AC4-5F795E65F8E3}"/>
              </a:ext>
            </a:extLst>
          </p:cNvPr>
          <p:cNvSpPr>
            <a:spLocks/>
          </p:cNvSpPr>
          <p:nvPr/>
        </p:nvSpPr>
        <p:spPr>
          <a:xfrm>
            <a:off x="4667236" y="3962388"/>
            <a:ext cx="3200400" cy="2373094"/>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400" b="1" dirty="0">
              <a:solidFill>
                <a:schemeClr val="tx1"/>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xmlns="" id="{A0E566B5-B6D8-454A-8794-0BCFE956AFB3}"/>
              </a:ext>
            </a:extLst>
          </p:cNvPr>
          <p:cNvSpPr>
            <a:spLocks/>
          </p:cNvSpPr>
          <p:nvPr/>
        </p:nvSpPr>
        <p:spPr>
          <a:xfrm>
            <a:off x="7966608" y="3962388"/>
            <a:ext cx="3850254" cy="2373094"/>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400" b="1" dirty="0">
              <a:solidFill>
                <a:schemeClr val="tx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xmlns="" id="{7C2580C8-6043-4B8A-8DC4-41CA59B257C7}"/>
              </a:ext>
            </a:extLst>
          </p:cNvPr>
          <p:cNvSpPr>
            <a:spLocks/>
          </p:cNvSpPr>
          <p:nvPr/>
        </p:nvSpPr>
        <p:spPr>
          <a:xfrm>
            <a:off x="7971272" y="1275149"/>
            <a:ext cx="3845589" cy="2572018"/>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200" b="1" dirty="0">
              <a:solidFill>
                <a:schemeClr val="tx1"/>
              </a:solidFill>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xmlns="" id="{239EDAFE-FB53-4E7D-9FA7-64AFECBBFC08}"/>
              </a:ext>
            </a:extLst>
          </p:cNvPr>
          <p:cNvSpPr>
            <a:spLocks/>
          </p:cNvSpPr>
          <p:nvPr/>
        </p:nvSpPr>
        <p:spPr>
          <a:xfrm>
            <a:off x="1377261" y="3992826"/>
            <a:ext cx="3200400" cy="2342656"/>
          </a:xfrm>
          <a:prstGeom prst="rect">
            <a:avLst/>
          </a:prstGeom>
          <a:solidFill>
            <a:schemeClr val="bg1"/>
          </a:solidFill>
          <a:ln w="9525">
            <a:solidFill>
              <a:schemeClr val="bg1">
                <a:lumMod val="65000"/>
              </a:schemeClr>
            </a:solidFill>
          </a:ln>
          <a:effectLst>
            <a:outerShdw blurRad="254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IN" sz="1400" b="1" dirty="0">
              <a:solidFill>
                <a:schemeClr val="tx1"/>
              </a:solidFill>
              <a:latin typeface="Arial" panose="020B0604020202020204" pitchFamily="34" charset="0"/>
              <a:cs typeface="Arial" panose="020B0604020202020204" pitchFamily="34" charset="0"/>
            </a:endParaRPr>
          </a:p>
        </p:txBody>
      </p:sp>
      <p:pic>
        <p:nvPicPr>
          <p:cNvPr id="12" name="Picture 11" descr="A picture containing indoor&#10;&#10;Description generated with very high confidence">
            <a:extLst>
              <a:ext uri="{FF2B5EF4-FFF2-40B4-BE49-F238E27FC236}">
                <a16:creationId xmlns:a16="http://schemas.microsoft.com/office/drawing/2014/main" xmlns="" id="{2E89BB43-13FD-4F47-9DC9-D77339840106}"/>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t="-1193" b="-1"/>
          <a:stretch/>
        </p:blipFill>
        <p:spPr>
          <a:xfrm rot="5400000">
            <a:off x="1439072" y="1395150"/>
            <a:ext cx="1497808" cy="1402185"/>
          </a:xfrm>
          <a:prstGeom prst="rect">
            <a:avLst/>
          </a:prstGeom>
        </p:spPr>
      </p:pic>
      <p:sp>
        <p:nvSpPr>
          <p:cNvPr id="13" name="TextBox 12">
            <a:extLst>
              <a:ext uri="{FF2B5EF4-FFF2-40B4-BE49-F238E27FC236}">
                <a16:creationId xmlns:a16="http://schemas.microsoft.com/office/drawing/2014/main" xmlns="" id="{F774DA4B-C7B5-4B0F-8BEB-2569C2436BB7}"/>
              </a:ext>
            </a:extLst>
          </p:cNvPr>
          <p:cNvSpPr txBox="1"/>
          <p:nvPr/>
        </p:nvSpPr>
        <p:spPr>
          <a:xfrm>
            <a:off x="1375712" y="3279272"/>
            <a:ext cx="3146187" cy="584775"/>
          </a:xfrm>
          <a:prstGeom prst="rect">
            <a:avLst/>
          </a:prstGeom>
          <a:noFill/>
        </p:spPr>
        <p:txBody>
          <a:bodyPr wrap="square" rtlCol="0">
            <a:spAutoFit/>
          </a:bodyPr>
          <a:lstStyle/>
          <a:p>
            <a:pPr algn="ctr"/>
            <a:r>
              <a:rPr lang="en-US" sz="1600" dirty="0"/>
              <a:t>Slide the latch and Insert the DEF tank Key</a:t>
            </a:r>
          </a:p>
        </p:txBody>
      </p:sp>
      <p:pic>
        <p:nvPicPr>
          <p:cNvPr id="14" name="Picture 13" descr="A picture containing indoor, person&#10;&#10;Description generated with very high confidence">
            <a:extLst>
              <a:ext uri="{FF2B5EF4-FFF2-40B4-BE49-F238E27FC236}">
                <a16:creationId xmlns:a16="http://schemas.microsoft.com/office/drawing/2014/main" xmlns="" id="{DA5E6E04-C891-4662-B64C-9E36030173E3}"/>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rot="5400000">
            <a:off x="2999812" y="1339871"/>
            <a:ext cx="1493506" cy="1517049"/>
          </a:xfrm>
          <a:prstGeom prst="rect">
            <a:avLst/>
          </a:prstGeom>
        </p:spPr>
      </p:pic>
      <p:sp>
        <p:nvSpPr>
          <p:cNvPr id="15" name="TextBox 14">
            <a:extLst>
              <a:ext uri="{FF2B5EF4-FFF2-40B4-BE49-F238E27FC236}">
                <a16:creationId xmlns:a16="http://schemas.microsoft.com/office/drawing/2014/main" xmlns="" id="{FC37192C-7137-47E0-9FCE-38B4AB84B3FB}"/>
              </a:ext>
            </a:extLst>
          </p:cNvPr>
          <p:cNvSpPr txBox="1"/>
          <p:nvPr/>
        </p:nvSpPr>
        <p:spPr>
          <a:xfrm>
            <a:off x="4815698" y="3262392"/>
            <a:ext cx="2854084" cy="584775"/>
          </a:xfrm>
          <a:prstGeom prst="rect">
            <a:avLst/>
          </a:prstGeom>
          <a:noFill/>
        </p:spPr>
        <p:txBody>
          <a:bodyPr wrap="square" rtlCol="0">
            <a:spAutoFit/>
          </a:bodyPr>
          <a:lstStyle/>
          <a:p>
            <a:pPr algn="ctr"/>
            <a:r>
              <a:rPr lang="en-US" sz="1600" dirty="0"/>
              <a:t>Rotate the Key </a:t>
            </a:r>
          </a:p>
          <a:p>
            <a:pPr algn="ctr"/>
            <a:r>
              <a:rPr lang="en-US" sz="1600" dirty="0"/>
              <a:t>90° Anti-clock wise </a:t>
            </a:r>
          </a:p>
        </p:txBody>
      </p:sp>
      <p:pic>
        <p:nvPicPr>
          <p:cNvPr id="16" name="Picture 15" descr="A picture containing indoor, wall&#10;&#10;Description generated with high confidence">
            <a:extLst>
              <a:ext uri="{FF2B5EF4-FFF2-40B4-BE49-F238E27FC236}">
                <a16:creationId xmlns:a16="http://schemas.microsoft.com/office/drawing/2014/main" xmlns="" id="{73942A85-DD70-4BB0-AB5F-8CB234E3E2D4}"/>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rot="5400000">
            <a:off x="4766076" y="1400617"/>
            <a:ext cx="1445863" cy="1443199"/>
          </a:xfrm>
          <a:prstGeom prst="rect">
            <a:avLst/>
          </a:prstGeom>
        </p:spPr>
      </p:pic>
      <p:pic>
        <p:nvPicPr>
          <p:cNvPr id="17" name="Picture 16" descr="A picture containing indoor&#10;&#10;Description generated with high confidence">
            <a:extLst>
              <a:ext uri="{FF2B5EF4-FFF2-40B4-BE49-F238E27FC236}">
                <a16:creationId xmlns:a16="http://schemas.microsoft.com/office/drawing/2014/main" xmlns="" id="{3D7AF340-52AB-446B-8E9C-A8CD25FDD473}"/>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rot="5400000">
            <a:off x="6342328" y="1400298"/>
            <a:ext cx="1445863" cy="1430620"/>
          </a:xfrm>
          <a:prstGeom prst="rect">
            <a:avLst/>
          </a:prstGeom>
        </p:spPr>
      </p:pic>
      <p:sp>
        <p:nvSpPr>
          <p:cNvPr id="18" name="Arc 17">
            <a:extLst>
              <a:ext uri="{FF2B5EF4-FFF2-40B4-BE49-F238E27FC236}">
                <a16:creationId xmlns:a16="http://schemas.microsoft.com/office/drawing/2014/main" xmlns="" id="{7219F69C-9E44-44F4-87C9-F05F6029634D}"/>
              </a:ext>
            </a:extLst>
          </p:cNvPr>
          <p:cNvSpPr/>
          <p:nvPr/>
        </p:nvSpPr>
        <p:spPr>
          <a:xfrm flipV="1">
            <a:off x="5169945" y="1575087"/>
            <a:ext cx="712432" cy="675219"/>
          </a:xfrm>
          <a:prstGeom prst="arc">
            <a:avLst>
              <a:gd name="adj1" fmla="val 21568431"/>
              <a:gd name="adj2" fmla="val 5484327"/>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sp>
        <p:nvSpPr>
          <p:cNvPr id="19" name="TextBox 18">
            <a:extLst>
              <a:ext uri="{FF2B5EF4-FFF2-40B4-BE49-F238E27FC236}">
                <a16:creationId xmlns:a16="http://schemas.microsoft.com/office/drawing/2014/main" xmlns="" id="{81201DA5-771F-4849-8ADF-69BDA3F87860}"/>
              </a:ext>
            </a:extLst>
          </p:cNvPr>
          <p:cNvSpPr txBox="1"/>
          <p:nvPr/>
        </p:nvSpPr>
        <p:spPr>
          <a:xfrm>
            <a:off x="8016098" y="3206856"/>
            <a:ext cx="3086617" cy="584775"/>
          </a:xfrm>
          <a:prstGeom prst="rect">
            <a:avLst/>
          </a:prstGeom>
          <a:noFill/>
        </p:spPr>
        <p:txBody>
          <a:bodyPr wrap="square" rtlCol="0">
            <a:spAutoFit/>
          </a:bodyPr>
          <a:lstStyle/>
          <a:p>
            <a:pPr algn="ctr"/>
            <a:r>
              <a:rPr lang="en-US" sz="1600" dirty="0"/>
              <a:t>Rotate Cap Anti-clock wise to the end &amp; remove from tank</a:t>
            </a:r>
          </a:p>
        </p:txBody>
      </p:sp>
      <p:pic>
        <p:nvPicPr>
          <p:cNvPr id="20" name="Picture 19" descr="A picture containing indoor&#10;&#10;Description generated with high confidence">
            <a:extLst>
              <a:ext uri="{FF2B5EF4-FFF2-40B4-BE49-F238E27FC236}">
                <a16:creationId xmlns:a16="http://schemas.microsoft.com/office/drawing/2014/main" xmlns="" id="{48E4E818-BEF3-410E-9AF8-01E0B905A085}"/>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rot="5400000">
            <a:off x="8092994" y="1418206"/>
            <a:ext cx="1281769" cy="1334210"/>
          </a:xfrm>
          <a:prstGeom prst="rect">
            <a:avLst/>
          </a:prstGeom>
        </p:spPr>
      </p:pic>
      <p:pic>
        <p:nvPicPr>
          <p:cNvPr id="21" name="Picture 20" descr="A close up of a camera&#10;&#10;Description generated with high confidence">
            <a:extLst>
              <a:ext uri="{FF2B5EF4-FFF2-40B4-BE49-F238E27FC236}">
                <a16:creationId xmlns:a16="http://schemas.microsoft.com/office/drawing/2014/main" xmlns="" id="{3918C76D-9E7E-4044-9804-1A79614D260D}"/>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rot="5400000">
            <a:off x="9678786" y="1243407"/>
            <a:ext cx="1281769" cy="1691830"/>
          </a:xfrm>
          <a:prstGeom prst="rect">
            <a:avLst/>
          </a:prstGeom>
        </p:spPr>
      </p:pic>
      <p:grpSp>
        <p:nvGrpSpPr>
          <p:cNvPr id="22" name="Group 21">
            <a:extLst>
              <a:ext uri="{FF2B5EF4-FFF2-40B4-BE49-F238E27FC236}">
                <a16:creationId xmlns:a16="http://schemas.microsoft.com/office/drawing/2014/main" xmlns="" id="{53480F87-A5F0-4682-8CC7-FCBFB315630E}"/>
              </a:ext>
            </a:extLst>
          </p:cNvPr>
          <p:cNvGrpSpPr/>
          <p:nvPr/>
        </p:nvGrpSpPr>
        <p:grpSpPr>
          <a:xfrm>
            <a:off x="1593796" y="4101157"/>
            <a:ext cx="2778162" cy="1340993"/>
            <a:chOff x="3954399" y="4522130"/>
            <a:chExt cx="2276317" cy="1690293"/>
          </a:xfrm>
        </p:grpSpPr>
        <p:pic>
          <p:nvPicPr>
            <p:cNvPr id="23" name="Picture 22" descr="A picture containing indoor&#10;&#10;Description generated with very high confidence">
              <a:extLst>
                <a:ext uri="{FF2B5EF4-FFF2-40B4-BE49-F238E27FC236}">
                  <a16:creationId xmlns:a16="http://schemas.microsoft.com/office/drawing/2014/main" xmlns="" id="{6FE5BCD2-8C1B-4AB5-BCEA-DB069B1B24A7}"/>
                </a:ext>
              </a:extLst>
            </p:cNvPr>
            <p:cNvPicPr>
              <a:picLocks noChangeAspect="1"/>
            </p:cNvPicPr>
            <p:nvPr/>
          </p:nvPicPr>
          <p:blipFill rotWithShape="1">
            <a:blip r:embed="rId8" cstate="print">
              <a:extLst>
                <a:ext uri="{28A0092B-C50C-407E-A947-70E740481C1C}">
                  <a14:useLocalDpi xmlns:a14="http://schemas.microsoft.com/office/drawing/2010/main"/>
                </a:ext>
              </a:extLst>
            </a:blip>
            <a:srcRect/>
            <a:stretch/>
          </p:blipFill>
          <p:spPr>
            <a:xfrm rot="5400000">
              <a:off x="4247411" y="4229118"/>
              <a:ext cx="1690293" cy="2276317"/>
            </a:xfrm>
            <a:prstGeom prst="rect">
              <a:avLst/>
            </a:prstGeom>
          </p:spPr>
        </p:pic>
        <p:cxnSp>
          <p:nvCxnSpPr>
            <p:cNvPr id="24" name="Straight Arrow Connector 23">
              <a:extLst>
                <a:ext uri="{FF2B5EF4-FFF2-40B4-BE49-F238E27FC236}">
                  <a16:creationId xmlns:a16="http://schemas.microsoft.com/office/drawing/2014/main" xmlns="" id="{5DFC0AD7-193C-4BDC-9263-F2E5961E76FD}"/>
                </a:ext>
              </a:extLst>
            </p:cNvPr>
            <p:cNvCxnSpPr>
              <a:cxnSpLocks/>
            </p:cNvCxnSpPr>
            <p:nvPr/>
          </p:nvCxnSpPr>
          <p:spPr>
            <a:xfrm flipV="1">
              <a:off x="5367867" y="5056289"/>
              <a:ext cx="89958" cy="781051"/>
            </a:xfrm>
            <a:prstGeom prst="straightConnector1">
              <a:avLst/>
            </a:prstGeom>
            <a:ln w="38100">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xmlns="" id="{F13722C6-4142-469F-BA30-AB05E890E25A}"/>
                </a:ext>
              </a:extLst>
            </p:cNvPr>
            <p:cNvCxnSpPr>
              <a:cxnSpLocks/>
            </p:cNvCxnSpPr>
            <p:nvPr/>
          </p:nvCxnSpPr>
          <p:spPr>
            <a:xfrm flipH="1" flipV="1">
              <a:off x="4841107" y="5056290"/>
              <a:ext cx="22993" cy="747610"/>
            </a:xfrm>
            <a:prstGeom prst="straightConnector1">
              <a:avLst/>
            </a:prstGeom>
            <a:ln w="38100">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xmlns="" id="{C34438E9-B327-4B66-B1AB-0DE0A765D796}"/>
              </a:ext>
            </a:extLst>
          </p:cNvPr>
          <p:cNvSpPr txBox="1"/>
          <p:nvPr/>
        </p:nvSpPr>
        <p:spPr>
          <a:xfrm>
            <a:off x="9860698" y="4029602"/>
            <a:ext cx="1956164" cy="1815882"/>
          </a:xfrm>
          <a:prstGeom prst="rect">
            <a:avLst/>
          </a:prstGeom>
          <a:noFill/>
        </p:spPr>
        <p:txBody>
          <a:bodyPr wrap="square" rtlCol="0">
            <a:spAutoFit/>
          </a:bodyPr>
          <a:lstStyle/>
          <a:p>
            <a:pPr algn="ctr"/>
            <a:r>
              <a:rPr lang="en-US" sz="1600" dirty="0"/>
              <a:t>Rotate Key 90° </a:t>
            </a:r>
          </a:p>
          <a:p>
            <a:pPr algn="ctr"/>
            <a:r>
              <a:rPr lang="en-US" sz="1600" dirty="0"/>
              <a:t>Clock wise &amp; remove Key. Rotate the Cap anti clockwise for 2 rotations and verify the cap does not come out</a:t>
            </a:r>
          </a:p>
        </p:txBody>
      </p:sp>
      <p:grpSp>
        <p:nvGrpSpPr>
          <p:cNvPr id="27" name="Group 26">
            <a:extLst>
              <a:ext uri="{FF2B5EF4-FFF2-40B4-BE49-F238E27FC236}">
                <a16:creationId xmlns:a16="http://schemas.microsoft.com/office/drawing/2014/main" xmlns="" id="{2C9CC0E1-6ABF-49F8-B441-A2539DA12EF5}"/>
              </a:ext>
            </a:extLst>
          </p:cNvPr>
          <p:cNvGrpSpPr/>
          <p:nvPr/>
        </p:nvGrpSpPr>
        <p:grpSpPr>
          <a:xfrm>
            <a:off x="8194768" y="4092950"/>
            <a:ext cx="1761595" cy="1788463"/>
            <a:chOff x="3364691" y="7245217"/>
            <a:chExt cx="1443199" cy="1445863"/>
          </a:xfrm>
        </p:grpSpPr>
        <p:pic>
          <p:nvPicPr>
            <p:cNvPr id="28" name="Picture 27" descr="A picture containing indoor, wall&#10;&#10;Description generated with high confidence">
              <a:extLst>
                <a:ext uri="{FF2B5EF4-FFF2-40B4-BE49-F238E27FC236}">
                  <a16:creationId xmlns:a16="http://schemas.microsoft.com/office/drawing/2014/main" xmlns="" id="{0D5287BD-E0B5-4C0F-A0A4-3C895FAE6EA6}"/>
                </a:ext>
              </a:extLst>
            </p:cNvPr>
            <p:cNvPicPr>
              <a:picLocks noChangeAspect="1"/>
            </p:cNvPicPr>
            <p:nvPr/>
          </p:nvPicPr>
          <p:blipFill rotWithShape="1">
            <a:blip r:embed="rId9" cstate="print">
              <a:extLst>
                <a:ext uri="{28A0092B-C50C-407E-A947-70E740481C1C}">
                  <a14:useLocalDpi xmlns:a14="http://schemas.microsoft.com/office/drawing/2010/main"/>
                </a:ext>
              </a:extLst>
            </a:blip>
            <a:srcRect/>
            <a:stretch/>
          </p:blipFill>
          <p:spPr>
            <a:xfrm rot="5400000">
              <a:off x="3363359" y="7246549"/>
              <a:ext cx="1445863" cy="1443199"/>
            </a:xfrm>
            <a:prstGeom prst="rect">
              <a:avLst/>
            </a:prstGeom>
          </p:spPr>
        </p:pic>
        <p:sp>
          <p:nvSpPr>
            <p:cNvPr id="29" name="Arc 28">
              <a:extLst>
                <a:ext uri="{FF2B5EF4-FFF2-40B4-BE49-F238E27FC236}">
                  <a16:creationId xmlns:a16="http://schemas.microsoft.com/office/drawing/2014/main" xmlns="" id="{9C80680F-9F7B-4F6F-8673-B0BA11A4B0F7}"/>
                </a:ext>
              </a:extLst>
            </p:cNvPr>
            <p:cNvSpPr/>
            <p:nvPr/>
          </p:nvSpPr>
          <p:spPr>
            <a:xfrm flipV="1">
              <a:off x="3779651" y="7410435"/>
              <a:ext cx="712432" cy="675219"/>
            </a:xfrm>
            <a:prstGeom prst="arc">
              <a:avLst>
                <a:gd name="adj1" fmla="val 21568431"/>
                <a:gd name="adj2" fmla="val 5484327"/>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grpSp>
      <p:sp>
        <p:nvSpPr>
          <p:cNvPr id="30" name="TextBox 29">
            <a:extLst>
              <a:ext uri="{FF2B5EF4-FFF2-40B4-BE49-F238E27FC236}">
                <a16:creationId xmlns:a16="http://schemas.microsoft.com/office/drawing/2014/main" xmlns="" id="{B09A3E30-F8E4-4265-A7D0-9318ABEFB85F}"/>
              </a:ext>
            </a:extLst>
          </p:cNvPr>
          <p:cNvSpPr txBox="1"/>
          <p:nvPr/>
        </p:nvSpPr>
        <p:spPr>
          <a:xfrm>
            <a:off x="6762912" y="4014456"/>
            <a:ext cx="1104723" cy="1323439"/>
          </a:xfrm>
          <a:prstGeom prst="rect">
            <a:avLst/>
          </a:prstGeom>
          <a:noFill/>
        </p:spPr>
        <p:txBody>
          <a:bodyPr wrap="square" rtlCol="0">
            <a:spAutoFit/>
          </a:bodyPr>
          <a:lstStyle/>
          <a:p>
            <a:pPr algn="ctr"/>
            <a:r>
              <a:rPr lang="en-US" sz="1600" dirty="0">
                <a:solidFill>
                  <a:schemeClr val="accent1"/>
                </a:solidFill>
              </a:rPr>
              <a:t>Rotate cap clock wise until it will not rotate further</a:t>
            </a:r>
          </a:p>
        </p:txBody>
      </p:sp>
      <p:sp>
        <p:nvSpPr>
          <p:cNvPr id="31" name="Arc 30">
            <a:extLst>
              <a:ext uri="{FF2B5EF4-FFF2-40B4-BE49-F238E27FC236}">
                <a16:creationId xmlns:a16="http://schemas.microsoft.com/office/drawing/2014/main" xmlns="" id="{3E0BBEC0-9403-4E8E-AEC9-87A86509C62A}"/>
              </a:ext>
            </a:extLst>
          </p:cNvPr>
          <p:cNvSpPr/>
          <p:nvPr/>
        </p:nvSpPr>
        <p:spPr>
          <a:xfrm flipV="1">
            <a:off x="8441580" y="1604655"/>
            <a:ext cx="712432" cy="675219"/>
          </a:xfrm>
          <a:prstGeom prst="arc">
            <a:avLst>
              <a:gd name="adj1" fmla="val 21568431"/>
              <a:gd name="adj2" fmla="val 5484327"/>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grpSp>
        <p:nvGrpSpPr>
          <p:cNvPr id="32" name="Group 31">
            <a:extLst>
              <a:ext uri="{FF2B5EF4-FFF2-40B4-BE49-F238E27FC236}">
                <a16:creationId xmlns:a16="http://schemas.microsoft.com/office/drawing/2014/main" xmlns="" id="{EFA12E91-D75D-4CF1-92B0-EEFFC182EADA}"/>
              </a:ext>
            </a:extLst>
          </p:cNvPr>
          <p:cNvGrpSpPr/>
          <p:nvPr/>
        </p:nvGrpSpPr>
        <p:grpSpPr>
          <a:xfrm>
            <a:off x="4788899" y="4105805"/>
            <a:ext cx="1875041" cy="1739679"/>
            <a:chOff x="905972" y="7245216"/>
            <a:chExt cx="1855989" cy="1788463"/>
          </a:xfrm>
        </p:grpSpPr>
        <p:pic>
          <p:nvPicPr>
            <p:cNvPr id="33" name="Picture 32" descr="A picture containing indoor&#10;&#10;Description generated with high confidence">
              <a:extLst>
                <a:ext uri="{FF2B5EF4-FFF2-40B4-BE49-F238E27FC236}">
                  <a16:creationId xmlns:a16="http://schemas.microsoft.com/office/drawing/2014/main" xmlns="" id="{34F3D9B6-25AD-45E1-8405-EB77D45DC7A2}"/>
                </a:ext>
              </a:extLst>
            </p:cNvPr>
            <p:cNvPicPr>
              <a:picLocks noChangeAspect="1"/>
            </p:cNvPicPr>
            <p:nvPr/>
          </p:nvPicPr>
          <p:blipFill rotWithShape="1">
            <a:blip r:embed="rId10" cstate="print">
              <a:extLst>
                <a:ext uri="{28A0092B-C50C-407E-A947-70E740481C1C}">
                  <a14:useLocalDpi xmlns:a14="http://schemas.microsoft.com/office/drawing/2010/main"/>
                </a:ext>
              </a:extLst>
            </a:blip>
            <a:srcRect/>
            <a:stretch/>
          </p:blipFill>
          <p:spPr>
            <a:xfrm rot="5400000">
              <a:off x="939735" y="7211453"/>
              <a:ext cx="1788463" cy="1855989"/>
            </a:xfrm>
            <a:prstGeom prst="rect">
              <a:avLst/>
            </a:prstGeom>
          </p:spPr>
        </p:pic>
        <p:sp>
          <p:nvSpPr>
            <p:cNvPr id="34" name="Arc 33">
              <a:extLst>
                <a:ext uri="{FF2B5EF4-FFF2-40B4-BE49-F238E27FC236}">
                  <a16:creationId xmlns:a16="http://schemas.microsoft.com/office/drawing/2014/main" xmlns="" id="{40280E72-EDF5-4DBB-8EEE-A934C1A014E9}"/>
                </a:ext>
              </a:extLst>
            </p:cNvPr>
            <p:cNvSpPr/>
            <p:nvPr/>
          </p:nvSpPr>
          <p:spPr>
            <a:xfrm flipV="1">
              <a:off x="1452769" y="7530950"/>
              <a:ext cx="869607" cy="835213"/>
            </a:xfrm>
            <a:prstGeom prst="arc">
              <a:avLst>
                <a:gd name="adj1" fmla="val 21568431"/>
                <a:gd name="adj2" fmla="val 5484327"/>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grpSp>
      <p:sp>
        <p:nvSpPr>
          <p:cNvPr id="35" name="TextBox 34">
            <a:extLst>
              <a:ext uri="{FF2B5EF4-FFF2-40B4-BE49-F238E27FC236}">
                <a16:creationId xmlns:a16="http://schemas.microsoft.com/office/drawing/2014/main" xmlns="" id="{E5DBD8CA-0055-41E9-816E-52AA1847ADA7}"/>
              </a:ext>
            </a:extLst>
          </p:cNvPr>
          <p:cNvSpPr txBox="1"/>
          <p:nvPr/>
        </p:nvSpPr>
        <p:spPr>
          <a:xfrm>
            <a:off x="1332018" y="5541825"/>
            <a:ext cx="3124151" cy="338554"/>
          </a:xfrm>
          <a:prstGeom prst="rect">
            <a:avLst/>
          </a:prstGeom>
          <a:noFill/>
        </p:spPr>
        <p:txBody>
          <a:bodyPr wrap="square" rtlCol="0">
            <a:spAutoFit/>
          </a:bodyPr>
          <a:lstStyle/>
          <a:p>
            <a:pPr algn="ctr"/>
            <a:r>
              <a:rPr lang="en-US" sz="1600" dirty="0"/>
              <a:t>Fix Cap by matching the slot</a:t>
            </a:r>
          </a:p>
        </p:txBody>
      </p:sp>
      <p:sp>
        <p:nvSpPr>
          <p:cNvPr id="36" name="Rectangle 35">
            <a:extLst>
              <a:ext uri="{FF2B5EF4-FFF2-40B4-BE49-F238E27FC236}">
                <a16:creationId xmlns:a16="http://schemas.microsoft.com/office/drawing/2014/main" xmlns="" id="{008EB5B0-1067-4C34-A3C3-BB082C767106}"/>
              </a:ext>
            </a:extLst>
          </p:cNvPr>
          <p:cNvSpPr/>
          <p:nvPr/>
        </p:nvSpPr>
        <p:spPr>
          <a:xfrm>
            <a:off x="1486883" y="2897408"/>
            <a:ext cx="3011952" cy="400110"/>
          </a:xfrm>
          <a:prstGeom prst="rect">
            <a:avLst/>
          </a:prstGeom>
          <a:solidFill>
            <a:schemeClr val="accent2"/>
          </a:solidFill>
        </p:spPr>
        <p:txBody>
          <a:bodyPr wrap="square" lIns="91440" tIns="45720" rIns="91440" bIns="45720">
            <a:spAutoFit/>
          </a:bodyPr>
          <a:lstStyle/>
          <a:p>
            <a:pPr algn="ctr"/>
            <a:r>
              <a:rPr lang="en-US" sz="2000" b="1" cap="none" spc="0" dirty="0">
                <a:ln w="10160">
                  <a:noFill/>
                  <a:prstDash val="solid"/>
                </a:ln>
              </a:rPr>
              <a:t>Removal Step 1</a:t>
            </a:r>
          </a:p>
        </p:txBody>
      </p:sp>
      <p:sp>
        <p:nvSpPr>
          <p:cNvPr id="37" name="Rectangle 36">
            <a:extLst>
              <a:ext uri="{FF2B5EF4-FFF2-40B4-BE49-F238E27FC236}">
                <a16:creationId xmlns:a16="http://schemas.microsoft.com/office/drawing/2014/main" xmlns="" id="{2FFA3A20-3A0D-4BD7-B640-E247964DDCC1}"/>
              </a:ext>
            </a:extLst>
          </p:cNvPr>
          <p:cNvSpPr/>
          <p:nvPr/>
        </p:nvSpPr>
        <p:spPr>
          <a:xfrm>
            <a:off x="4767408" y="2879807"/>
            <a:ext cx="3011952" cy="400110"/>
          </a:xfrm>
          <a:prstGeom prst="rect">
            <a:avLst/>
          </a:prstGeom>
          <a:solidFill>
            <a:schemeClr val="accent2"/>
          </a:solidFill>
        </p:spPr>
        <p:txBody>
          <a:bodyPr wrap="square" lIns="91440" tIns="45720" rIns="91440" bIns="45720">
            <a:spAutoFit/>
          </a:bodyPr>
          <a:lstStyle/>
          <a:p>
            <a:pPr algn="ctr"/>
            <a:r>
              <a:rPr lang="en-US" sz="2000" b="1" cap="none" spc="0" dirty="0">
                <a:ln w="10160">
                  <a:noFill/>
                  <a:prstDash val="solid"/>
                </a:ln>
              </a:rPr>
              <a:t>Removal Step 2</a:t>
            </a:r>
          </a:p>
        </p:txBody>
      </p:sp>
      <p:sp>
        <p:nvSpPr>
          <p:cNvPr id="38" name="Rectangle 37">
            <a:extLst>
              <a:ext uri="{FF2B5EF4-FFF2-40B4-BE49-F238E27FC236}">
                <a16:creationId xmlns:a16="http://schemas.microsoft.com/office/drawing/2014/main" xmlns="" id="{1199B743-7D8E-48BC-9471-6616AD0DD6D1}"/>
              </a:ext>
            </a:extLst>
          </p:cNvPr>
          <p:cNvSpPr/>
          <p:nvPr/>
        </p:nvSpPr>
        <p:spPr>
          <a:xfrm>
            <a:off x="8101244" y="2857608"/>
            <a:ext cx="3011952" cy="400110"/>
          </a:xfrm>
          <a:prstGeom prst="rect">
            <a:avLst/>
          </a:prstGeom>
          <a:solidFill>
            <a:schemeClr val="accent2"/>
          </a:solidFill>
        </p:spPr>
        <p:txBody>
          <a:bodyPr wrap="square" lIns="91440" tIns="45720" rIns="91440" bIns="45720">
            <a:spAutoFit/>
          </a:bodyPr>
          <a:lstStyle/>
          <a:p>
            <a:pPr algn="ctr"/>
            <a:r>
              <a:rPr lang="en-US" sz="2000" b="1" cap="none" spc="0" dirty="0">
                <a:ln w="10160">
                  <a:noFill/>
                  <a:prstDash val="solid"/>
                </a:ln>
              </a:rPr>
              <a:t>Removal Step 3</a:t>
            </a:r>
          </a:p>
        </p:txBody>
      </p:sp>
      <p:sp>
        <p:nvSpPr>
          <p:cNvPr id="39" name="Rectangle 38">
            <a:extLst>
              <a:ext uri="{FF2B5EF4-FFF2-40B4-BE49-F238E27FC236}">
                <a16:creationId xmlns:a16="http://schemas.microsoft.com/office/drawing/2014/main" xmlns="" id="{5FE960B8-637A-4A10-B641-80241FEAEE4E}"/>
              </a:ext>
            </a:extLst>
          </p:cNvPr>
          <p:cNvSpPr/>
          <p:nvPr/>
        </p:nvSpPr>
        <p:spPr>
          <a:xfrm>
            <a:off x="1495840" y="5913652"/>
            <a:ext cx="3011952" cy="400110"/>
          </a:xfrm>
          <a:prstGeom prst="rect">
            <a:avLst/>
          </a:prstGeom>
          <a:solidFill>
            <a:schemeClr val="accent5"/>
          </a:solidFill>
        </p:spPr>
        <p:txBody>
          <a:bodyPr wrap="square" lIns="91440" tIns="45720" rIns="91440" bIns="45720">
            <a:spAutoFit/>
          </a:bodyPr>
          <a:lstStyle/>
          <a:p>
            <a:pPr algn="ctr"/>
            <a:r>
              <a:rPr lang="en-US" sz="2000" b="1" cap="none" spc="0" dirty="0">
                <a:ln w="10160">
                  <a:noFill/>
                  <a:prstDash val="solid"/>
                </a:ln>
              </a:rPr>
              <a:t>Fitment Step 1</a:t>
            </a:r>
          </a:p>
        </p:txBody>
      </p:sp>
      <p:sp>
        <p:nvSpPr>
          <p:cNvPr id="40" name="Rectangle 39">
            <a:extLst>
              <a:ext uri="{FF2B5EF4-FFF2-40B4-BE49-F238E27FC236}">
                <a16:creationId xmlns:a16="http://schemas.microsoft.com/office/drawing/2014/main" xmlns="" id="{9740AA85-B537-4C79-881C-2DD39CAEF76D}"/>
              </a:ext>
            </a:extLst>
          </p:cNvPr>
          <p:cNvSpPr/>
          <p:nvPr/>
        </p:nvSpPr>
        <p:spPr>
          <a:xfrm>
            <a:off x="4740538" y="5935371"/>
            <a:ext cx="3011952" cy="400110"/>
          </a:xfrm>
          <a:prstGeom prst="rect">
            <a:avLst/>
          </a:prstGeom>
          <a:solidFill>
            <a:schemeClr val="accent5"/>
          </a:solidFill>
        </p:spPr>
        <p:txBody>
          <a:bodyPr wrap="square" lIns="91440" tIns="45720" rIns="91440" bIns="45720">
            <a:spAutoFit/>
          </a:bodyPr>
          <a:lstStyle/>
          <a:p>
            <a:pPr algn="ctr"/>
            <a:r>
              <a:rPr lang="en-US" sz="2000" b="1" cap="none" spc="0" dirty="0">
                <a:ln w="10160">
                  <a:noFill/>
                  <a:prstDash val="solid"/>
                </a:ln>
              </a:rPr>
              <a:t>Fitment Step 2</a:t>
            </a:r>
          </a:p>
        </p:txBody>
      </p:sp>
      <p:sp>
        <p:nvSpPr>
          <p:cNvPr id="41" name="Rectangle 40">
            <a:extLst>
              <a:ext uri="{FF2B5EF4-FFF2-40B4-BE49-F238E27FC236}">
                <a16:creationId xmlns:a16="http://schemas.microsoft.com/office/drawing/2014/main" xmlns="" id="{5378D8E8-B800-4EAE-96B9-07572343ED02}"/>
              </a:ext>
            </a:extLst>
          </p:cNvPr>
          <p:cNvSpPr/>
          <p:nvPr/>
        </p:nvSpPr>
        <p:spPr>
          <a:xfrm>
            <a:off x="8066248" y="5935371"/>
            <a:ext cx="3011952" cy="400110"/>
          </a:xfrm>
          <a:prstGeom prst="rect">
            <a:avLst/>
          </a:prstGeom>
          <a:solidFill>
            <a:schemeClr val="accent5"/>
          </a:solidFill>
        </p:spPr>
        <p:txBody>
          <a:bodyPr wrap="square" lIns="91440" tIns="45720" rIns="91440" bIns="45720">
            <a:spAutoFit/>
          </a:bodyPr>
          <a:lstStyle/>
          <a:p>
            <a:pPr algn="ctr"/>
            <a:r>
              <a:rPr lang="en-US" sz="2000" b="1" cap="none" spc="0" dirty="0">
                <a:ln w="10160">
                  <a:noFill/>
                  <a:prstDash val="solid"/>
                </a:ln>
              </a:rPr>
              <a:t>Fitment Step 3</a:t>
            </a:r>
          </a:p>
        </p:txBody>
      </p:sp>
    </p:spTree>
    <p:extLst>
      <p:ext uri="{BB962C8B-B14F-4D97-AF65-F5344CB8AC3E}">
        <p14:creationId xmlns:p14="http://schemas.microsoft.com/office/powerpoint/2010/main" val="1229387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xmlns="" id="{EABF5B9F-C435-4A6E-B9B0-A7BA39901530}"/>
              </a:ext>
            </a:extLst>
          </p:cNvPr>
          <p:cNvSpPr txBox="1"/>
          <p:nvPr/>
        </p:nvSpPr>
        <p:spPr>
          <a:xfrm>
            <a:off x="1495840" y="516835"/>
            <a:ext cx="5813579" cy="523220"/>
          </a:xfrm>
          <a:prstGeom prst="rect">
            <a:avLst/>
          </a:prstGeom>
          <a:noFill/>
        </p:spPr>
        <p:txBody>
          <a:bodyPr wrap="none" rtlCol="0">
            <a:spAutoFit/>
          </a:bodyPr>
          <a:lstStyle/>
          <a:p>
            <a:r>
              <a:rPr lang="en-US" sz="2800" b="1" dirty="0"/>
              <a:t>BS6 – Emission Control – AL Approach</a:t>
            </a:r>
          </a:p>
        </p:txBody>
      </p:sp>
      <p:sp>
        <p:nvSpPr>
          <p:cNvPr id="27" name="TextBox 26">
            <a:extLst>
              <a:ext uri="{FF2B5EF4-FFF2-40B4-BE49-F238E27FC236}">
                <a16:creationId xmlns:a16="http://schemas.microsoft.com/office/drawing/2014/main" xmlns="" id="{60BFD677-C1FD-4019-A49B-277AC43A42E9}"/>
              </a:ext>
            </a:extLst>
          </p:cNvPr>
          <p:cNvSpPr txBox="1"/>
          <p:nvPr/>
        </p:nvSpPr>
        <p:spPr>
          <a:xfrm>
            <a:off x="490330" y="516835"/>
            <a:ext cx="463588" cy="523220"/>
          </a:xfrm>
          <a:prstGeom prst="rect">
            <a:avLst/>
          </a:prstGeom>
          <a:noFill/>
        </p:spPr>
        <p:txBody>
          <a:bodyPr wrap="none" rtlCol="0">
            <a:spAutoFit/>
          </a:bodyPr>
          <a:lstStyle/>
          <a:p>
            <a:r>
              <a:rPr lang="en-US" sz="2800" b="1" dirty="0"/>
              <a:t>1.</a:t>
            </a:r>
            <a:endParaRPr lang="en-IN" sz="2000" b="1" dirty="0"/>
          </a:p>
        </p:txBody>
      </p:sp>
      <p:pic>
        <p:nvPicPr>
          <p:cNvPr id="87" name="Picture 86">
            <a:extLst>
              <a:ext uri="{FF2B5EF4-FFF2-40B4-BE49-F238E27FC236}">
                <a16:creationId xmlns:a16="http://schemas.microsoft.com/office/drawing/2014/main" xmlns="" id="{C9754513-11B7-4A6F-BDE2-F136FF7904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15701" y="47963"/>
            <a:ext cx="622040" cy="622040"/>
          </a:xfrm>
          <a:prstGeom prst="rect">
            <a:avLst/>
          </a:prstGeom>
        </p:spPr>
      </p:pic>
      <p:pic>
        <p:nvPicPr>
          <p:cNvPr id="88" name="Picture 87">
            <a:extLst>
              <a:ext uri="{FF2B5EF4-FFF2-40B4-BE49-F238E27FC236}">
                <a16:creationId xmlns:a16="http://schemas.microsoft.com/office/drawing/2014/main" xmlns="" id="{F23E7454-C258-4E63-9359-378EFBC86686}"/>
              </a:ext>
            </a:extLst>
          </p:cNvPr>
          <p:cNvPicPr>
            <a:picLocks noChangeAspect="1"/>
          </p:cNvPicPr>
          <p:nvPr/>
        </p:nvPicPr>
        <p:blipFill>
          <a:blip r:embed="rId3"/>
          <a:stretch>
            <a:fillRect/>
          </a:stretch>
        </p:blipFill>
        <p:spPr>
          <a:xfrm>
            <a:off x="1656107" y="1328936"/>
            <a:ext cx="8667750" cy="2371725"/>
          </a:xfrm>
          <a:prstGeom prst="rect">
            <a:avLst/>
          </a:prstGeom>
        </p:spPr>
      </p:pic>
      <p:pic>
        <p:nvPicPr>
          <p:cNvPr id="89" name="Picture 88">
            <a:extLst>
              <a:ext uri="{FF2B5EF4-FFF2-40B4-BE49-F238E27FC236}">
                <a16:creationId xmlns:a16="http://schemas.microsoft.com/office/drawing/2014/main" xmlns="" id="{CB45C94A-DA23-4C10-89C2-DAB4334E15E4}"/>
              </a:ext>
            </a:extLst>
          </p:cNvPr>
          <p:cNvPicPr>
            <a:picLocks noChangeAspect="1"/>
          </p:cNvPicPr>
          <p:nvPr/>
        </p:nvPicPr>
        <p:blipFill>
          <a:blip r:embed="rId4"/>
          <a:stretch>
            <a:fillRect/>
          </a:stretch>
        </p:blipFill>
        <p:spPr>
          <a:xfrm>
            <a:off x="1927984" y="3760046"/>
            <a:ext cx="8123995" cy="2512891"/>
          </a:xfrm>
          <a:prstGeom prst="rect">
            <a:avLst/>
          </a:prstGeom>
        </p:spPr>
      </p:pic>
      <p:sp>
        <p:nvSpPr>
          <p:cNvPr id="90" name="Rectangle 89">
            <a:extLst>
              <a:ext uri="{FF2B5EF4-FFF2-40B4-BE49-F238E27FC236}">
                <a16:creationId xmlns:a16="http://schemas.microsoft.com/office/drawing/2014/main" xmlns="" id="{B9A937F3-0174-440D-93CE-E0E29FB65F57}"/>
              </a:ext>
            </a:extLst>
          </p:cNvPr>
          <p:cNvSpPr/>
          <p:nvPr/>
        </p:nvSpPr>
        <p:spPr>
          <a:xfrm>
            <a:off x="4386468" y="5682028"/>
            <a:ext cx="2759919" cy="769441"/>
          </a:xfrm>
          <a:prstGeom prst="rect">
            <a:avLst/>
          </a:prstGeom>
        </p:spPr>
        <p:txBody>
          <a:bodyPr wrap="square">
            <a:spAutoFit/>
          </a:bodyPr>
          <a:lstStyle/>
          <a:p>
            <a:pPr marL="285750" indent="-285750">
              <a:buFont typeface="Arial" panose="020B0604020202020204" pitchFamily="34" charset="0"/>
              <a:buChar char="•"/>
            </a:pPr>
            <a:r>
              <a:rPr lang="en-US" sz="1100" dirty="0"/>
              <a:t>Diesel Particulate Filter where particles (soot) from engines is captured.</a:t>
            </a:r>
          </a:p>
          <a:p>
            <a:pPr marL="285750" indent="-285750">
              <a:buFont typeface="Arial" panose="020B0604020202020204" pitchFamily="34" charset="0"/>
              <a:buChar char="•"/>
            </a:pPr>
            <a:r>
              <a:rPr lang="en-US" sz="1100" dirty="0"/>
              <a:t>Regeneration is the in vehicle cleaning process for Diesel Particulate filter</a:t>
            </a:r>
          </a:p>
        </p:txBody>
      </p:sp>
      <p:sp>
        <p:nvSpPr>
          <p:cNvPr id="91" name="Rectangle 90">
            <a:extLst>
              <a:ext uri="{FF2B5EF4-FFF2-40B4-BE49-F238E27FC236}">
                <a16:creationId xmlns:a16="http://schemas.microsoft.com/office/drawing/2014/main" xmlns="" id="{32E6402C-67CE-4F06-8642-61590BF3A71D}"/>
              </a:ext>
            </a:extLst>
          </p:cNvPr>
          <p:cNvSpPr/>
          <p:nvPr/>
        </p:nvSpPr>
        <p:spPr>
          <a:xfrm>
            <a:off x="7364896" y="5682028"/>
            <a:ext cx="2759919" cy="769441"/>
          </a:xfrm>
          <a:prstGeom prst="rect">
            <a:avLst/>
          </a:prstGeom>
        </p:spPr>
        <p:txBody>
          <a:bodyPr wrap="square">
            <a:spAutoFit/>
          </a:bodyPr>
          <a:lstStyle/>
          <a:p>
            <a:pPr marL="285750" indent="-285750">
              <a:buFont typeface="Arial" panose="020B0604020202020204" pitchFamily="34" charset="0"/>
              <a:buChar char="•"/>
            </a:pPr>
            <a:r>
              <a:rPr lang="en-US" sz="1100" dirty="0"/>
              <a:t>In the SCR, a pump dozes AdBlue for removing </a:t>
            </a:r>
            <a:r>
              <a:rPr lang="en-US" sz="1100" dirty="0" err="1"/>
              <a:t>Nox</a:t>
            </a:r>
            <a:r>
              <a:rPr lang="en-US" sz="1100" dirty="0"/>
              <a:t> from the Exhaust Gases</a:t>
            </a:r>
          </a:p>
          <a:p>
            <a:pPr marL="285750" indent="-285750">
              <a:buFont typeface="Arial" panose="020B0604020202020204" pitchFamily="34" charset="0"/>
              <a:buChar char="•"/>
            </a:pPr>
            <a:r>
              <a:rPr lang="en-US" sz="1100" dirty="0"/>
              <a:t>Wrong quality of AdBlue can result in Errors in functioning of EATS </a:t>
            </a:r>
          </a:p>
        </p:txBody>
      </p:sp>
    </p:spTree>
    <p:extLst>
      <p:ext uri="{BB962C8B-B14F-4D97-AF65-F5344CB8AC3E}">
        <p14:creationId xmlns:p14="http://schemas.microsoft.com/office/powerpoint/2010/main" val="15146216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xmlns="" id="{08FF1EB1-2F01-4664-9FE2-F03A81855FA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154351" y="2865090"/>
            <a:ext cx="6497556" cy="3522823"/>
          </a:xfrm>
          <a:prstGeom prst="rect">
            <a:avLst/>
          </a:prstGeom>
          <a:ln>
            <a:noFill/>
          </a:ln>
        </p:spPr>
      </p:pic>
      <p:sp>
        <p:nvSpPr>
          <p:cNvPr id="2" name="TextBox 1">
            <a:extLst>
              <a:ext uri="{FF2B5EF4-FFF2-40B4-BE49-F238E27FC236}">
                <a16:creationId xmlns:a16="http://schemas.microsoft.com/office/drawing/2014/main" xmlns="" id="{5BC18221-6CCB-4170-8922-43148034FD24}"/>
              </a:ext>
            </a:extLst>
          </p:cNvPr>
          <p:cNvSpPr txBox="1"/>
          <p:nvPr/>
        </p:nvSpPr>
        <p:spPr>
          <a:xfrm>
            <a:off x="1495840" y="251792"/>
            <a:ext cx="3542252" cy="523220"/>
          </a:xfrm>
          <a:prstGeom prst="rect">
            <a:avLst/>
          </a:prstGeom>
          <a:noFill/>
        </p:spPr>
        <p:txBody>
          <a:bodyPr wrap="none" rtlCol="0">
            <a:spAutoFit/>
          </a:bodyPr>
          <a:lstStyle/>
          <a:p>
            <a:r>
              <a:rPr lang="en-US" sz="2800" b="1" dirty="0"/>
              <a:t>Maintaining Fuel Level</a:t>
            </a:r>
          </a:p>
        </p:txBody>
      </p:sp>
      <p:pic>
        <p:nvPicPr>
          <p:cNvPr id="3" name="Picture 2">
            <a:extLst>
              <a:ext uri="{FF2B5EF4-FFF2-40B4-BE49-F238E27FC236}">
                <a16:creationId xmlns:a16="http://schemas.microsoft.com/office/drawing/2014/main" xmlns="" id="{984A9FDC-E64A-4829-9A09-B8EEDE87D8D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17589" y="1237955"/>
            <a:ext cx="792233" cy="703385"/>
          </a:xfrm>
          <a:prstGeom prst="rect">
            <a:avLst/>
          </a:prstGeom>
        </p:spPr>
      </p:pic>
      <p:sp>
        <p:nvSpPr>
          <p:cNvPr id="6" name="TextBox 5">
            <a:extLst>
              <a:ext uri="{FF2B5EF4-FFF2-40B4-BE49-F238E27FC236}">
                <a16:creationId xmlns:a16="http://schemas.microsoft.com/office/drawing/2014/main" xmlns="" id="{646B9DCF-9B87-4326-86F2-0D9302A51CBA}"/>
              </a:ext>
            </a:extLst>
          </p:cNvPr>
          <p:cNvSpPr txBox="1"/>
          <p:nvPr/>
        </p:nvSpPr>
        <p:spPr>
          <a:xfrm>
            <a:off x="490330" y="516835"/>
            <a:ext cx="463588" cy="523220"/>
          </a:xfrm>
          <a:prstGeom prst="rect">
            <a:avLst/>
          </a:prstGeom>
          <a:noFill/>
        </p:spPr>
        <p:txBody>
          <a:bodyPr wrap="none" rtlCol="0">
            <a:spAutoFit/>
          </a:bodyPr>
          <a:lstStyle/>
          <a:p>
            <a:r>
              <a:rPr lang="en-US" sz="2800" b="1" dirty="0"/>
              <a:t>6.</a:t>
            </a:r>
            <a:endParaRPr lang="en-IN" sz="2000" b="1" dirty="0"/>
          </a:p>
        </p:txBody>
      </p:sp>
      <p:sp>
        <p:nvSpPr>
          <p:cNvPr id="8" name="TextBox 7">
            <a:extLst>
              <a:ext uri="{FF2B5EF4-FFF2-40B4-BE49-F238E27FC236}">
                <a16:creationId xmlns:a16="http://schemas.microsoft.com/office/drawing/2014/main" xmlns="" id="{A5F790C5-CB9E-457F-9371-341DEF9F5A50}"/>
              </a:ext>
            </a:extLst>
          </p:cNvPr>
          <p:cNvSpPr txBox="1"/>
          <p:nvPr/>
        </p:nvSpPr>
        <p:spPr>
          <a:xfrm>
            <a:off x="1361673" y="1358593"/>
            <a:ext cx="1626856" cy="369332"/>
          </a:xfrm>
          <a:prstGeom prst="rect">
            <a:avLst/>
          </a:prstGeom>
          <a:noFill/>
        </p:spPr>
        <p:txBody>
          <a:bodyPr wrap="square" rtlCol="0">
            <a:spAutoFit/>
          </a:bodyPr>
          <a:lstStyle/>
          <a:p>
            <a:r>
              <a:rPr lang="en-US" b="1" dirty="0"/>
              <a:t>Low Fuel Level </a:t>
            </a:r>
          </a:p>
        </p:txBody>
      </p:sp>
      <p:sp>
        <p:nvSpPr>
          <p:cNvPr id="12" name="TextBox 11">
            <a:extLst>
              <a:ext uri="{FF2B5EF4-FFF2-40B4-BE49-F238E27FC236}">
                <a16:creationId xmlns:a16="http://schemas.microsoft.com/office/drawing/2014/main" xmlns="" id="{B43676D2-A7A6-40D6-B4CF-7DEFDF3DFE71}"/>
              </a:ext>
            </a:extLst>
          </p:cNvPr>
          <p:cNvSpPr txBox="1"/>
          <p:nvPr/>
        </p:nvSpPr>
        <p:spPr>
          <a:xfrm>
            <a:off x="6654800" y="3136998"/>
            <a:ext cx="5537200" cy="2062103"/>
          </a:xfrm>
          <a:prstGeom prst="rect">
            <a:avLst/>
          </a:prstGeom>
          <a:noFill/>
        </p:spPr>
        <p:txBody>
          <a:bodyPr wrap="square" rtlCol="0">
            <a:spAutoFit/>
          </a:bodyPr>
          <a:lstStyle/>
          <a:p>
            <a:r>
              <a:rPr lang="en-US" sz="1600" b="1" dirty="0"/>
              <a:t>Condition:</a:t>
            </a:r>
          </a:p>
          <a:p>
            <a:pPr marL="800100" lvl="1" indent="-342900">
              <a:buFont typeface="Arial" panose="020B0604020202020204" pitchFamily="34" charset="0"/>
              <a:buChar char="•"/>
            </a:pPr>
            <a:r>
              <a:rPr lang="en-US" sz="1600" dirty="0"/>
              <a:t>When Fuel level in Fuel tank reaches 20% of its volume</a:t>
            </a:r>
          </a:p>
          <a:p>
            <a:pPr marL="800100" lvl="1" indent="-342900">
              <a:buFont typeface="Arial" panose="020B0604020202020204" pitchFamily="34" charset="0"/>
              <a:buChar char="•"/>
            </a:pPr>
            <a:r>
              <a:rPr lang="en-US" sz="1600" dirty="0"/>
              <a:t>The left over volume in Fuel depends on Capacity of tank fitted (i.e., 375 </a:t>
            </a:r>
            <a:r>
              <a:rPr lang="en-US" sz="1600" dirty="0" err="1"/>
              <a:t>litres</a:t>
            </a:r>
            <a:r>
              <a:rPr lang="en-US" sz="1600" dirty="0"/>
              <a:t> capacity tank has the maximum advantage)</a:t>
            </a:r>
          </a:p>
          <a:p>
            <a:pPr lvl="1"/>
            <a:r>
              <a:rPr lang="en-US" sz="1600" dirty="0"/>
              <a:t>	</a:t>
            </a:r>
          </a:p>
          <a:p>
            <a:pPr marL="285750" indent="-285750">
              <a:buFont typeface="Arial" panose="020B0604020202020204" pitchFamily="34" charset="0"/>
              <a:buChar char="•"/>
            </a:pPr>
            <a:endParaRPr lang="en-US" sz="1600" b="1" dirty="0"/>
          </a:p>
          <a:p>
            <a:pPr marL="742950" lvl="1" indent="-285750">
              <a:buFont typeface="Arial" panose="020B0604020202020204" pitchFamily="34" charset="0"/>
              <a:buChar char="•"/>
            </a:pPr>
            <a:endParaRPr lang="en-US" sz="1600" dirty="0"/>
          </a:p>
        </p:txBody>
      </p:sp>
      <p:sp>
        <p:nvSpPr>
          <p:cNvPr id="13" name="TextBox 12">
            <a:extLst>
              <a:ext uri="{FF2B5EF4-FFF2-40B4-BE49-F238E27FC236}">
                <a16:creationId xmlns:a16="http://schemas.microsoft.com/office/drawing/2014/main" xmlns="" id="{37B51D2F-B576-4A3E-BBEF-C3F317D7F751}"/>
              </a:ext>
            </a:extLst>
          </p:cNvPr>
          <p:cNvSpPr txBox="1"/>
          <p:nvPr/>
        </p:nvSpPr>
        <p:spPr>
          <a:xfrm>
            <a:off x="6654800" y="4393981"/>
            <a:ext cx="5537200" cy="1569660"/>
          </a:xfrm>
          <a:prstGeom prst="rect">
            <a:avLst/>
          </a:prstGeom>
          <a:noFill/>
        </p:spPr>
        <p:txBody>
          <a:bodyPr wrap="square" rtlCol="0">
            <a:spAutoFit/>
          </a:bodyPr>
          <a:lstStyle/>
          <a:p>
            <a:r>
              <a:rPr lang="en-US" sz="1600" b="1" dirty="0"/>
              <a:t>Driver action:</a:t>
            </a:r>
            <a:endParaRPr lang="en-US" sz="1600" dirty="0"/>
          </a:p>
          <a:p>
            <a:pPr marL="800100" lvl="1" indent="-342900">
              <a:buFont typeface="Arial" panose="020B0604020202020204" pitchFamily="34" charset="0"/>
              <a:buChar char="•"/>
            </a:pPr>
            <a:r>
              <a:rPr lang="en-US" sz="1600" dirty="0"/>
              <a:t>Drive the vehicle to nearest Fuel Station with BS6 Diesel and fill the fuel</a:t>
            </a:r>
          </a:p>
          <a:p>
            <a:pPr marL="800100" lvl="1" indent="-342900">
              <a:buFont typeface="Arial" panose="020B0604020202020204" pitchFamily="34" charset="0"/>
              <a:buChar char="•"/>
            </a:pPr>
            <a:r>
              <a:rPr lang="en-US" sz="1600" dirty="0"/>
              <a:t>Ensure to fill to avoid Air lock situation</a:t>
            </a:r>
          </a:p>
          <a:p>
            <a:pPr marL="800100" lvl="1" indent="-342900">
              <a:buFont typeface="Arial" panose="020B0604020202020204" pitchFamily="34" charset="0"/>
              <a:buChar char="•"/>
            </a:pPr>
            <a:r>
              <a:rPr lang="en-US" sz="1600" b="1" dirty="0"/>
              <a:t>Ensure only BS6 Diesel is filled, BS4 Diesel will affect the Exhaust After Treatment system</a:t>
            </a:r>
          </a:p>
        </p:txBody>
      </p:sp>
      <p:pic>
        <p:nvPicPr>
          <p:cNvPr id="16" name="Picture 15">
            <a:extLst>
              <a:ext uri="{FF2B5EF4-FFF2-40B4-BE49-F238E27FC236}">
                <a16:creationId xmlns:a16="http://schemas.microsoft.com/office/drawing/2014/main" xmlns="" id="{15F1420B-140B-4660-A133-36096CCC3305}"/>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6811973" y="5700866"/>
            <a:ext cx="396625" cy="352144"/>
          </a:xfrm>
          <a:prstGeom prst="rect">
            <a:avLst/>
          </a:prstGeom>
        </p:spPr>
      </p:pic>
      <p:sp>
        <p:nvSpPr>
          <p:cNvPr id="17" name="TextBox 16">
            <a:extLst>
              <a:ext uri="{FF2B5EF4-FFF2-40B4-BE49-F238E27FC236}">
                <a16:creationId xmlns:a16="http://schemas.microsoft.com/office/drawing/2014/main" xmlns="" id="{5CDAA21F-1C58-4038-9C5B-1438EC91CB45}"/>
              </a:ext>
            </a:extLst>
          </p:cNvPr>
          <p:cNvSpPr txBox="1"/>
          <p:nvPr/>
        </p:nvSpPr>
        <p:spPr>
          <a:xfrm>
            <a:off x="6586558" y="1356280"/>
            <a:ext cx="5162062" cy="830997"/>
          </a:xfrm>
          <a:prstGeom prst="rect">
            <a:avLst/>
          </a:prstGeom>
          <a:no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If we continue to run the vehicle without filling up BS6 diesel, it would lead to Air lock situation </a:t>
            </a:r>
          </a:p>
        </p:txBody>
      </p:sp>
      <p:cxnSp>
        <p:nvCxnSpPr>
          <p:cNvPr id="14" name="Connector: Elbow 13">
            <a:extLst>
              <a:ext uri="{FF2B5EF4-FFF2-40B4-BE49-F238E27FC236}">
                <a16:creationId xmlns:a16="http://schemas.microsoft.com/office/drawing/2014/main" xmlns="" id="{D617A73F-5A8B-48E7-A245-341B0047E2CB}"/>
              </a:ext>
            </a:extLst>
          </p:cNvPr>
          <p:cNvCxnSpPr>
            <a:cxnSpLocks/>
          </p:cNvCxnSpPr>
          <p:nvPr/>
        </p:nvCxnSpPr>
        <p:spPr>
          <a:xfrm rot="16200000" flipV="1">
            <a:off x="6883" y="3971386"/>
            <a:ext cx="2814354" cy="2"/>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9" name="Oval 8">
            <a:extLst>
              <a:ext uri="{FF2B5EF4-FFF2-40B4-BE49-F238E27FC236}">
                <a16:creationId xmlns:a16="http://schemas.microsoft.com/office/drawing/2014/main" xmlns="" id="{DB6BD805-D4E6-4CD3-ADCC-F2DCE453D5A1}"/>
              </a:ext>
            </a:extLst>
          </p:cNvPr>
          <p:cNvSpPr/>
          <p:nvPr/>
        </p:nvSpPr>
        <p:spPr>
          <a:xfrm flipV="1">
            <a:off x="1329172" y="5361131"/>
            <a:ext cx="175559" cy="172396"/>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1" name="Connector: Elbow 10">
            <a:extLst>
              <a:ext uri="{FF2B5EF4-FFF2-40B4-BE49-F238E27FC236}">
                <a16:creationId xmlns:a16="http://schemas.microsoft.com/office/drawing/2014/main" xmlns="" id="{06275B70-2DC2-4AEA-AFD2-216973D5AFEC}"/>
              </a:ext>
            </a:extLst>
          </p:cNvPr>
          <p:cNvCxnSpPr>
            <a:cxnSpLocks/>
            <a:stCxn id="9" idx="0"/>
          </p:cNvCxnSpPr>
          <p:nvPr/>
        </p:nvCxnSpPr>
        <p:spPr>
          <a:xfrm rot="5400000" flipH="1" flipV="1">
            <a:off x="998209" y="4653556"/>
            <a:ext cx="1298714" cy="461228"/>
          </a:xfrm>
          <a:prstGeom prst="bentConnector3">
            <a:avLst>
              <a:gd name="adj1" fmla="val -17602"/>
            </a:avLst>
          </a:prstGeom>
          <a:ln w="12700">
            <a:tailEnd type="triangle"/>
          </a:ln>
        </p:spPr>
        <p:style>
          <a:lnRef idx="1">
            <a:schemeClr val="dk1"/>
          </a:lnRef>
          <a:fillRef idx="0">
            <a:schemeClr val="dk1"/>
          </a:fillRef>
          <a:effectRef idx="0">
            <a:schemeClr val="dk1"/>
          </a:effectRef>
          <a:fontRef idx="minor">
            <a:schemeClr val="tx1"/>
          </a:fontRef>
        </p:style>
      </p:cxnSp>
      <p:pic>
        <p:nvPicPr>
          <p:cNvPr id="22" name="Picture 21">
            <a:extLst>
              <a:ext uri="{FF2B5EF4-FFF2-40B4-BE49-F238E27FC236}">
                <a16:creationId xmlns:a16="http://schemas.microsoft.com/office/drawing/2014/main" xmlns="" id="{FECB61B7-00CF-414F-9B46-E3AA3F1462A2}"/>
              </a:ext>
            </a:extLst>
          </p:cNvPr>
          <p:cNvPicPr>
            <a:picLocks noChangeAspect="1"/>
          </p:cNvPicPr>
          <p:nvPr/>
        </p:nvPicPr>
        <p:blipFill>
          <a:blip r:embed="rId5"/>
          <a:stretch>
            <a:fillRect/>
          </a:stretch>
        </p:blipFill>
        <p:spPr>
          <a:xfrm>
            <a:off x="1101304" y="1886464"/>
            <a:ext cx="665579" cy="677680"/>
          </a:xfrm>
          <a:prstGeom prst="rect">
            <a:avLst/>
          </a:prstGeom>
        </p:spPr>
      </p:pic>
    </p:spTree>
    <p:extLst>
      <p:ext uri="{BB962C8B-B14F-4D97-AF65-F5344CB8AC3E}">
        <p14:creationId xmlns:p14="http://schemas.microsoft.com/office/powerpoint/2010/main" val="28628760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BC18221-6CCB-4170-8922-43148034FD24}"/>
              </a:ext>
            </a:extLst>
          </p:cNvPr>
          <p:cNvSpPr txBox="1"/>
          <p:nvPr/>
        </p:nvSpPr>
        <p:spPr>
          <a:xfrm>
            <a:off x="1495840" y="251792"/>
            <a:ext cx="5455019" cy="523220"/>
          </a:xfrm>
          <a:prstGeom prst="rect">
            <a:avLst/>
          </a:prstGeom>
          <a:noFill/>
        </p:spPr>
        <p:txBody>
          <a:bodyPr wrap="none" rtlCol="0">
            <a:spAutoFit/>
          </a:bodyPr>
          <a:lstStyle/>
          <a:p>
            <a:r>
              <a:rPr lang="en-US" sz="2800" b="1" dirty="0"/>
              <a:t>Fuel Economy (Sweet Spot Driving)</a:t>
            </a:r>
          </a:p>
        </p:txBody>
      </p:sp>
      <p:sp>
        <p:nvSpPr>
          <p:cNvPr id="4" name="TextBox 3">
            <a:extLst>
              <a:ext uri="{FF2B5EF4-FFF2-40B4-BE49-F238E27FC236}">
                <a16:creationId xmlns:a16="http://schemas.microsoft.com/office/drawing/2014/main" xmlns="" id="{45DFB65A-4A14-4FF8-A5A6-42743C04A1F6}"/>
              </a:ext>
            </a:extLst>
          </p:cNvPr>
          <p:cNvSpPr txBox="1"/>
          <p:nvPr/>
        </p:nvSpPr>
        <p:spPr>
          <a:xfrm>
            <a:off x="1372640" y="1230574"/>
            <a:ext cx="9446719" cy="792781"/>
          </a:xfrm>
          <a:prstGeom prst="rect">
            <a:avLst/>
          </a:prstGeom>
          <a:noFill/>
        </p:spPr>
        <p:txBody>
          <a:bodyPr wrap="square" rtlCol="0">
            <a:spAutoFit/>
          </a:bodyPr>
          <a:lstStyle/>
          <a:p>
            <a:pPr marL="285750" indent="-285750">
              <a:lnSpc>
                <a:spcPct val="150000"/>
              </a:lnSpc>
              <a:buFont typeface="Arial" panose="020B0604020202020204" pitchFamily="34" charset="0"/>
              <a:buChar char="•"/>
            </a:pPr>
            <a:endParaRPr lang="en-US" sz="1600" dirty="0"/>
          </a:p>
          <a:p>
            <a:pPr marL="285750" indent="-285750">
              <a:lnSpc>
                <a:spcPct val="150000"/>
              </a:lnSpc>
              <a:buFont typeface="Arial" panose="020B0604020202020204" pitchFamily="34" charset="0"/>
              <a:buChar char="•"/>
            </a:pPr>
            <a:endParaRPr lang="en-US" sz="1600" dirty="0"/>
          </a:p>
        </p:txBody>
      </p:sp>
      <p:sp>
        <p:nvSpPr>
          <p:cNvPr id="5" name="TextBox 4">
            <a:extLst>
              <a:ext uri="{FF2B5EF4-FFF2-40B4-BE49-F238E27FC236}">
                <a16:creationId xmlns:a16="http://schemas.microsoft.com/office/drawing/2014/main" xmlns="" id="{138A9723-ED6D-4A9D-8402-94C05F02CCA0}"/>
              </a:ext>
            </a:extLst>
          </p:cNvPr>
          <p:cNvSpPr txBox="1"/>
          <p:nvPr/>
        </p:nvSpPr>
        <p:spPr>
          <a:xfrm>
            <a:off x="490330" y="516835"/>
            <a:ext cx="463588" cy="523220"/>
          </a:xfrm>
          <a:prstGeom prst="rect">
            <a:avLst/>
          </a:prstGeom>
          <a:noFill/>
        </p:spPr>
        <p:txBody>
          <a:bodyPr wrap="none" rtlCol="0">
            <a:spAutoFit/>
          </a:bodyPr>
          <a:lstStyle/>
          <a:p>
            <a:r>
              <a:rPr lang="en-US" sz="2800" b="1" dirty="0"/>
              <a:t>7.</a:t>
            </a:r>
            <a:endParaRPr lang="en-IN" sz="2000" b="1" dirty="0"/>
          </a:p>
        </p:txBody>
      </p:sp>
      <p:graphicFrame>
        <p:nvGraphicFramePr>
          <p:cNvPr id="7" name="Table 6">
            <a:extLst>
              <a:ext uri="{FF2B5EF4-FFF2-40B4-BE49-F238E27FC236}">
                <a16:creationId xmlns:a16="http://schemas.microsoft.com/office/drawing/2014/main" xmlns="" id="{D88EAC99-44B4-4EBF-9201-1809CA07FD75}"/>
              </a:ext>
            </a:extLst>
          </p:cNvPr>
          <p:cNvGraphicFramePr>
            <a:graphicFrameLocks noGrp="1"/>
          </p:cNvGraphicFramePr>
          <p:nvPr>
            <p:extLst>
              <p:ext uri="{D42A27DB-BD31-4B8C-83A1-F6EECF244321}">
                <p14:modId xmlns:p14="http://schemas.microsoft.com/office/powerpoint/2010/main" val="872905932"/>
              </p:ext>
            </p:extLst>
          </p:nvPr>
        </p:nvGraphicFramePr>
        <p:xfrm>
          <a:off x="1442719" y="1474715"/>
          <a:ext cx="9306560" cy="731520"/>
        </p:xfrm>
        <a:graphic>
          <a:graphicData uri="http://schemas.openxmlformats.org/drawingml/2006/table">
            <a:tbl>
              <a:tblPr firstRow="1" bandRow="1">
                <a:tableStyleId>{21E4AEA4-8DFA-4A89-87EB-49C32662AFE0}</a:tableStyleId>
              </a:tblPr>
              <a:tblGrid>
                <a:gridCol w="3426264">
                  <a:extLst>
                    <a:ext uri="{9D8B030D-6E8A-4147-A177-3AD203B41FA5}">
                      <a16:colId xmlns:a16="http://schemas.microsoft.com/office/drawing/2014/main" xmlns="" val="1101855355"/>
                    </a:ext>
                  </a:extLst>
                </a:gridCol>
                <a:gridCol w="3066757">
                  <a:extLst>
                    <a:ext uri="{9D8B030D-6E8A-4147-A177-3AD203B41FA5}">
                      <a16:colId xmlns:a16="http://schemas.microsoft.com/office/drawing/2014/main" xmlns="" val="2360948393"/>
                    </a:ext>
                  </a:extLst>
                </a:gridCol>
                <a:gridCol w="2813539">
                  <a:extLst>
                    <a:ext uri="{9D8B030D-6E8A-4147-A177-3AD203B41FA5}">
                      <a16:colId xmlns:a16="http://schemas.microsoft.com/office/drawing/2014/main" xmlns="" val="1716539575"/>
                    </a:ext>
                  </a:extLst>
                </a:gridCol>
              </a:tblGrid>
              <a:tr h="313868">
                <a:tc>
                  <a:txBody>
                    <a:bodyPr/>
                    <a:lstStyle/>
                    <a:p>
                      <a:pPr algn="ctr"/>
                      <a:endParaRPr lang="en-US" dirty="0"/>
                    </a:p>
                  </a:txBody>
                  <a:tcPr/>
                </a:tc>
                <a:tc>
                  <a:txBody>
                    <a:bodyPr/>
                    <a:lstStyle/>
                    <a:p>
                      <a:pPr algn="ctr"/>
                      <a:r>
                        <a:rPr lang="en-US" dirty="0"/>
                        <a:t>N4 Engine</a:t>
                      </a:r>
                    </a:p>
                  </a:txBody>
                  <a:tcPr/>
                </a:tc>
                <a:tc>
                  <a:txBody>
                    <a:bodyPr/>
                    <a:lstStyle/>
                    <a:p>
                      <a:pPr algn="ctr"/>
                      <a:r>
                        <a:rPr lang="en-US" dirty="0"/>
                        <a:t>H6 200HP Engine</a:t>
                      </a:r>
                    </a:p>
                  </a:txBody>
                  <a:tcPr/>
                </a:tc>
                <a:extLst>
                  <a:ext uri="{0D108BD9-81ED-4DB2-BD59-A6C34878D82A}">
                    <a16:rowId xmlns:a16="http://schemas.microsoft.com/office/drawing/2014/main" xmlns="" val="2709954095"/>
                  </a:ext>
                </a:extLst>
              </a:tr>
              <a:tr h="313868">
                <a:tc>
                  <a:txBody>
                    <a:bodyPr/>
                    <a:lstStyle/>
                    <a:p>
                      <a:r>
                        <a:rPr lang="en-US" dirty="0"/>
                        <a:t>Fuel Economy Band</a:t>
                      </a:r>
                    </a:p>
                  </a:txBody>
                  <a:tcPr/>
                </a:tc>
                <a:tc>
                  <a:txBody>
                    <a:bodyPr/>
                    <a:lstStyle/>
                    <a:p>
                      <a:r>
                        <a:rPr lang="en-US" dirty="0"/>
                        <a:t>1200 rpm to 1600 rpm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1200 rpm to 1600 rpm</a:t>
                      </a:r>
                    </a:p>
                  </a:txBody>
                  <a:tcPr/>
                </a:tc>
                <a:extLst>
                  <a:ext uri="{0D108BD9-81ED-4DB2-BD59-A6C34878D82A}">
                    <a16:rowId xmlns:a16="http://schemas.microsoft.com/office/drawing/2014/main" xmlns="" val="1618268458"/>
                  </a:ext>
                </a:extLst>
              </a:tr>
            </a:tbl>
          </a:graphicData>
        </a:graphic>
      </p:graphicFrame>
    </p:spTree>
    <p:extLst>
      <p:ext uri="{BB962C8B-B14F-4D97-AF65-F5344CB8AC3E}">
        <p14:creationId xmlns:p14="http://schemas.microsoft.com/office/powerpoint/2010/main" val="11131491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BC18221-6CCB-4170-8922-43148034FD24}"/>
              </a:ext>
            </a:extLst>
          </p:cNvPr>
          <p:cNvSpPr txBox="1"/>
          <p:nvPr/>
        </p:nvSpPr>
        <p:spPr>
          <a:xfrm>
            <a:off x="1495840" y="251792"/>
            <a:ext cx="3710183" cy="523220"/>
          </a:xfrm>
          <a:prstGeom prst="rect">
            <a:avLst/>
          </a:prstGeom>
          <a:noFill/>
        </p:spPr>
        <p:txBody>
          <a:bodyPr wrap="none" rtlCol="0">
            <a:spAutoFit/>
          </a:bodyPr>
          <a:lstStyle/>
          <a:p>
            <a:r>
              <a:rPr lang="en-US" sz="2800" b="1" dirty="0"/>
              <a:t>If Vehicle is not Starting</a:t>
            </a:r>
          </a:p>
        </p:txBody>
      </p:sp>
      <p:pic>
        <p:nvPicPr>
          <p:cNvPr id="3" name="Picture 2">
            <a:extLst>
              <a:ext uri="{FF2B5EF4-FFF2-40B4-BE49-F238E27FC236}">
                <a16:creationId xmlns:a16="http://schemas.microsoft.com/office/drawing/2014/main" xmlns="" id="{984A9FDC-E64A-4829-9A09-B8EEDE87D8D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87812" y="1206672"/>
            <a:ext cx="607663" cy="539514"/>
          </a:xfrm>
          <a:prstGeom prst="rect">
            <a:avLst/>
          </a:prstGeom>
        </p:spPr>
      </p:pic>
      <p:sp>
        <p:nvSpPr>
          <p:cNvPr id="4" name="TextBox 3">
            <a:extLst>
              <a:ext uri="{FF2B5EF4-FFF2-40B4-BE49-F238E27FC236}">
                <a16:creationId xmlns:a16="http://schemas.microsoft.com/office/drawing/2014/main" xmlns="" id="{45DFB65A-4A14-4FF8-A5A6-42743C04A1F6}"/>
              </a:ext>
            </a:extLst>
          </p:cNvPr>
          <p:cNvSpPr txBox="1"/>
          <p:nvPr/>
        </p:nvSpPr>
        <p:spPr>
          <a:xfrm>
            <a:off x="1247034" y="1196778"/>
            <a:ext cx="5268001" cy="5060296"/>
          </a:xfrm>
          <a:prstGeom prst="rect">
            <a:avLst/>
          </a:prstGeom>
          <a:noFill/>
        </p:spPr>
        <p:txBody>
          <a:bodyPr wrap="square" rtlCol="0">
            <a:spAutoFit/>
          </a:bodyPr>
          <a:lstStyle/>
          <a:p>
            <a:pPr lvl="0" algn="just"/>
            <a:r>
              <a:rPr lang="en-US" sz="1600" dirty="0"/>
              <a:t>If starter motor works and engine is not starting, check for the following</a:t>
            </a:r>
          </a:p>
          <a:p>
            <a:pPr marL="800100" lvl="1" indent="-342900" algn="just">
              <a:buFont typeface="+mj-lt"/>
              <a:buAutoNum type="arabicPeriod"/>
            </a:pPr>
            <a:r>
              <a:rPr lang="en-US" sz="1600" dirty="0"/>
              <a:t>Check for fuel availability in Diesel tank</a:t>
            </a:r>
          </a:p>
          <a:p>
            <a:pPr marL="800100" lvl="1" indent="-342900" algn="just">
              <a:buFont typeface="+mj-lt"/>
              <a:buAutoNum type="arabicPeriod"/>
            </a:pPr>
            <a:r>
              <a:rPr lang="en-US" sz="1600" dirty="0"/>
              <a:t>Remove air lock by using hand primer on Pre- filter mounted on Chassis.</a:t>
            </a:r>
          </a:p>
          <a:p>
            <a:pPr marL="800100" lvl="1" indent="-342900" algn="just">
              <a:buFont typeface="+mj-lt"/>
              <a:buAutoNum type="arabicPeriod"/>
            </a:pPr>
            <a:endParaRPr lang="en-US" sz="1600" dirty="0"/>
          </a:p>
          <a:p>
            <a:pPr lvl="1" algn="just"/>
            <a:r>
              <a:rPr lang="en-US" sz="1600" dirty="0"/>
              <a:t>           </a:t>
            </a:r>
          </a:p>
          <a:p>
            <a:pPr lvl="1" algn="just"/>
            <a:endParaRPr lang="en-US" sz="1600" dirty="0"/>
          </a:p>
          <a:p>
            <a:pPr lvl="1" algn="just"/>
            <a:endParaRPr lang="en-US" sz="1600" dirty="0"/>
          </a:p>
          <a:p>
            <a:pPr lvl="1" algn="just"/>
            <a:endParaRPr lang="en-US" sz="1600" dirty="0"/>
          </a:p>
          <a:p>
            <a:pPr lvl="1" algn="just"/>
            <a:endParaRPr lang="en-US" sz="1600" dirty="0"/>
          </a:p>
          <a:p>
            <a:pPr lvl="1" algn="just"/>
            <a:endParaRPr lang="en-US" sz="1600" dirty="0"/>
          </a:p>
          <a:p>
            <a:pPr lvl="1" algn="just"/>
            <a:endParaRPr lang="en-US" sz="1600" dirty="0"/>
          </a:p>
          <a:p>
            <a:pPr marL="800100" lvl="1" indent="-342900" algn="just">
              <a:buFont typeface="+mj-lt"/>
              <a:buAutoNum type="arabicPeriod" startAt="3"/>
            </a:pPr>
            <a:endParaRPr lang="en-US" sz="1600" dirty="0"/>
          </a:p>
          <a:p>
            <a:pPr marL="800100" lvl="1" indent="-342900" algn="just">
              <a:buFont typeface="+mj-lt"/>
              <a:buAutoNum type="arabicPeriod" startAt="3"/>
            </a:pPr>
            <a:r>
              <a:rPr lang="en-US" sz="1600" dirty="0"/>
              <a:t>Check for leak or kink in fuel supply hoses/joints and rectify</a:t>
            </a:r>
          </a:p>
          <a:p>
            <a:pPr marL="800100" lvl="1" indent="-342900" algn="just">
              <a:buFont typeface="+mj-lt"/>
              <a:buAutoNum type="arabicPeriod" startAt="3"/>
            </a:pPr>
            <a:r>
              <a:rPr lang="en-US" sz="1600" dirty="0"/>
              <a:t>Contact the nearby authorized Ashok Leyland Service Centre.</a:t>
            </a:r>
          </a:p>
          <a:p>
            <a:pPr lvl="1" algn="just"/>
            <a:endParaRPr lang="en-US" sz="1600" dirty="0"/>
          </a:p>
          <a:p>
            <a:pPr algn="just">
              <a:lnSpc>
                <a:spcPct val="150000"/>
              </a:lnSpc>
            </a:pPr>
            <a:endParaRPr lang="en-US" sz="1400" dirty="0"/>
          </a:p>
        </p:txBody>
      </p:sp>
      <p:sp>
        <p:nvSpPr>
          <p:cNvPr id="5" name="TextBox 4">
            <a:extLst>
              <a:ext uri="{FF2B5EF4-FFF2-40B4-BE49-F238E27FC236}">
                <a16:creationId xmlns:a16="http://schemas.microsoft.com/office/drawing/2014/main" xmlns="" id="{4ED8E90F-27DA-48D9-8A43-128BAAC38208}"/>
              </a:ext>
            </a:extLst>
          </p:cNvPr>
          <p:cNvSpPr txBox="1"/>
          <p:nvPr/>
        </p:nvSpPr>
        <p:spPr>
          <a:xfrm>
            <a:off x="490330" y="516835"/>
            <a:ext cx="463588" cy="523220"/>
          </a:xfrm>
          <a:prstGeom prst="rect">
            <a:avLst/>
          </a:prstGeom>
          <a:noFill/>
        </p:spPr>
        <p:txBody>
          <a:bodyPr wrap="none" rtlCol="0">
            <a:spAutoFit/>
          </a:bodyPr>
          <a:lstStyle/>
          <a:p>
            <a:r>
              <a:rPr lang="en-US" sz="2800" b="1" dirty="0"/>
              <a:t>8.</a:t>
            </a:r>
            <a:endParaRPr lang="en-IN" sz="2000" b="1" dirty="0"/>
          </a:p>
        </p:txBody>
      </p:sp>
      <p:graphicFrame>
        <p:nvGraphicFramePr>
          <p:cNvPr id="7" name="Table 6">
            <a:extLst>
              <a:ext uri="{FF2B5EF4-FFF2-40B4-BE49-F238E27FC236}">
                <a16:creationId xmlns:a16="http://schemas.microsoft.com/office/drawing/2014/main" xmlns="" id="{A1C5D625-99D8-4737-9648-ADB8654B14C9}"/>
              </a:ext>
            </a:extLst>
          </p:cNvPr>
          <p:cNvGraphicFramePr>
            <a:graphicFrameLocks noGrp="1"/>
          </p:cNvGraphicFramePr>
          <p:nvPr>
            <p:extLst>
              <p:ext uri="{D42A27DB-BD31-4B8C-83A1-F6EECF244321}">
                <p14:modId xmlns:p14="http://schemas.microsoft.com/office/powerpoint/2010/main" val="4253843820"/>
              </p:ext>
            </p:extLst>
          </p:nvPr>
        </p:nvGraphicFramePr>
        <p:xfrm>
          <a:off x="2151971" y="2514600"/>
          <a:ext cx="4248830" cy="2072640"/>
        </p:xfrm>
        <a:graphic>
          <a:graphicData uri="http://schemas.openxmlformats.org/drawingml/2006/table">
            <a:tbl>
              <a:tblPr firstRow="1" bandRow="1">
                <a:tableStyleId>{5C22544A-7EE6-4342-B048-85BDC9FD1C3A}</a:tableStyleId>
              </a:tblPr>
              <a:tblGrid>
                <a:gridCol w="1618915">
                  <a:extLst>
                    <a:ext uri="{9D8B030D-6E8A-4147-A177-3AD203B41FA5}">
                      <a16:colId xmlns:a16="http://schemas.microsoft.com/office/drawing/2014/main" xmlns="" val="1854519262"/>
                    </a:ext>
                  </a:extLst>
                </a:gridCol>
                <a:gridCol w="2629915">
                  <a:extLst>
                    <a:ext uri="{9D8B030D-6E8A-4147-A177-3AD203B41FA5}">
                      <a16:colId xmlns:a16="http://schemas.microsoft.com/office/drawing/2014/main" xmlns="" val="182612773"/>
                    </a:ext>
                  </a:extLst>
                </a:gridCol>
              </a:tblGrid>
              <a:tr h="332855">
                <a:tc>
                  <a:txBody>
                    <a:bodyPr/>
                    <a:lstStyle/>
                    <a:p>
                      <a:r>
                        <a:rPr lang="en-US" sz="1600" dirty="0"/>
                        <a:t>Vehicle </a:t>
                      </a:r>
                    </a:p>
                  </a:txBody>
                  <a:tcPr/>
                </a:tc>
                <a:tc>
                  <a:txBody>
                    <a:bodyPr/>
                    <a:lstStyle/>
                    <a:p>
                      <a:r>
                        <a:rPr lang="en-US" sz="1600" dirty="0"/>
                        <a:t>Location</a:t>
                      </a:r>
                    </a:p>
                  </a:txBody>
                  <a:tcPr/>
                </a:tc>
                <a:extLst>
                  <a:ext uri="{0D108BD9-81ED-4DB2-BD59-A6C34878D82A}">
                    <a16:rowId xmlns:a16="http://schemas.microsoft.com/office/drawing/2014/main" xmlns="" val="2830123174"/>
                  </a:ext>
                </a:extLst>
              </a:tr>
              <a:tr h="332855">
                <a:tc>
                  <a:txBody>
                    <a:bodyPr/>
                    <a:lstStyle/>
                    <a:p>
                      <a:r>
                        <a:rPr lang="en-US" sz="1600" dirty="0"/>
                        <a:t>MDV Trucks</a:t>
                      </a:r>
                    </a:p>
                  </a:txBody>
                  <a:tcPr/>
                </a:tc>
                <a:tc>
                  <a:txBody>
                    <a:bodyPr/>
                    <a:lstStyle/>
                    <a:p>
                      <a:r>
                        <a:rPr lang="en-US" sz="1600" dirty="0"/>
                        <a:t>Below Cab Rear end in Co-Driver Side</a:t>
                      </a:r>
                    </a:p>
                  </a:txBody>
                  <a:tcPr/>
                </a:tc>
                <a:extLst>
                  <a:ext uri="{0D108BD9-81ED-4DB2-BD59-A6C34878D82A}">
                    <a16:rowId xmlns:a16="http://schemas.microsoft.com/office/drawing/2014/main" xmlns="" val="135627349"/>
                  </a:ext>
                </a:extLst>
              </a:tr>
              <a:tr h="332855">
                <a:tc>
                  <a:txBody>
                    <a:bodyPr/>
                    <a:lstStyle/>
                    <a:p>
                      <a:r>
                        <a:rPr lang="en-US" sz="1600" dirty="0"/>
                        <a:t>ICV Trucks</a:t>
                      </a:r>
                    </a:p>
                  </a:txBody>
                  <a:tcPr/>
                </a:tc>
                <a:tc>
                  <a:txBody>
                    <a:bodyPr/>
                    <a:lstStyle/>
                    <a:p>
                      <a:r>
                        <a:rPr lang="en-US" sz="1600" dirty="0"/>
                        <a:t>Near Battery Carrier in LHS Frame Side member</a:t>
                      </a:r>
                    </a:p>
                  </a:txBody>
                  <a:tcPr/>
                </a:tc>
                <a:extLst>
                  <a:ext uri="{0D108BD9-81ED-4DB2-BD59-A6C34878D82A}">
                    <a16:rowId xmlns:a16="http://schemas.microsoft.com/office/drawing/2014/main" xmlns="" val="30773066"/>
                  </a:ext>
                </a:extLst>
              </a:tr>
              <a:tr h="332855">
                <a:tc>
                  <a:txBody>
                    <a:bodyPr/>
                    <a:lstStyle/>
                    <a:p>
                      <a:r>
                        <a:rPr lang="en-US" sz="1600" dirty="0"/>
                        <a:t>MDV and ICV Bus</a:t>
                      </a:r>
                    </a:p>
                  </a:txBody>
                  <a:tcPr/>
                </a:tc>
                <a:tc>
                  <a:txBody>
                    <a:bodyPr/>
                    <a:lstStyle/>
                    <a:p>
                      <a:r>
                        <a:rPr lang="en-US" sz="1600" dirty="0"/>
                        <a:t>Inside the Bonnet, close to FIP</a:t>
                      </a:r>
                    </a:p>
                  </a:txBody>
                  <a:tcPr/>
                </a:tc>
                <a:extLst>
                  <a:ext uri="{0D108BD9-81ED-4DB2-BD59-A6C34878D82A}">
                    <a16:rowId xmlns:a16="http://schemas.microsoft.com/office/drawing/2014/main" xmlns="" val="3679810208"/>
                  </a:ext>
                </a:extLst>
              </a:tr>
            </a:tbl>
          </a:graphicData>
        </a:graphic>
      </p:graphicFrame>
      <p:sp>
        <p:nvSpPr>
          <p:cNvPr id="9" name="TextBox 8">
            <a:extLst>
              <a:ext uri="{FF2B5EF4-FFF2-40B4-BE49-F238E27FC236}">
                <a16:creationId xmlns:a16="http://schemas.microsoft.com/office/drawing/2014/main" xmlns="" id="{69B71992-0EC4-4AD1-AD93-B6E69A13D6C9}"/>
              </a:ext>
            </a:extLst>
          </p:cNvPr>
          <p:cNvSpPr txBox="1"/>
          <p:nvPr/>
        </p:nvSpPr>
        <p:spPr>
          <a:xfrm>
            <a:off x="6510727" y="1196778"/>
            <a:ext cx="5681273" cy="5552739"/>
          </a:xfrm>
          <a:prstGeom prst="rect">
            <a:avLst/>
          </a:prstGeom>
          <a:noFill/>
        </p:spPr>
        <p:txBody>
          <a:bodyPr wrap="square" rtlCol="0">
            <a:spAutoFit/>
          </a:bodyPr>
          <a:lstStyle/>
          <a:p>
            <a:pPr algn="just"/>
            <a:r>
              <a:rPr lang="en-US" sz="1600" dirty="0"/>
              <a:t>If starter motor itself does not crank, check for following</a:t>
            </a:r>
          </a:p>
          <a:p>
            <a:pPr marL="800100" lvl="1" indent="-342900" algn="just">
              <a:buFont typeface="+mj-lt"/>
              <a:buAutoNum type="arabicPeriod"/>
            </a:pPr>
            <a:r>
              <a:rPr lang="en-US" sz="1600" dirty="0"/>
              <a:t>Condition of Fuses in Main fuse box located in front of Co-driver seat. (Refer Fuse layout sticker on Fuse cover) </a:t>
            </a:r>
          </a:p>
          <a:p>
            <a:pPr marL="800100" lvl="1" indent="-342900" algn="just">
              <a:buFont typeface="+mj-lt"/>
              <a:buAutoNum type="arabicPeriod"/>
            </a:pPr>
            <a:endParaRPr lang="en-US" sz="1600" dirty="0"/>
          </a:p>
          <a:p>
            <a:pPr marL="800100" lvl="1" indent="-342900" algn="just">
              <a:buFont typeface="+mj-lt"/>
              <a:buAutoNum type="arabicPeriod"/>
            </a:pPr>
            <a:endParaRPr lang="en-US" sz="1600" dirty="0"/>
          </a:p>
          <a:p>
            <a:pPr marL="800100" lvl="1" indent="-342900" algn="just">
              <a:buFont typeface="+mj-lt"/>
              <a:buAutoNum type="arabicPeriod"/>
            </a:pPr>
            <a:endParaRPr lang="en-US" sz="1600" dirty="0"/>
          </a:p>
          <a:p>
            <a:pPr marL="800100" lvl="1" indent="-342900" algn="just">
              <a:buFont typeface="+mj-lt"/>
              <a:buAutoNum type="arabicPeriod"/>
            </a:pPr>
            <a:endParaRPr lang="en-US" sz="1600" dirty="0"/>
          </a:p>
          <a:p>
            <a:pPr marL="800100" lvl="1" indent="-342900" algn="just">
              <a:buFont typeface="+mj-lt"/>
              <a:buAutoNum type="arabicPeriod"/>
            </a:pPr>
            <a:endParaRPr lang="en-US" sz="1600" dirty="0"/>
          </a:p>
          <a:p>
            <a:pPr marL="800100" lvl="1" indent="-342900" algn="just">
              <a:buFont typeface="+mj-lt"/>
              <a:buAutoNum type="arabicPeriod"/>
            </a:pPr>
            <a:endParaRPr lang="en-US" sz="1600" dirty="0"/>
          </a:p>
          <a:p>
            <a:pPr marL="800100" lvl="1" indent="-342900" algn="just">
              <a:buFont typeface="+mj-lt"/>
              <a:buAutoNum type="arabicPeriod"/>
            </a:pPr>
            <a:r>
              <a:rPr lang="en-US" sz="1600" dirty="0"/>
              <a:t>Check for tightness of Battery earth (Ground) connection bolt as follows </a:t>
            </a:r>
          </a:p>
          <a:p>
            <a:pPr lvl="1" algn="just"/>
            <a:r>
              <a:rPr lang="en-US" sz="1600" dirty="0"/>
              <a:t>       </a:t>
            </a:r>
          </a:p>
          <a:p>
            <a:pPr lvl="1" algn="just"/>
            <a:endParaRPr lang="en-US" sz="1600" dirty="0"/>
          </a:p>
          <a:p>
            <a:pPr lvl="1" algn="just"/>
            <a:endParaRPr lang="en-US" sz="1600" dirty="0"/>
          </a:p>
          <a:p>
            <a:pPr lvl="1" algn="just"/>
            <a:endParaRPr lang="en-US" sz="1600" dirty="0"/>
          </a:p>
          <a:p>
            <a:pPr lvl="1" algn="just"/>
            <a:endParaRPr lang="en-US" sz="1600" dirty="0"/>
          </a:p>
          <a:p>
            <a:pPr lvl="1" algn="just"/>
            <a:endParaRPr lang="en-US" sz="1600" dirty="0"/>
          </a:p>
          <a:p>
            <a:pPr marL="800100" lvl="1" indent="-342900" algn="just">
              <a:buFont typeface="+mj-lt"/>
              <a:buAutoNum type="arabicPeriod" startAt="3"/>
            </a:pPr>
            <a:r>
              <a:rPr lang="en-US" sz="1600" dirty="0"/>
              <a:t>Check for Starter motor earth (Ground) connection in FSM</a:t>
            </a:r>
          </a:p>
          <a:p>
            <a:pPr marL="800100" lvl="1" indent="-342900" algn="just">
              <a:buFont typeface="+mj-lt"/>
              <a:buAutoNum type="arabicPeriod" startAt="3"/>
            </a:pPr>
            <a:r>
              <a:rPr lang="en-US" sz="1600" dirty="0"/>
              <a:t>Contact the nearby authorized Ashok Leyland Service Centre.</a:t>
            </a:r>
          </a:p>
          <a:p>
            <a:pPr algn="just">
              <a:lnSpc>
                <a:spcPct val="150000"/>
              </a:lnSpc>
            </a:pPr>
            <a:endParaRPr lang="en-US" sz="1400" dirty="0"/>
          </a:p>
        </p:txBody>
      </p:sp>
      <p:graphicFrame>
        <p:nvGraphicFramePr>
          <p:cNvPr id="10" name="Table 9">
            <a:extLst>
              <a:ext uri="{FF2B5EF4-FFF2-40B4-BE49-F238E27FC236}">
                <a16:creationId xmlns:a16="http://schemas.microsoft.com/office/drawing/2014/main" xmlns="" id="{834EF142-0E98-4D86-B26E-5499DE738CF5}"/>
              </a:ext>
            </a:extLst>
          </p:cNvPr>
          <p:cNvGraphicFramePr>
            <a:graphicFrameLocks noGrp="1"/>
          </p:cNvGraphicFramePr>
          <p:nvPr>
            <p:extLst>
              <p:ext uri="{D42A27DB-BD31-4B8C-83A1-F6EECF244321}">
                <p14:modId xmlns:p14="http://schemas.microsoft.com/office/powerpoint/2010/main" val="892016820"/>
              </p:ext>
            </p:extLst>
          </p:nvPr>
        </p:nvGraphicFramePr>
        <p:xfrm>
          <a:off x="7439194" y="1998188"/>
          <a:ext cx="4552938" cy="1341120"/>
        </p:xfrm>
        <a:graphic>
          <a:graphicData uri="http://schemas.openxmlformats.org/drawingml/2006/table">
            <a:tbl>
              <a:tblPr firstRow="1" bandRow="1">
                <a:tableStyleId>{5C22544A-7EE6-4342-B048-85BDC9FD1C3A}</a:tableStyleId>
              </a:tblPr>
              <a:tblGrid>
                <a:gridCol w="1794747">
                  <a:extLst>
                    <a:ext uri="{9D8B030D-6E8A-4147-A177-3AD203B41FA5}">
                      <a16:colId xmlns:a16="http://schemas.microsoft.com/office/drawing/2014/main" xmlns="" val="1854519262"/>
                    </a:ext>
                  </a:extLst>
                </a:gridCol>
                <a:gridCol w="2758191">
                  <a:extLst>
                    <a:ext uri="{9D8B030D-6E8A-4147-A177-3AD203B41FA5}">
                      <a16:colId xmlns:a16="http://schemas.microsoft.com/office/drawing/2014/main" xmlns="" val="182612773"/>
                    </a:ext>
                  </a:extLst>
                </a:gridCol>
              </a:tblGrid>
              <a:tr h="332855">
                <a:tc>
                  <a:txBody>
                    <a:bodyPr/>
                    <a:lstStyle/>
                    <a:p>
                      <a:r>
                        <a:rPr lang="en-US" sz="1600" dirty="0"/>
                        <a:t>Vehicle </a:t>
                      </a:r>
                    </a:p>
                  </a:txBody>
                  <a:tcPr/>
                </a:tc>
                <a:tc>
                  <a:txBody>
                    <a:bodyPr/>
                    <a:lstStyle/>
                    <a:p>
                      <a:r>
                        <a:rPr lang="en-US" sz="1600" dirty="0"/>
                        <a:t>Fuse to be checked</a:t>
                      </a:r>
                    </a:p>
                  </a:txBody>
                  <a:tcPr/>
                </a:tc>
                <a:extLst>
                  <a:ext uri="{0D108BD9-81ED-4DB2-BD59-A6C34878D82A}">
                    <a16:rowId xmlns:a16="http://schemas.microsoft.com/office/drawing/2014/main" xmlns="" val="2830123174"/>
                  </a:ext>
                </a:extLst>
              </a:tr>
              <a:tr h="332855">
                <a:tc>
                  <a:txBody>
                    <a:bodyPr/>
                    <a:lstStyle/>
                    <a:p>
                      <a:r>
                        <a:rPr lang="en-US" sz="1600" dirty="0"/>
                        <a:t>MDV Trucks</a:t>
                      </a:r>
                    </a:p>
                  </a:txBody>
                  <a:tcPr/>
                </a:tc>
                <a:tc>
                  <a:txBody>
                    <a:bodyPr/>
                    <a:lstStyle/>
                    <a:p>
                      <a:r>
                        <a:rPr lang="en-US" sz="1600" dirty="0"/>
                        <a:t>F06, F10, FM8 and F34</a:t>
                      </a:r>
                    </a:p>
                  </a:txBody>
                  <a:tcPr/>
                </a:tc>
                <a:extLst>
                  <a:ext uri="{0D108BD9-81ED-4DB2-BD59-A6C34878D82A}">
                    <a16:rowId xmlns:a16="http://schemas.microsoft.com/office/drawing/2014/main" xmlns="" val="135627349"/>
                  </a:ext>
                </a:extLst>
              </a:tr>
              <a:tr h="332855">
                <a:tc>
                  <a:txBody>
                    <a:bodyPr/>
                    <a:lstStyle/>
                    <a:p>
                      <a:r>
                        <a:rPr lang="en-US" sz="1600" dirty="0"/>
                        <a:t>ICV Trucks</a:t>
                      </a:r>
                    </a:p>
                  </a:txBody>
                  <a:tcPr/>
                </a:tc>
                <a:tc>
                  <a:txBody>
                    <a:bodyPr/>
                    <a:lstStyle/>
                    <a:p>
                      <a:r>
                        <a:rPr lang="en-US" sz="1600" dirty="0"/>
                        <a:t>F06</a:t>
                      </a:r>
                    </a:p>
                  </a:txBody>
                  <a:tcPr/>
                </a:tc>
                <a:extLst>
                  <a:ext uri="{0D108BD9-81ED-4DB2-BD59-A6C34878D82A}">
                    <a16:rowId xmlns:a16="http://schemas.microsoft.com/office/drawing/2014/main" xmlns="" val="30773066"/>
                  </a:ext>
                </a:extLst>
              </a:tr>
              <a:tr h="332855">
                <a:tc>
                  <a:txBody>
                    <a:bodyPr/>
                    <a:lstStyle/>
                    <a:p>
                      <a:r>
                        <a:rPr lang="en-US" sz="1600" dirty="0"/>
                        <a:t>MDV and ICV Bus</a:t>
                      </a:r>
                    </a:p>
                  </a:txBody>
                  <a:tcPr/>
                </a:tc>
                <a:tc>
                  <a:txBody>
                    <a:bodyPr/>
                    <a:lstStyle/>
                    <a:p>
                      <a:r>
                        <a:rPr lang="en-US" sz="1600" dirty="0"/>
                        <a:t>F21 (ICV Bus), F47 (MDV Bus)</a:t>
                      </a:r>
                    </a:p>
                  </a:txBody>
                  <a:tcPr/>
                </a:tc>
                <a:extLst>
                  <a:ext uri="{0D108BD9-81ED-4DB2-BD59-A6C34878D82A}">
                    <a16:rowId xmlns:a16="http://schemas.microsoft.com/office/drawing/2014/main" xmlns="" val="3679810208"/>
                  </a:ext>
                </a:extLst>
              </a:tr>
            </a:tbl>
          </a:graphicData>
        </a:graphic>
      </p:graphicFrame>
      <p:graphicFrame>
        <p:nvGraphicFramePr>
          <p:cNvPr id="11" name="Table 10">
            <a:extLst>
              <a:ext uri="{FF2B5EF4-FFF2-40B4-BE49-F238E27FC236}">
                <a16:creationId xmlns:a16="http://schemas.microsoft.com/office/drawing/2014/main" xmlns="" id="{D282E03E-6518-4398-9BEB-C1E29C2B1921}"/>
              </a:ext>
            </a:extLst>
          </p:cNvPr>
          <p:cNvGraphicFramePr>
            <a:graphicFrameLocks noGrp="1"/>
          </p:cNvGraphicFramePr>
          <p:nvPr>
            <p:extLst>
              <p:ext uri="{D42A27DB-BD31-4B8C-83A1-F6EECF244321}">
                <p14:modId xmlns:p14="http://schemas.microsoft.com/office/powerpoint/2010/main" val="2640150796"/>
              </p:ext>
            </p:extLst>
          </p:nvPr>
        </p:nvGraphicFramePr>
        <p:xfrm>
          <a:off x="7439194" y="3901493"/>
          <a:ext cx="4193176" cy="1341120"/>
        </p:xfrm>
        <a:graphic>
          <a:graphicData uri="http://schemas.openxmlformats.org/drawingml/2006/table">
            <a:tbl>
              <a:tblPr firstRow="1" bandRow="1">
                <a:tableStyleId>{5C22544A-7EE6-4342-B048-85BDC9FD1C3A}</a:tableStyleId>
              </a:tblPr>
              <a:tblGrid>
                <a:gridCol w="1614866">
                  <a:extLst>
                    <a:ext uri="{9D8B030D-6E8A-4147-A177-3AD203B41FA5}">
                      <a16:colId xmlns:a16="http://schemas.microsoft.com/office/drawing/2014/main" xmlns="" val="1854519262"/>
                    </a:ext>
                  </a:extLst>
                </a:gridCol>
                <a:gridCol w="2578310">
                  <a:extLst>
                    <a:ext uri="{9D8B030D-6E8A-4147-A177-3AD203B41FA5}">
                      <a16:colId xmlns:a16="http://schemas.microsoft.com/office/drawing/2014/main" xmlns="" val="182612773"/>
                    </a:ext>
                  </a:extLst>
                </a:gridCol>
              </a:tblGrid>
              <a:tr h="332855">
                <a:tc>
                  <a:txBody>
                    <a:bodyPr/>
                    <a:lstStyle/>
                    <a:p>
                      <a:r>
                        <a:rPr lang="en-US" sz="1600" dirty="0"/>
                        <a:t>Vehicle </a:t>
                      </a:r>
                    </a:p>
                  </a:txBody>
                  <a:tcPr/>
                </a:tc>
                <a:tc>
                  <a:txBody>
                    <a:bodyPr/>
                    <a:lstStyle/>
                    <a:p>
                      <a:r>
                        <a:rPr lang="en-US" sz="1600" dirty="0"/>
                        <a:t>Battery Earth Location</a:t>
                      </a:r>
                    </a:p>
                  </a:txBody>
                  <a:tcPr/>
                </a:tc>
                <a:extLst>
                  <a:ext uri="{0D108BD9-81ED-4DB2-BD59-A6C34878D82A}">
                    <a16:rowId xmlns:a16="http://schemas.microsoft.com/office/drawing/2014/main" xmlns="" val="2830123174"/>
                  </a:ext>
                </a:extLst>
              </a:tr>
              <a:tr h="332855">
                <a:tc>
                  <a:txBody>
                    <a:bodyPr/>
                    <a:lstStyle/>
                    <a:p>
                      <a:r>
                        <a:rPr lang="en-US" sz="1600" dirty="0"/>
                        <a:t>MDV Trucks</a:t>
                      </a:r>
                    </a:p>
                  </a:txBody>
                  <a:tcPr/>
                </a:tc>
                <a:tc>
                  <a:txBody>
                    <a:bodyPr/>
                    <a:lstStyle/>
                    <a:p>
                      <a:r>
                        <a:rPr lang="en-US" sz="1600" dirty="0"/>
                        <a:t>Close to the Battery Carrier</a:t>
                      </a:r>
                    </a:p>
                  </a:txBody>
                  <a:tcPr/>
                </a:tc>
                <a:extLst>
                  <a:ext uri="{0D108BD9-81ED-4DB2-BD59-A6C34878D82A}">
                    <a16:rowId xmlns:a16="http://schemas.microsoft.com/office/drawing/2014/main" xmlns="" val="135627349"/>
                  </a:ext>
                </a:extLst>
              </a:tr>
              <a:tr h="332855">
                <a:tc>
                  <a:txBody>
                    <a:bodyPr/>
                    <a:lstStyle/>
                    <a:p>
                      <a:r>
                        <a:rPr lang="en-US" sz="1600" dirty="0"/>
                        <a:t>ICV Trucks</a:t>
                      </a:r>
                    </a:p>
                  </a:txBody>
                  <a:tcPr/>
                </a:tc>
                <a:tc>
                  <a:txBody>
                    <a:bodyPr/>
                    <a:lstStyle/>
                    <a:p>
                      <a:r>
                        <a:rPr lang="en-US" sz="1600" dirty="0"/>
                        <a:t>Behind Battery Carrier</a:t>
                      </a:r>
                    </a:p>
                  </a:txBody>
                  <a:tcPr/>
                </a:tc>
                <a:extLst>
                  <a:ext uri="{0D108BD9-81ED-4DB2-BD59-A6C34878D82A}">
                    <a16:rowId xmlns:a16="http://schemas.microsoft.com/office/drawing/2014/main" xmlns="" val="30773066"/>
                  </a:ext>
                </a:extLst>
              </a:tr>
              <a:tr h="332855">
                <a:tc>
                  <a:txBody>
                    <a:bodyPr/>
                    <a:lstStyle/>
                    <a:p>
                      <a:r>
                        <a:rPr lang="en-US" sz="1600" dirty="0"/>
                        <a:t>MDV and ICV Bus</a:t>
                      </a:r>
                    </a:p>
                  </a:txBody>
                  <a:tcPr/>
                </a:tc>
                <a:tc>
                  <a:txBody>
                    <a:bodyPr/>
                    <a:lstStyle/>
                    <a:p>
                      <a:r>
                        <a:rPr lang="en-US" sz="1600" dirty="0"/>
                        <a:t>Close to the Battery Carrier </a:t>
                      </a:r>
                    </a:p>
                  </a:txBody>
                  <a:tcPr/>
                </a:tc>
                <a:extLst>
                  <a:ext uri="{0D108BD9-81ED-4DB2-BD59-A6C34878D82A}">
                    <a16:rowId xmlns:a16="http://schemas.microsoft.com/office/drawing/2014/main" xmlns="" val="3679810208"/>
                  </a:ext>
                </a:extLst>
              </a:tr>
            </a:tbl>
          </a:graphicData>
        </a:graphic>
      </p:graphicFrame>
    </p:spTree>
    <p:extLst>
      <p:ext uri="{BB962C8B-B14F-4D97-AF65-F5344CB8AC3E}">
        <p14:creationId xmlns:p14="http://schemas.microsoft.com/office/powerpoint/2010/main" val="2906063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C2A5909-91C5-4643-ABC6-E39C680CF91F}"/>
              </a:ext>
            </a:extLst>
          </p:cNvPr>
          <p:cNvSpPr txBox="1"/>
          <p:nvPr/>
        </p:nvSpPr>
        <p:spPr>
          <a:xfrm>
            <a:off x="4423106" y="2890391"/>
            <a:ext cx="2227469" cy="584775"/>
          </a:xfrm>
          <a:prstGeom prst="rect">
            <a:avLst/>
          </a:prstGeom>
          <a:noFill/>
        </p:spPr>
        <p:txBody>
          <a:bodyPr wrap="none" rtlCol="0">
            <a:spAutoFit/>
          </a:bodyPr>
          <a:lstStyle/>
          <a:p>
            <a:r>
              <a:rPr lang="en-US" sz="3200" b="1" dirty="0"/>
              <a:t>THANK YOU</a:t>
            </a:r>
            <a:endParaRPr lang="en-IN" sz="3200" b="1" dirty="0"/>
          </a:p>
        </p:txBody>
      </p:sp>
    </p:spTree>
    <p:extLst>
      <p:ext uri="{BB962C8B-B14F-4D97-AF65-F5344CB8AC3E}">
        <p14:creationId xmlns:p14="http://schemas.microsoft.com/office/powerpoint/2010/main" val="3671576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FC9E7A84-0651-42FB-9A93-E3C90A3F3AA2}"/>
              </a:ext>
            </a:extLst>
          </p:cNvPr>
          <p:cNvSpPr txBox="1"/>
          <p:nvPr/>
        </p:nvSpPr>
        <p:spPr>
          <a:xfrm>
            <a:off x="1495840" y="516835"/>
            <a:ext cx="4835939" cy="523220"/>
          </a:xfrm>
          <a:prstGeom prst="rect">
            <a:avLst/>
          </a:prstGeom>
          <a:noFill/>
        </p:spPr>
        <p:txBody>
          <a:bodyPr wrap="none" rtlCol="0">
            <a:spAutoFit/>
          </a:bodyPr>
          <a:lstStyle/>
          <a:p>
            <a:r>
              <a:rPr lang="en-US" sz="2800" b="1" dirty="0"/>
              <a:t>Instrument cluster and Tell-tale</a:t>
            </a:r>
          </a:p>
        </p:txBody>
      </p:sp>
      <p:sp>
        <p:nvSpPr>
          <p:cNvPr id="7" name="TextBox 6">
            <a:extLst>
              <a:ext uri="{FF2B5EF4-FFF2-40B4-BE49-F238E27FC236}">
                <a16:creationId xmlns:a16="http://schemas.microsoft.com/office/drawing/2014/main" xmlns="" id="{89AB850D-36DC-488B-8BB9-E999A08BBCC0}"/>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pic>
        <p:nvPicPr>
          <p:cNvPr id="5" name="Picture 4">
            <a:extLst>
              <a:ext uri="{FF2B5EF4-FFF2-40B4-BE49-F238E27FC236}">
                <a16:creationId xmlns:a16="http://schemas.microsoft.com/office/drawing/2014/main" xmlns="" id="{2212E8FC-A18C-434D-BEFC-42D3F0BA154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2438027" y="1588168"/>
            <a:ext cx="8740738" cy="4752997"/>
          </a:xfrm>
          <a:prstGeom prst="rect">
            <a:avLst/>
          </a:prstGeom>
          <a:ln>
            <a:noFill/>
          </a:ln>
        </p:spPr>
      </p:pic>
    </p:spTree>
    <p:extLst>
      <p:ext uri="{BB962C8B-B14F-4D97-AF65-F5344CB8AC3E}">
        <p14:creationId xmlns:p14="http://schemas.microsoft.com/office/powerpoint/2010/main" val="2081843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 name="Picture 74">
            <a:extLst>
              <a:ext uri="{FF2B5EF4-FFF2-40B4-BE49-F238E27FC236}">
                <a16:creationId xmlns:a16="http://schemas.microsoft.com/office/drawing/2014/main" xmlns="" id="{693FCE31-7C5C-4E25-A8E9-57DDBF02CF1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8925434" y="4623201"/>
            <a:ext cx="2977805" cy="1581273"/>
          </a:xfrm>
          <a:prstGeom prst="rect">
            <a:avLst/>
          </a:prstGeom>
          <a:ln>
            <a:noFill/>
          </a:ln>
        </p:spPr>
      </p:pic>
      <p:sp>
        <p:nvSpPr>
          <p:cNvPr id="6" name="TextBox 5">
            <a:extLst>
              <a:ext uri="{FF2B5EF4-FFF2-40B4-BE49-F238E27FC236}">
                <a16:creationId xmlns:a16="http://schemas.microsoft.com/office/drawing/2014/main" xmlns="" id="{9EA2D284-A6DA-446F-89BF-CFBA1D851C3D}"/>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15" name="TextBox 14">
            <a:extLst>
              <a:ext uri="{FF2B5EF4-FFF2-40B4-BE49-F238E27FC236}">
                <a16:creationId xmlns:a16="http://schemas.microsoft.com/office/drawing/2014/main" xmlns="" id="{BAAC987E-3BA5-4CD7-91DC-643D3F6C3E44}"/>
              </a:ext>
            </a:extLst>
          </p:cNvPr>
          <p:cNvSpPr txBox="1"/>
          <p:nvPr/>
        </p:nvSpPr>
        <p:spPr>
          <a:xfrm>
            <a:off x="2015535" y="4030085"/>
            <a:ext cx="1716047" cy="307777"/>
          </a:xfrm>
          <a:prstGeom prst="rect">
            <a:avLst/>
          </a:prstGeom>
          <a:noFill/>
        </p:spPr>
        <p:txBody>
          <a:bodyPr wrap="none" rtlCol="0">
            <a:spAutoFit/>
          </a:bodyPr>
          <a:lstStyle/>
          <a:p>
            <a:r>
              <a:rPr lang="en-US" sz="1400" dirty="0"/>
              <a:t>Low AdBlue warning </a:t>
            </a:r>
            <a:endParaRPr lang="en-IN" sz="1400" dirty="0"/>
          </a:p>
        </p:txBody>
      </p:sp>
      <p:grpSp>
        <p:nvGrpSpPr>
          <p:cNvPr id="40" name="Group 39">
            <a:extLst>
              <a:ext uri="{FF2B5EF4-FFF2-40B4-BE49-F238E27FC236}">
                <a16:creationId xmlns:a16="http://schemas.microsoft.com/office/drawing/2014/main" xmlns="" id="{899B4DFC-3D1D-4467-8AEA-5568AE4E514E}"/>
              </a:ext>
            </a:extLst>
          </p:cNvPr>
          <p:cNvGrpSpPr/>
          <p:nvPr/>
        </p:nvGrpSpPr>
        <p:grpSpPr>
          <a:xfrm>
            <a:off x="1326520" y="1723416"/>
            <a:ext cx="2417346" cy="604736"/>
            <a:chOff x="1316191" y="3028042"/>
            <a:chExt cx="2417346" cy="604736"/>
          </a:xfrm>
        </p:grpSpPr>
        <p:pic>
          <p:nvPicPr>
            <p:cNvPr id="17" name="Picture 16">
              <a:extLst>
                <a:ext uri="{FF2B5EF4-FFF2-40B4-BE49-F238E27FC236}">
                  <a16:creationId xmlns:a16="http://schemas.microsoft.com/office/drawing/2014/main" xmlns="" id="{3A1D14D1-77DF-4832-A2BF-9989B94128D6}"/>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316191" y="3028042"/>
              <a:ext cx="705525" cy="604736"/>
            </a:xfrm>
            <a:prstGeom prst="rect">
              <a:avLst/>
            </a:prstGeom>
          </p:spPr>
        </p:pic>
        <p:sp>
          <p:nvSpPr>
            <p:cNvPr id="19" name="TextBox 18">
              <a:extLst>
                <a:ext uri="{FF2B5EF4-FFF2-40B4-BE49-F238E27FC236}">
                  <a16:creationId xmlns:a16="http://schemas.microsoft.com/office/drawing/2014/main" xmlns="" id="{810C60C7-DBA2-46EE-B99A-88D580FDA12E}"/>
                </a:ext>
              </a:extLst>
            </p:cNvPr>
            <p:cNvSpPr txBox="1"/>
            <p:nvPr/>
          </p:nvSpPr>
          <p:spPr>
            <a:xfrm>
              <a:off x="2017491" y="3028042"/>
              <a:ext cx="1716046" cy="523220"/>
            </a:xfrm>
            <a:prstGeom prst="rect">
              <a:avLst/>
            </a:prstGeom>
            <a:noFill/>
          </p:spPr>
          <p:txBody>
            <a:bodyPr wrap="square" rtlCol="0">
              <a:spAutoFit/>
            </a:bodyPr>
            <a:lstStyle/>
            <a:p>
              <a:r>
                <a:rPr lang="en-US" sz="1400" dirty="0"/>
                <a:t>High Exhaust System Temperature</a:t>
              </a:r>
              <a:endParaRPr lang="en-IN" sz="1400" dirty="0"/>
            </a:p>
          </p:txBody>
        </p:sp>
      </p:grpSp>
      <p:grpSp>
        <p:nvGrpSpPr>
          <p:cNvPr id="41" name="Group 40">
            <a:extLst>
              <a:ext uri="{FF2B5EF4-FFF2-40B4-BE49-F238E27FC236}">
                <a16:creationId xmlns:a16="http://schemas.microsoft.com/office/drawing/2014/main" xmlns="" id="{E3B7D2AD-1AD0-4AAC-8A95-1BA3C74AFE93}"/>
              </a:ext>
            </a:extLst>
          </p:cNvPr>
          <p:cNvGrpSpPr/>
          <p:nvPr/>
        </p:nvGrpSpPr>
        <p:grpSpPr>
          <a:xfrm>
            <a:off x="1311966" y="2445372"/>
            <a:ext cx="2421571" cy="647695"/>
            <a:chOff x="1311966" y="3891116"/>
            <a:chExt cx="2421571" cy="647695"/>
          </a:xfrm>
        </p:grpSpPr>
        <p:pic>
          <p:nvPicPr>
            <p:cNvPr id="20" name="Picture 19">
              <a:extLst>
                <a:ext uri="{FF2B5EF4-FFF2-40B4-BE49-F238E27FC236}">
                  <a16:creationId xmlns:a16="http://schemas.microsoft.com/office/drawing/2014/main" xmlns="" id="{C231C3FF-4779-406F-AAE0-0B694A77EB19}"/>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311966" y="3891116"/>
              <a:ext cx="705525" cy="647695"/>
            </a:xfrm>
            <a:prstGeom prst="rect">
              <a:avLst/>
            </a:prstGeom>
          </p:spPr>
        </p:pic>
        <p:sp>
          <p:nvSpPr>
            <p:cNvPr id="22" name="TextBox 21">
              <a:extLst>
                <a:ext uri="{FF2B5EF4-FFF2-40B4-BE49-F238E27FC236}">
                  <a16:creationId xmlns:a16="http://schemas.microsoft.com/office/drawing/2014/main" xmlns="" id="{DE4DC5DE-023B-408C-B60A-784E8C49E3AB}"/>
                </a:ext>
              </a:extLst>
            </p:cNvPr>
            <p:cNvSpPr txBox="1"/>
            <p:nvPr/>
          </p:nvSpPr>
          <p:spPr>
            <a:xfrm>
              <a:off x="2017491" y="3891116"/>
              <a:ext cx="1716046" cy="523220"/>
            </a:xfrm>
            <a:prstGeom prst="rect">
              <a:avLst/>
            </a:prstGeom>
            <a:noFill/>
          </p:spPr>
          <p:txBody>
            <a:bodyPr wrap="square" rtlCol="0">
              <a:spAutoFit/>
            </a:bodyPr>
            <a:lstStyle/>
            <a:p>
              <a:r>
                <a:rPr lang="en-US" sz="1400" dirty="0"/>
                <a:t>DPF regeneration inhibit</a:t>
              </a:r>
              <a:endParaRPr lang="en-IN" sz="1400" dirty="0"/>
            </a:p>
          </p:txBody>
        </p:sp>
      </p:grpSp>
      <p:grpSp>
        <p:nvGrpSpPr>
          <p:cNvPr id="46" name="Group 45">
            <a:extLst>
              <a:ext uri="{FF2B5EF4-FFF2-40B4-BE49-F238E27FC236}">
                <a16:creationId xmlns:a16="http://schemas.microsoft.com/office/drawing/2014/main" xmlns="" id="{62AA15C3-B54F-42A2-B387-B6B8D1DC90E9}"/>
              </a:ext>
            </a:extLst>
          </p:cNvPr>
          <p:cNvGrpSpPr/>
          <p:nvPr/>
        </p:nvGrpSpPr>
        <p:grpSpPr>
          <a:xfrm>
            <a:off x="1311966" y="3216158"/>
            <a:ext cx="2421571" cy="624978"/>
            <a:chOff x="1311966" y="4754190"/>
            <a:chExt cx="2421571" cy="624978"/>
          </a:xfrm>
        </p:grpSpPr>
        <p:pic>
          <p:nvPicPr>
            <p:cNvPr id="23" name="Picture 22">
              <a:extLst>
                <a:ext uri="{FF2B5EF4-FFF2-40B4-BE49-F238E27FC236}">
                  <a16:creationId xmlns:a16="http://schemas.microsoft.com/office/drawing/2014/main" xmlns="" id="{147B5F53-1D18-4862-A128-BAC863DE0AD0}"/>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311966" y="4797149"/>
              <a:ext cx="679022" cy="582019"/>
            </a:xfrm>
            <a:prstGeom prst="rect">
              <a:avLst/>
            </a:prstGeom>
          </p:spPr>
        </p:pic>
        <p:sp>
          <p:nvSpPr>
            <p:cNvPr id="25" name="TextBox 24">
              <a:extLst>
                <a:ext uri="{FF2B5EF4-FFF2-40B4-BE49-F238E27FC236}">
                  <a16:creationId xmlns:a16="http://schemas.microsoft.com/office/drawing/2014/main" xmlns="" id="{B796A22F-4012-44CF-9247-1DD14B7FEC20}"/>
                </a:ext>
              </a:extLst>
            </p:cNvPr>
            <p:cNvSpPr txBox="1"/>
            <p:nvPr/>
          </p:nvSpPr>
          <p:spPr>
            <a:xfrm>
              <a:off x="2017491" y="4754190"/>
              <a:ext cx="1716046" cy="523220"/>
            </a:xfrm>
            <a:prstGeom prst="rect">
              <a:avLst/>
            </a:prstGeom>
            <a:noFill/>
          </p:spPr>
          <p:txBody>
            <a:bodyPr wrap="square" rtlCol="0">
              <a:spAutoFit/>
            </a:bodyPr>
            <a:lstStyle/>
            <a:p>
              <a:r>
                <a:rPr lang="en-US" sz="1400" dirty="0"/>
                <a:t>DPF Lamp (Regen needed)</a:t>
              </a:r>
              <a:endParaRPr lang="en-IN" sz="1400" dirty="0"/>
            </a:p>
          </p:txBody>
        </p:sp>
      </p:grpSp>
      <p:grpSp>
        <p:nvGrpSpPr>
          <p:cNvPr id="47" name="Group 46">
            <a:extLst>
              <a:ext uri="{FF2B5EF4-FFF2-40B4-BE49-F238E27FC236}">
                <a16:creationId xmlns:a16="http://schemas.microsoft.com/office/drawing/2014/main" xmlns="" id="{9D6173FB-D58F-40F7-983E-7B61B10DD6D5}"/>
              </a:ext>
            </a:extLst>
          </p:cNvPr>
          <p:cNvGrpSpPr/>
          <p:nvPr/>
        </p:nvGrpSpPr>
        <p:grpSpPr>
          <a:xfrm>
            <a:off x="1322295" y="5549736"/>
            <a:ext cx="2421571" cy="654738"/>
            <a:chOff x="1311966" y="5617264"/>
            <a:chExt cx="2421571" cy="654738"/>
          </a:xfrm>
        </p:grpSpPr>
        <p:pic>
          <p:nvPicPr>
            <p:cNvPr id="26" name="Picture 25">
              <a:extLst>
                <a:ext uri="{FF2B5EF4-FFF2-40B4-BE49-F238E27FC236}">
                  <a16:creationId xmlns:a16="http://schemas.microsoft.com/office/drawing/2014/main" xmlns="" id="{7162377B-0B0B-42BA-B823-EA8951778C4C}"/>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1311966" y="5637506"/>
              <a:ext cx="679022" cy="634496"/>
            </a:xfrm>
            <a:prstGeom prst="rect">
              <a:avLst/>
            </a:prstGeom>
          </p:spPr>
        </p:pic>
        <p:sp>
          <p:nvSpPr>
            <p:cNvPr id="28" name="TextBox 27">
              <a:extLst>
                <a:ext uri="{FF2B5EF4-FFF2-40B4-BE49-F238E27FC236}">
                  <a16:creationId xmlns:a16="http://schemas.microsoft.com/office/drawing/2014/main" xmlns="" id="{4DCECC67-D580-4F9E-85D7-B1FCE74FCE53}"/>
                </a:ext>
              </a:extLst>
            </p:cNvPr>
            <p:cNvSpPr txBox="1"/>
            <p:nvPr/>
          </p:nvSpPr>
          <p:spPr>
            <a:xfrm>
              <a:off x="2017491" y="5617264"/>
              <a:ext cx="1716046" cy="307777"/>
            </a:xfrm>
            <a:prstGeom prst="rect">
              <a:avLst/>
            </a:prstGeom>
            <a:noFill/>
          </p:spPr>
          <p:txBody>
            <a:bodyPr wrap="square" rtlCol="0">
              <a:spAutoFit/>
            </a:bodyPr>
            <a:lstStyle/>
            <a:p>
              <a:r>
                <a:rPr lang="en-US" sz="1400" dirty="0"/>
                <a:t>MIL </a:t>
              </a:r>
              <a:endParaRPr lang="en-IN" sz="1400" dirty="0"/>
            </a:p>
          </p:txBody>
        </p:sp>
      </p:grpSp>
      <p:grpSp>
        <p:nvGrpSpPr>
          <p:cNvPr id="48" name="Group 47">
            <a:extLst>
              <a:ext uri="{FF2B5EF4-FFF2-40B4-BE49-F238E27FC236}">
                <a16:creationId xmlns:a16="http://schemas.microsoft.com/office/drawing/2014/main" xmlns="" id="{310AF59C-1585-4334-A3F7-AA76E771C8A7}"/>
              </a:ext>
            </a:extLst>
          </p:cNvPr>
          <p:cNvGrpSpPr/>
          <p:nvPr/>
        </p:nvGrpSpPr>
        <p:grpSpPr>
          <a:xfrm>
            <a:off x="1326520" y="4838877"/>
            <a:ext cx="2129831" cy="597034"/>
            <a:chOff x="4110977" y="2157007"/>
            <a:chExt cx="2129831" cy="597034"/>
          </a:xfrm>
        </p:grpSpPr>
        <p:pic>
          <p:nvPicPr>
            <p:cNvPr id="29" name="Picture 28">
              <a:extLst>
                <a:ext uri="{FF2B5EF4-FFF2-40B4-BE49-F238E27FC236}">
                  <a16:creationId xmlns:a16="http://schemas.microsoft.com/office/drawing/2014/main" xmlns="" id="{09C05447-0EF7-4F58-95B5-DE6D94A2C115}"/>
                </a:ext>
              </a:extLst>
            </p:cNvPr>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4110977" y="2157008"/>
              <a:ext cx="664622" cy="597033"/>
            </a:xfrm>
            <a:prstGeom prst="rect">
              <a:avLst/>
            </a:prstGeom>
          </p:spPr>
        </p:pic>
        <p:sp>
          <p:nvSpPr>
            <p:cNvPr id="31" name="TextBox 30">
              <a:extLst>
                <a:ext uri="{FF2B5EF4-FFF2-40B4-BE49-F238E27FC236}">
                  <a16:creationId xmlns:a16="http://schemas.microsoft.com/office/drawing/2014/main" xmlns="" id="{422AF461-42DB-4EEA-97AC-9C6E435B61DC}"/>
                </a:ext>
              </a:extLst>
            </p:cNvPr>
            <p:cNvSpPr txBox="1"/>
            <p:nvPr/>
          </p:nvSpPr>
          <p:spPr>
            <a:xfrm>
              <a:off x="4775599" y="2157007"/>
              <a:ext cx="1465209" cy="307777"/>
            </a:xfrm>
            <a:prstGeom prst="rect">
              <a:avLst/>
            </a:prstGeom>
            <a:noFill/>
          </p:spPr>
          <p:txBody>
            <a:bodyPr wrap="none" rtlCol="0">
              <a:spAutoFit/>
            </a:bodyPr>
            <a:lstStyle/>
            <a:p>
              <a:r>
                <a:rPr lang="en-US" sz="1400" dirty="0"/>
                <a:t>NOx related error</a:t>
              </a:r>
              <a:endParaRPr lang="en-IN" sz="1400" dirty="0"/>
            </a:p>
          </p:txBody>
        </p:sp>
      </p:grpSp>
      <p:grpSp>
        <p:nvGrpSpPr>
          <p:cNvPr id="65" name="Group 64">
            <a:extLst>
              <a:ext uri="{FF2B5EF4-FFF2-40B4-BE49-F238E27FC236}">
                <a16:creationId xmlns:a16="http://schemas.microsoft.com/office/drawing/2014/main" xmlns="" id="{5D7AD7E4-9CDA-4A38-9A20-B05FA536676E}"/>
              </a:ext>
            </a:extLst>
          </p:cNvPr>
          <p:cNvGrpSpPr/>
          <p:nvPr/>
        </p:nvGrpSpPr>
        <p:grpSpPr>
          <a:xfrm>
            <a:off x="6320196" y="1762315"/>
            <a:ext cx="1606106" cy="594032"/>
            <a:chOff x="9049548" y="3846122"/>
            <a:chExt cx="1606106" cy="594032"/>
          </a:xfrm>
        </p:grpSpPr>
        <p:pic>
          <p:nvPicPr>
            <p:cNvPr id="1049" name="Picture 1048">
              <a:extLst>
                <a:ext uri="{FF2B5EF4-FFF2-40B4-BE49-F238E27FC236}">
                  <a16:creationId xmlns:a16="http://schemas.microsoft.com/office/drawing/2014/main" xmlns="" id="{D57D899D-D1B0-4E00-8086-829AE31ABFBB}"/>
                </a:ext>
              </a:extLst>
            </p:cNvPr>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9049548" y="3846122"/>
              <a:ext cx="662574" cy="594032"/>
            </a:xfrm>
            <a:prstGeom prst="rect">
              <a:avLst/>
            </a:prstGeom>
          </p:spPr>
        </p:pic>
        <p:sp>
          <p:nvSpPr>
            <p:cNvPr id="81" name="TextBox 80">
              <a:extLst>
                <a:ext uri="{FF2B5EF4-FFF2-40B4-BE49-F238E27FC236}">
                  <a16:creationId xmlns:a16="http://schemas.microsoft.com/office/drawing/2014/main" xmlns="" id="{3B65D082-FF4F-44C4-98C7-62C4C231DA92}"/>
                </a:ext>
              </a:extLst>
            </p:cNvPr>
            <p:cNvSpPr txBox="1"/>
            <p:nvPr/>
          </p:nvSpPr>
          <p:spPr>
            <a:xfrm>
              <a:off x="9736813" y="3919382"/>
              <a:ext cx="918841" cy="307777"/>
            </a:xfrm>
            <a:prstGeom prst="rect">
              <a:avLst/>
            </a:prstGeom>
            <a:noFill/>
            <a:ln>
              <a:noFill/>
            </a:ln>
          </p:spPr>
          <p:txBody>
            <a:bodyPr wrap="none" rtlCol="0">
              <a:spAutoFit/>
            </a:bodyPr>
            <a:lstStyle/>
            <a:p>
              <a:r>
                <a:rPr lang="en-US" sz="1400" dirty="0"/>
                <a:t>EDC Lamp</a:t>
              </a:r>
              <a:endParaRPr lang="en-IN" sz="1400" dirty="0"/>
            </a:p>
          </p:txBody>
        </p:sp>
      </p:grpSp>
      <p:sp>
        <p:nvSpPr>
          <p:cNvPr id="80" name="TextBox 79">
            <a:extLst>
              <a:ext uri="{FF2B5EF4-FFF2-40B4-BE49-F238E27FC236}">
                <a16:creationId xmlns:a16="http://schemas.microsoft.com/office/drawing/2014/main" xmlns="" id="{0EA982C1-75FD-4B9A-9405-C01D018FDE1D}"/>
              </a:ext>
            </a:extLst>
          </p:cNvPr>
          <p:cNvSpPr txBox="1"/>
          <p:nvPr/>
        </p:nvSpPr>
        <p:spPr>
          <a:xfrm>
            <a:off x="1232407" y="1365094"/>
            <a:ext cx="1026243" cy="369332"/>
          </a:xfrm>
          <a:prstGeom prst="rect">
            <a:avLst/>
          </a:prstGeom>
          <a:noFill/>
        </p:spPr>
        <p:txBody>
          <a:bodyPr wrap="none" rtlCol="0">
            <a:spAutoFit/>
          </a:bodyPr>
          <a:lstStyle/>
          <a:p>
            <a:r>
              <a:rPr lang="en-US" b="1" dirty="0"/>
              <a:t>Emission</a:t>
            </a:r>
          </a:p>
        </p:txBody>
      </p:sp>
      <p:sp>
        <p:nvSpPr>
          <p:cNvPr id="86" name="TextBox 85">
            <a:extLst>
              <a:ext uri="{FF2B5EF4-FFF2-40B4-BE49-F238E27FC236}">
                <a16:creationId xmlns:a16="http://schemas.microsoft.com/office/drawing/2014/main" xmlns="" id="{8698923A-8124-45B2-8C41-ADB9D1312856}"/>
              </a:ext>
            </a:extLst>
          </p:cNvPr>
          <p:cNvSpPr txBox="1"/>
          <p:nvPr/>
        </p:nvSpPr>
        <p:spPr>
          <a:xfrm>
            <a:off x="6213412" y="1354084"/>
            <a:ext cx="1466299" cy="369332"/>
          </a:xfrm>
          <a:prstGeom prst="rect">
            <a:avLst/>
          </a:prstGeom>
          <a:noFill/>
        </p:spPr>
        <p:txBody>
          <a:bodyPr wrap="none" rtlCol="0">
            <a:spAutoFit/>
          </a:bodyPr>
          <a:lstStyle/>
          <a:p>
            <a:r>
              <a:rPr lang="en-US" b="1" dirty="0"/>
              <a:t>Performance </a:t>
            </a:r>
          </a:p>
        </p:txBody>
      </p:sp>
      <p:grpSp>
        <p:nvGrpSpPr>
          <p:cNvPr id="89" name="Group 88">
            <a:extLst>
              <a:ext uri="{FF2B5EF4-FFF2-40B4-BE49-F238E27FC236}">
                <a16:creationId xmlns:a16="http://schemas.microsoft.com/office/drawing/2014/main" xmlns="" id="{A2B0F09A-812C-4778-AB62-626F3E60B62A}"/>
              </a:ext>
            </a:extLst>
          </p:cNvPr>
          <p:cNvGrpSpPr/>
          <p:nvPr/>
        </p:nvGrpSpPr>
        <p:grpSpPr>
          <a:xfrm>
            <a:off x="4070567" y="1731859"/>
            <a:ext cx="1530242" cy="532348"/>
            <a:chOff x="6633967" y="3846122"/>
            <a:chExt cx="1530242" cy="532348"/>
          </a:xfrm>
        </p:grpSpPr>
        <p:pic>
          <p:nvPicPr>
            <p:cNvPr id="90" name="Picture 89">
              <a:extLst>
                <a:ext uri="{FF2B5EF4-FFF2-40B4-BE49-F238E27FC236}">
                  <a16:creationId xmlns:a16="http://schemas.microsoft.com/office/drawing/2014/main" xmlns="" id="{26A84BD9-507B-4E07-B134-063B07624A96}"/>
                </a:ext>
              </a:extLst>
            </p:cNvPr>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6633967" y="3864120"/>
              <a:ext cx="542925" cy="514350"/>
            </a:xfrm>
            <a:prstGeom prst="rect">
              <a:avLst/>
            </a:prstGeom>
          </p:spPr>
        </p:pic>
        <p:sp>
          <p:nvSpPr>
            <p:cNvPr id="91" name="TextBox 90">
              <a:extLst>
                <a:ext uri="{FF2B5EF4-FFF2-40B4-BE49-F238E27FC236}">
                  <a16:creationId xmlns:a16="http://schemas.microsoft.com/office/drawing/2014/main" xmlns="" id="{B651AC82-3CB5-4589-991F-9ED32D669331}"/>
                </a:ext>
              </a:extLst>
            </p:cNvPr>
            <p:cNvSpPr txBox="1"/>
            <p:nvPr/>
          </p:nvSpPr>
          <p:spPr>
            <a:xfrm>
              <a:off x="7210230" y="3846122"/>
              <a:ext cx="953979" cy="307777"/>
            </a:xfrm>
            <a:prstGeom prst="rect">
              <a:avLst/>
            </a:prstGeom>
            <a:noFill/>
          </p:spPr>
          <p:txBody>
            <a:bodyPr wrap="none" rtlCol="0">
              <a:spAutoFit/>
            </a:bodyPr>
            <a:lstStyle/>
            <a:p>
              <a:r>
                <a:rPr lang="en-US" sz="1400" dirty="0"/>
                <a:t>Stop Lamp</a:t>
              </a:r>
              <a:endParaRPr lang="en-IN" sz="1400" dirty="0"/>
            </a:p>
          </p:txBody>
        </p:sp>
      </p:grpSp>
      <p:sp>
        <p:nvSpPr>
          <p:cNvPr id="92" name="TextBox 91">
            <a:extLst>
              <a:ext uri="{FF2B5EF4-FFF2-40B4-BE49-F238E27FC236}">
                <a16:creationId xmlns:a16="http://schemas.microsoft.com/office/drawing/2014/main" xmlns="" id="{DB2DBC14-61D1-495A-9315-D5CC4C8133A1}"/>
              </a:ext>
            </a:extLst>
          </p:cNvPr>
          <p:cNvSpPr txBox="1"/>
          <p:nvPr/>
        </p:nvSpPr>
        <p:spPr>
          <a:xfrm>
            <a:off x="4056757" y="1365628"/>
            <a:ext cx="778931" cy="369332"/>
          </a:xfrm>
          <a:prstGeom prst="rect">
            <a:avLst/>
          </a:prstGeom>
          <a:noFill/>
        </p:spPr>
        <p:txBody>
          <a:bodyPr wrap="none" rtlCol="0">
            <a:spAutoFit/>
          </a:bodyPr>
          <a:lstStyle/>
          <a:p>
            <a:r>
              <a:rPr lang="en-US" b="1" dirty="0"/>
              <a:t>Safety</a:t>
            </a:r>
          </a:p>
        </p:txBody>
      </p:sp>
      <p:grpSp>
        <p:nvGrpSpPr>
          <p:cNvPr id="93" name="Group 92">
            <a:extLst>
              <a:ext uri="{FF2B5EF4-FFF2-40B4-BE49-F238E27FC236}">
                <a16:creationId xmlns:a16="http://schemas.microsoft.com/office/drawing/2014/main" xmlns="" id="{DC2B212D-D8CF-4DFE-AD1E-04C4E9EE977B}"/>
              </a:ext>
            </a:extLst>
          </p:cNvPr>
          <p:cNvGrpSpPr/>
          <p:nvPr/>
        </p:nvGrpSpPr>
        <p:grpSpPr>
          <a:xfrm>
            <a:off x="6320196" y="3167390"/>
            <a:ext cx="2493535" cy="611607"/>
            <a:chOff x="6661618" y="5606204"/>
            <a:chExt cx="2493535" cy="611607"/>
          </a:xfrm>
        </p:grpSpPr>
        <p:pic>
          <p:nvPicPr>
            <p:cNvPr id="94" name="Picture 93">
              <a:extLst>
                <a:ext uri="{FF2B5EF4-FFF2-40B4-BE49-F238E27FC236}">
                  <a16:creationId xmlns:a16="http://schemas.microsoft.com/office/drawing/2014/main" xmlns="" id="{24E8FCE7-B353-41CA-876D-786E69B70F5E}"/>
                </a:ext>
              </a:extLst>
            </p:cNvPr>
            <p:cNvPicPr>
              <a:picLocks noChangeAspect="1"/>
            </p:cNvPicPr>
            <p:nvPr/>
          </p:nvPicPr>
          <p:blipFill>
            <a:blip r:embed="rId10">
              <a:extLst>
                <a:ext uri="{28A0092B-C50C-407E-A947-70E740481C1C}">
                  <a14:useLocalDpi xmlns:a14="http://schemas.microsoft.com/office/drawing/2010/main"/>
                </a:ext>
              </a:extLst>
            </a:blip>
            <a:stretch>
              <a:fillRect/>
            </a:stretch>
          </p:blipFill>
          <p:spPr>
            <a:xfrm>
              <a:off x="6661618" y="5696441"/>
              <a:ext cx="662575" cy="521370"/>
            </a:xfrm>
            <a:prstGeom prst="rect">
              <a:avLst/>
            </a:prstGeom>
          </p:spPr>
        </p:pic>
        <p:sp>
          <p:nvSpPr>
            <p:cNvPr id="95" name="TextBox 94">
              <a:extLst>
                <a:ext uri="{FF2B5EF4-FFF2-40B4-BE49-F238E27FC236}">
                  <a16:creationId xmlns:a16="http://schemas.microsoft.com/office/drawing/2014/main" xmlns="" id="{FEE71B5F-EF18-42E9-B001-B7EE8882DF82}"/>
                </a:ext>
              </a:extLst>
            </p:cNvPr>
            <p:cNvSpPr txBox="1"/>
            <p:nvPr/>
          </p:nvSpPr>
          <p:spPr>
            <a:xfrm>
              <a:off x="7380296" y="5606204"/>
              <a:ext cx="1774857" cy="523220"/>
            </a:xfrm>
            <a:prstGeom prst="rect">
              <a:avLst/>
            </a:prstGeom>
            <a:noFill/>
          </p:spPr>
          <p:txBody>
            <a:bodyPr wrap="square" rtlCol="0">
              <a:spAutoFit/>
            </a:bodyPr>
            <a:lstStyle/>
            <a:p>
              <a:r>
                <a:rPr lang="en-US" sz="1400" dirty="0"/>
                <a:t>Low air pressure / Parking brake ON </a:t>
              </a:r>
              <a:endParaRPr lang="en-IN" sz="1400" dirty="0"/>
            </a:p>
          </p:txBody>
        </p:sp>
      </p:grpSp>
      <p:sp>
        <p:nvSpPr>
          <p:cNvPr id="96" name="TextBox 95">
            <a:extLst>
              <a:ext uri="{FF2B5EF4-FFF2-40B4-BE49-F238E27FC236}">
                <a16:creationId xmlns:a16="http://schemas.microsoft.com/office/drawing/2014/main" xmlns="" id="{EACD88A1-6217-486D-9E9E-FE831A642C17}"/>
              </a:ext>
            </a:extLst>
          </p:cNvPr>
          <p:cNvSpPr txBox="1"/>
          <p:nvPr/>
        </p:nvSpPr>
        <p:spPr>
          <a:xfrm>
            <a:off x="1495840" y="251792"/>
            <a:ext cx="6535315" cy="830997"/>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a:pPr>
            <a:r>
              <a:rPr lang="en-US" sz="2000" dirty="0"/>
              <a:t>Critical Alert Tell tale that requires attention from Driver</a:t>
            </a:r>
            <a:endParaRPr lang="en-US" sz="2000" b="1" dirty="0"/>
          </a:p>
        </p:txBody>
      </p:sp>
      <p:grpSp>
        <p:nvGrpSpPr>
          <p:cNvPr id="97" name="Group 96">
            <a:extLst>
              <a:ext uri="{FF2B5EF4-FFF2-40B4-BE49-F238E27FC236}">
                <a16:creationId xmlns:a16="http://schemas.microsoft.com/office/drawing/2014/main" xmlns="" id="{F5DFE124-9FB8-41EB-B731-317025D71F42}"/>
              </a:ext>
            </a:extLst>
          </p:cNvPr>
          <p:cNvGrpSpPr/>
          <p:nvPr/>
        </p:nvGrpSpPr>
        <p:grpSpPr>
          <a:xfrm>
            <a:off x="6309922" y="3996738"/>
            <a:ext cx="2421572" cy="666814"/>
            <a:chOff x="1311965" y="3891116"/>
            <a:chExt cx="2421572" cy="666814"/>
          </a:xfrm>
        </p:grpSpPr>
        <p:pic>
          <p:nvPicPr>
            <p:cNvPr id="98" name="Picture 97">
              <a:extLst>
                <a:ext uri="{FF2B5EF4-FFF2-40B4-BE49-F238E27FC236}">
                  <a16:creationId xmlns:a16="http://schemas.microsoft.com/office/drawing/2014/main" xmlns="" id="{E45AF22B-F76B-49C1-BC30-7D24A5FEE33A}"/>
                </a:ext>
              </a:extLst>
            </p:cNvPr>
            <p:cNvPicPr>
              <a:picLocks noChangeAspect="1"/>
            </p:cNvPicPr>
            <p:nvPr/>
          </p:nvPicPr>
          <p:blipFill>
            <a:blip r:embed="rId11">
              <a:extLst>
                <a:ext uri="{28A0092B-C50C-407E-A947-70E740481C1C}">
                  <a14:useLocalDpi xmlns:a14="http://schemas.microsoft.com/office/drawing/2010/main"/>
                </a:ext>
              </a:extLst>
            </a:blip>
            <a:stretch>
              <a:fillRect/>
            </a:stretch>
          </p:blipFill>
          <p:spPr>
            <a:xfrm>
              <a:off x="1311965" y="3925891"/>
              <a:ext cx="704966" cy="632039"/>
            </a:xfrm>
            <a:prstGeom prst="rect">
              <a:avLst/>
            </a:prstGeom>
          </p:spPr>
        </p:pic>
        <p:sp>
          <p:nvSpPr>
            <p:cNvPr id="99" name="TextBox 98">
              <a:extLst>
                <a:ext uri="{FF2B5EF4-FFF2-40B4-BE49-F238E27FC236}">
                  <a16:creationId xmlns:a16="http://schemas.microsoft.com/office/drawing/2014/main" xmlns="" id="{0F298083-476A-48DC-95E2-7DDE6E293A70}"/>
                </a:ext>
              </a:extLst>
            </p:cNvPr>
            <p:cNvSpPr txBox="1"/>
            <p:nvPr/>
          </p:nvSpPr>
          <p:spPr>
            <a:xfrm>
              <a:off x="2017491" y="3891116"/>
              <a:ext cx="1716046" cy="523220"/>
            </a:xfrm>
            <a:prstGeom prst="rect">
              <a:avLst/>
            </a:prstGeom>
            <a:noFill/>
          </p:spPr>
          <p:txBody>
            <a:bodyPr wrap="square" rtlCol="0">
              <a:spAutoFit/>
            </a:bodyPr>
            <a:lstStyle/>
            <a:p>
              <a:r>
                <a:rPr lang="en-US" sz="1400" dirty="0"/>
                <a:t>Air filter blocked indicator</a:t>
              </a:r>
              <a:endParaRPr lang="en-IN" sz="1400" dirty="0"/>
            </a:p>
          </p:txBody>
        </p:sp>
      </p:grpSp>
      <p:grpSp>
        <p:nvGrpSpPr>
          <p:cNvPr id="100" name="Group 99">
            <a:extLst>
              <a:ext uri="{FF2B5EF4-FFF2-40B4-BE49-F238E27FC236}">
                <a16:creationId xmlns:a16="http://schemas.microsoft.com/office/drawing/2014/main" xmlns="" id="{EA0DC4A1-8C07-4CCB-B553-3C3CF054BC8F}"/>
              </a:ext>
            </a:extLst>
          </p:cNvPr>
          <p:cNvGrpSpPr/>
          <p:nvPr/>
        </p:nvGrpSpPr>
        <p:grpSpPr>
          <a:xfrm>
            <a:off x="6320196" y="4785383"/>
            <a:ext cx="2428624" cy="650528"/>
            <a:chOff x="9089305" y="5688108"/>
            <a:chExt cx="2428624" cy="650528"/>
          </a:xfrm>
        </p:grpSpPr>
        <p:pic>
          <p:nvPicPr>
            <p:cNvPr id="101" name="Picture 100">
              <a:extLst>
                <a:ext uri="{FF2B5EF4-FFF2-40B4-BE49-F238E27FC236}">
                  <a16:creationId xmlns:a16="http://schemas.microsoft.com/office/drawing/2014/main" xmlns="" id="{E22E5A06-636B-47AA-9107-80B4F3792322}"/>
                </a:ext>
              </a:extLst>
            </p:cNvPr>
            <p:cNvPicPr>
              <a:picLocks noChangeAspect="1"/>
            </p:cNvPicPr>
            <p:nvPr/>
          </p:nvPicPr>
          <p:blipFill>
            <a:blip r:embed="rId12">
              <a:extLst>
                <a:ext uri="{28A0092B-C50C-407E-A947-70E740481C1C}">
                  <a14:useLocalDpi xmlns:a14="http://schemas.microsoft.com/office/drawing/2010/main"/>
                </a:ext>
              </a:extLst>
            </a:blip>
            <a:stretch>
              <a:fillRect/>
            </a:stretch>
          </p:blipFill>
          <p:spPr>
            <a:xfrm>
              <a:off x="9089305" y="5688108"/>
              <a:ext cx="662575" cy="650528"/>
            </a:xfrm>
            <a:prstGeom prst="rect">
              <a:avLst/>
            </a:prstGeom>
          </p:spPr>
        </p:pic>
        <p:sp>
          <p:nvSpPr>
            <p:cNvPr id="102" name="TextBox 101">
              <a:extLst>
                <a:ext uri="{FF2B5EF4-FFF2-40B4-BE49-F238E27FC236}">
                  <a16:creationId xmlns:a16="http://schemas.microsoft.com/office/drawing/2014/main" xmlns="" id="{4B6F8226-513E-4427-87E3-B13487FF0518}"/>
                </a:ext>
              </a:extLst>
            </p:cNvPr>
            <p:cNvSpPr txBox="1"/>
            <p:nvPr/>
          </p:nvSpPr>
          <p:spPr>
            <a:xfrm>
              <a:off x="9801883" y="5705278"/>
              <a:ext cx="1716046" cy="523220"/>
            </a:xfrm>
            <a:prstGeom prst="rect">
              <a:avLst/>
            </a:prstGeom>
            <a:noFill/>
          </p:spPr>
          <p:txBody>
            <a:bodyPr wrap="square" rtlCol="0">
              <a:spAutoFit/>
            </a:bodyPr>
            <a:lstStyle/>
            <a:p>
              <a:r>
                <a:rPr lang="en-US" sz="1400" dirty="0"/>
                <a:t>Low coolant level warning</a:t>
              </a:r>
              <a:endParaRPr lang="en-IN" sz="1400" dirty="0"/>
            </a:p>
          </p:txBody>
        </p:sp>
      </p:grpSp>
      <p:sp>
        <p:nvSpPr>
          <p:cNvPr id="39" name="TextBox 38">
            <a:extLst>
              <a:ext uri="{FF2B5EF4-FFF2-40B4-BE49-F238E27FC236}">
                <a16:creationId xmlns:a16="http://schemas.microsoft.com/office/drawing/2014/main" xmlns="" id="{AEA275B1-91FA-4CB7-9235-532ABF9C243D}"/>
              </a:ext>
            </a:extLst>
          </p:cNvPr>
          <p:cNvSpPr txBox="1"/>
          <p:nvPr/>
        </p:nvSpPr>
        <p:spPr>
          <a:xfrm>
            <a:off x="8556315" y="1354084"/>
            <a:ext cx="1022716" cy="369332"/>
          </a:xfrm>
          <a:prstGeom prst="rect">
            <a:avLst/>
          </a:prstGeom>
          <a:noFill/>
        </p:spPr>
        <p:txBody>
          <a:bodyPr wrap="none" rtlCol="0">
            <a:spAutoFit/>
          </a:bodyPr>
          <a:lstStyle/>
          <a:p>
            <a:r>
              <a:rPr lang="en-US" b="1" dirty="0"/>
              <a:t>Switches</a:t>
            </a:r>
          </a:p>
        </p:txBody>
      </p:sp>
      <p:grpSp>
        <p:nvGrpSpPr>
          <p:cNvPr id="44" name="Group 43">
            <a:extLst>
              <a:ext uri="{FF2B5EF4-FFF2-40B4-BE49-F238E27FC236}">
                <a16:creationId xmlns:a16="http://schemas.microsoft.com/office/drawing/2014/main" xmlns="" id="{084EFC35-E3A3-40BF-9E9A-61CE53C08283}"/>
              </a:ext>
            </a:extLst>
          </p:cNvPr>
          <p:cNvGrpSpPr/>
          <p:nvPr/>
        </p:nvGrpSpPr>
        <p:grpSpPr>
          <a:xfrm>
            <a:off x="8624238" y="1593064"/>
            <a:ext cx="1212425" cy="1358455"/>
            <a:chOff x="71090" y="4155249"/>
            <a:chExt cx="1212425" cy="1358455"/>
          </a:xfrm>
        </p:grpSpPr>
        <p:pic>
          <p:nvPicPr>
            <p:cNvPr id="45" name="Picture 44">
              <a:extLst>
                <a:ext uri="{FF2B5EF4-FFF2-40B4-BE49-F238E27FC236}">
                  <a16:creationId xmlns:a16="http://schemas.microsoft.com/office/drawing/2014/main" xmlns="" id="{6E203219-AF80-47C1-A7B1-090A4CF1E439}"/>
                </a:ext>
              </a:extLst>
            </p:cNvPr>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rot="383694">
              <a:off x="71090" y="4217384"/>
              <a:ext cx="838478" cy="1253524"/>
            </a:xfrm>
            <a:prstGeom prst="rect">
              <a:avLst/>
            </a:prstGeom>
          </p:spPr>
        </p:pic>
        <p:sp>
          <p:nvSpPr>
            <p:cNvPr id="49" name="Arrow: Down 48">
              <a:extLst>
                <a:ext uri="{FF2B5EF4-FFF2-40B4-BE49-F238E27FC236}">
                  <a16:creationId xmlns:a16="http://schemas.microsoft.com/office/drawing/2014/main" xmlns="" id="{01AB8DC4-8138-4197-AC1F-FD55AAFB08F7}"/>
                </a:ext>
              </a:extLst>
            </p:cNvPr>
            <p:cNvSpPr/>
            <p:nvPr/>
          </p:nvSpPr>
          <p:spPr>
            <a:xfrm rot="5400000">
              <a:off x="905731" y="5135921"/>
              <a:ext cx="386235" cy="369332"/>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Arrow: Down 49">
              <a:extLst>
                <a:ext uri="{FF2B5EF4-FFF2-40B4-BE49-F238E27FC236}">
                  <a16:creationId xmlns:a16="http://schemas.microsoft.com/office/drawing/2014/main" xmlns="" id="{AF2D3421-A8CC-44D7-885B-4E6562BD5DFA}"/>
                </a:ext>
              </a:extLst>
            </p:cNvPr>
            <p:cNvSpPr/>
            <p:nvPr/>
          </p:nvSpPr>
          <p:spPr>
            <a:xfrm rot="5400000">
              <a:off x="905027" y="4163701"/>
              <a:ext cx="386235" cy="369332"/>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1" name="TextBox 50">
            <a:extLst>
              <a:ext uri="{FF2B5EF4-FFF2-40B4-BE49-F238E27FC236}">
                <a16:creationId xmlns:a16="http://schemas.microsoft.com/office/drawing/2014/main" xmlns="" id="{97E4D844-68E9-4547-8D72-C8DE73EC57B5}"/>
              </a:ext>
            </a:extLst>
          </p:cNvPr>
          <p:cNvSpPr txBox="1"/>
          <p:nvPr/>
        </p:nvSpPr>
        <p:spPr>
          <a:xfrm>
            <a:off x="9968889" y="1631311"/>
            <a:ext cx="466794" cy="307777"/>
          </a:xfrm>
          <a:prstGeom prst="rect">
            <a:avLst/>
          </a:prstGeom>
          <a:noFill/>
        </p:spPr>
        <p:txBody>
          <a:bodyPr wrap="none" rtlCol="0">
            <a:spAutoFit/>
          </a:bodyPr>
          <a:lstStyle/>
          <a:p>
            <a:r>
              <a:rPr lang="en-US" sz="1400" dirty="0"/>
              <a:t>OFF</a:t>
            </a:r>
            <a:endParaRPr lang="en-IN" sz="1400" dirty="0"/>
          </a:p>
        </p:txBody>
      </p:sp>
      <p:sp>
        <p:nvSpPr>
          <p:cNvPr id="52" name="TextBox 51">
            <a:extLst>
              <a:ext uri="{FF2B5EF4-FFF2-40B4-BE49-F238E27FC236}">
                <a16:creationId xmlns:a16="http://schemas.microsoft.com/office/drawing/2014/main" xmlns="" id="{4E0F23F9-40E4-476B-A9A5-A19217E5942E}"/>
              </a:ext>
            </a:extLst>
          </p:cNvPr>
          <p:cNvSpPr txBox="1"/>
          <p:nvPr/>
        </p:nvSpPr>
        <p:spPr>
          <a:xfrm>
            <a:off x="9992934" y="2604513"/>
            <a:ext cx="418704" cy="307777"/>
          </a:xfrm>
          <a:prstGeom prst="rect">
            <a:avLst/>
          </a:prstGeom>
          <a:noFill/>
        </p:spPr>
        <p:txBody>
          <a:bodyPr wrap="none" rtlCol="0">
            <a:spAutoFit/>
          </a:bodyPr>
          <a:lstStyle/>
          <a:p>
            <a:r>
              <a:rPr lang="en-US" sz="1400" dirty="0"/>
              <a:t>ON</a:t>
            </a:r>
            <a:endParaRPr lang="en-IN" sz="1400" dirty="0"/>
          </a:p>
        </p:txBody>
      </p:sp>
      <p:sp>
        <p:nvSpPr>
          <p:cNvPr id="53" name="TextBox 52">
            <a:extLst>
              <a:ext uri="{FF2B5EF4-FFF2-40B4-BE49-F238E27FC236}">
                <a16:creationId xmlns:a16="http://schemas.microsoft.com/office/drawing/2014/main" xmlns="" id="{2AF0D954-3D14-484F-B377-D52FBCC3343C}"/>
              </a:ext>
            </a:extLst>
          </p:cNvPr>
          <p:cNvSpPr txBox="1"/>
          <p:nvPr/>
        </p:nvSpPr>
        <p:spPr>
          <a:xfrm>
            <a:off x="10960434" y="1997454"/>
            <a:ext cx="1173522" cy="523220"/>
          </a:xfrm>
          <a:prstGeom prst="rect">
            <a:avLst/>
          </a:prstGeom>
          <a:noFill/>
        </p:spPr>
        <p:txBody>
          <a:bodyPr wrap="square" rtlCol="0">
            <a:spAutoFit/>
          </a:bodyPr>
          <a:lstStyle/>
          <a:p>
            <a:r>
              <a:rPr lang="en-US" sz="1400" dirty="0"/>
              <a:t>Regeneration Inhibit Switch</a:t>
            </a:r>
            <a:endParaRPr lang="en-US" sz="1400" b="1" dirty="0"/>
          </a:p>
        </p:txBody>
      </p:sp>
      <p:pic>
        <p:nvPicPr>
          <p:cNvPr id="57" name="Picture 56">
            <a:extLst>
              <a:ext uri="{FF2B5EF4-FFF2-40B4-BE49-F238E27FC236}">
                <a16:creationId xmlns:a16="http://schemas.microsoft.com/office/drawing/2014/main" xmlns="" id="{53CA319F-7CC9-4340-96B7-2FD7560DE338}"/>
              </a:ext>
            </a:extLst>
          </p:cNvPr>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rot="884878">
            <a:off x="8600146" y="2930375"/>
            <a:ext cx="935809" cy="1242547"/>
          </a:xfrm>
          <a:prstGeom prst="rect">
            <a:avLst/>
          </a:prstGeom>
        </p:spPr>
      </p:pic>
      <p:sp>
        <p:nvSpPr>
          <p:cNvPr id="58" name="Arrow: Down 57">
            <a:extLst>
              <a:ext uri="{FF2B5EF4-FFF2-40B4-BE49-F238E27FC236}">
                <a16:creationId xmlns:a16="http://schemas.microsoft.com/office/drawing/2014/main" xmlns="" id="{A291ECB0-8C5E-4F62-96CF-8098263C8A4A}"/>
              </a:ext>
            </a:extLst>
          </p:cNvPr>
          <p:cNvSpPr/>
          <p:nvPr/>
        </p:nvSpPr>
        <p:spPr>
          <a:xfrm rot="5400000">
            <a:off x="9536351" y="3659434"/>
            <a:ext cx="386235" cy="369332"/>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TextBox 58">
            <a:extLst>
              <a:ext uri="{FF2B5EF4-FFF2-40B4-BE49-F238E27FC236}">
                <a16:creationId xmlns:a16="http://schemas.microsoft.com/office/drawing/2014/main" xmlns="" id="{3C1A54E8-989C-4796-A085-3C3DFE9FF691}"/>
              </a:ext>
            </a:extLst>
          </p:cNvPr>
          <p:cNvSpPr txBox="1"/>
          <p:nvPr/>
        </p:nvSpPr>
        <p:spPr>
          <a:xfrm>
            <a:off x="9992934" y="3246638"/>
            <a:ext cx="822757" cy="954107"/>
          </a:xfrm>
          <a:prstGeom prst="rect">
            <a:avLst/>
          </a:prstGeom>
          <a:noFill/>
        </p:spPr>
        <p:txBody>
          <a:bodyPr wrap="square" rtlCol="0">
            <a:spAutoFit/>
          </a:bodyPr>
          <a:lstStyle/>
          <a:p>
            <a:r>
              <a:rPr lang="en-US" sz="1400" dirty="0"/>
              <a:t>Press for more than 5 seconds</a:t>
            </a:r>
            <a:endParaRPr lang="en-IN" sz="1400" dirty="0"/>
          </a:p>
        </p:txBody>
      </p:sp>
      <p:sp>
        <p:nvSpPr>
          <p:cNvPr id="60" name="TextBox 59">
            <a:extLst>
              <a:ext uri="{FF2B5EF4-FFF2-40B4-BE49-F238E27FC236}">
                <a16:creationId xmlns:a16="http://schemas.microsoft.com/office/drawing/2014/main" xmlns="" id="{96534381-904F-4A5F-8E36-3DE8261EE1CF}"/>
              </a:ext>
            </a:extLst>
          </p:cNvPr>
          <p:cNvSpPr txBox="1"/>
          <p:nvPr/>
        </p:nvSpPr>
        <p:spPr>
          <a:xfrm>
            <a:off x="10978075" y="3263058"/>
            <a:ext cx="1210445" cy="738664"/>
          </a:xfrm>
          <a:prstGeom prst="rect">
            <a:avLst/>
          </a:prstGeom>
          <a:noFill/>
        </p:spPr>
        <p:txBody>
          <a:bodyPr wrap="square" rtlCol="0">
            <a:spAutoFit/>
          </a:bodyPr>
          <a:lstStyle/>
          <a:p>
            <a:r>
              <a:rPr lang="en-US" sz="1400" dirty="0"/>
              <a:t>Parked Regeneration Switch</a:t>
            </a:r>
            <a:endParaRPr lang="en-US" sz="1400" b="1" dirty="0"/>
          </a:p>
        </p:txBody>
      </p:sp>
      <p:sp>
        <p:nvSpPr>
          <p:cNvPr id="61" name="TextBox 60">
            <a:extLst>
              <a:ext uri="{FF2B5EF4-FFF2-40B4-BE49-F238E27FC236}">
                <a16:creationId xmlns:a16="http://schemas.microsoft.com/office/drawing/2014/main" xmlns="" id="{506709E7-69BF-4D51-9FE3-7E75157FA3F0}"/>
              </a:ext>
            </a:extLst>
          </p:cNvPr>
          <p:cNvSpPr txBox="1"/>
          <p:nvPr/>
        </p:nvSpPr>
        <p:spPr>
          <a:xfrm>
            <a:off x="7014888" y="5649742"/>
            <a:ext cx="1716046" cy="523220"/>
          </a:xfrm>
          <a:prstGeom prst="rect">
            <a:avLst/>
          </a:prstGeom>
          <a:noFill/>
        </p:spPr>
        <p:txBody>
          <a:bodyPr wrap="square" rtlCol="0">
            <a:spAutoFit/>
          </a:bodyPr>
          <a:lstStyle/>
          <a:p>
            <a:r>
              <a:rPr lang="en-US" sz="1400" dirty="0"/>
              <a:t>Low fuel level warning</a:t>
            </a:r>
            <a:endParaRPr lang="en-IN" sz="1400" dirty="0"/>
          </a:p>
        </p:txBody>
      </p:sp>
      <p:sp>
        <p:nvSpPr>
          <p:cNvPr id="66" name="TextBox 65">
            <a:extLst>
              <a:ext uri="{FF2B5EF4-FFF2-40B4-BE49-F238E27FC236}">
                <a16:creationId xmlns:a16="http://schemas.microsoft.com/office/drawing/2014/main" xmlns="" id="{627A97D5-A726-4FCA-BCBD-62A9C3BD4A14}"/>
              </a:ext>
            </a:extLst>
          </p:cNvPr>
          <p:cNvSpPr txBox="1"/>
          <p:nvPr/>
        </p:nvSpPr>
        <p:spPr>
          <a:xfrm>
            <a:off x="8885127" y="4117068"/>
            <a:ext cx="3101111" cy="338554"/>
          </a:xfrm>
          <a:prstGeom prst="rect">
            <a:avLst/>
          </a:prstGeom>
          <a:noFill/>
        </p:spPr>
        <p:txBody>
          <a:bodyPr wrap="square" rtlCol="0">
            <a:spAutoFit/>
          </a:bodyPr>
          <a:lstStyle/>
          <a:p>
            <a:r>
              <a:rPr lang="en-US" sz="1600" b="1" dirty="0"/>
              <a:t>Air pressure gauges in LCD Screen</a:t>
            </a:r>
            <a:endParaRPr lang="en-IN" sz="1600" b="1" dirty="0"/>
          </a:p>
        </p:txBody>
      </p:sp>
      <p:cxnSp>
        <p:nvCxnSpPr>
          <p:cNvPr id="63" name="Connector: Elbow 62">
            <a:extLst>
              <a:ext uri="{FF2B5EF4-FFF2-40B4-BE49-F238E27FC236}">
                <a16:creationId xmlns:a16="http://schemas.microsoft.com/office/drawing/2014/main" xmlns="" id="{83EA6B8F-A7C3-4EE6-A15C-33FFFFEA493E}"/>
              </a:ext>
            </a:extLst>
          </p:cNvPr>
          <p:cNvCxnSpPr>
            <a:cxnSpLocks/>
          </p:cNvCxnSpPr>
          <p:nvPr/>
        </p:nvCxnSpPr>
        <p:spPr>
          <a:xfrm rot="16200000" flipV="1">
            <a:off x="9648027" y="4950263"/>
            <a:ext cx="978024" cy="1"/>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64" name="Connector: Elbow 63">
            <a:extLst>
              <a:ext uri="{FF2B5EF4-FFF2-40B4-BE49-F238E27FC236}">
                <a16:creationId xmlns:a16="http://schemas.microsoft.com/office/drawing/2014/main" xmlns="" id="{1422D506-DF75-407A-80A0-AED05DBE6F4C}"/>
              </a:ext>
            </a:extLst>
          </p:cNvPr>
          <p:cNvCxnSpPr>
            <a:cxnSpLocks/>
          </p:cNvCxnSpPr>
          <p:nvPr/>
        </p:nvCxnSpPr>
        <p:spPr>
          <a:xfrm rot="16200000" flipV="1">
            <a:off x="10182085" y="4955046"/>
            <a:ext cx="978024" cy="1"/>
          </a:xfrm>
          <a:prstGeom prst="bentConnector3">
            <a:avLst>
              <a:gd name="adj1" fmla="val 5000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grpSp>
        <p:nvGrpSpPr>
          <p:cNvPr id="68" name="Group 67">
            <a:extLst>
              <a:ext uri="{FF2B5EF4-FFF2-40B4-BE49-F238E27FC236}">
                <a16:creationId xmlns:a16="http://schemas.microsoft.com/office/drawing/2014/main" xmlns="" id="{740B1067-698C-494E-896F-66939EAFA131}"/>
              </a:ext>
            </a:extLst>
          </p:cNvPr>
          <p:cNvGrpSpPr/>
          <p:nvPr/>
        </p:nvGrpSpPr>
        <p:grpSpPr>
          <a:xfrm>
            <a:off x="6320196" y="2512853"/>
            <a:ext cx="2190075" cy="527302"/>
            <a:chOff x="9030497" y="4791218"/>
            <a:chExt cx="2190075" cy="527302"/>
          </a:xfrm>
        </p:grpSpPr>
        <p:pic>
          <p:nvPicPr>
            <p:cNvPr id="69" name="Picture 68">
              <a:extLst>
                <a:ext uri="{FF2B5EF4-FFF2-40B4-BE49-F238E27FC236}">
                  <a16:creationId xmlns:a16="http://schemas.microsoft.com/office/drawing/2014/main" xmlns="" id="{FB7DFEFE-657A-416F-A4FD-747DF8FC5D1B}"/>
                </a:ext>
              </a:extLst>
            </p:cNvPr>
            <p:cNvPicPr>
              <a:picLocks noChangeAspect="1"/>
            </p:cNvPicPr>
            <p:nvPr/>
          </p:nvPicPr>
          <p:blipFill>
            <a:blip r:embed="rId15">
              <a:extLst>
                <a:ext uri="{28A0092B-C50C-407E-A947-70E740481C1C}">
                  <a14:useLocalDpi xmlns:a14="http://schemas.microsoft.com/office/drawing/2010/main"/>
                </a:ext>
              </a:extLst>
            </a:blip>
            <a:stretch>
              <a:fillRect/>
            </a:stretch>
          </p:blipFill>
          <p:spPr>
            <a:xfrm>
              <a:off x="9030497" y="4797150"/>
              <a:ext cx="665579" cy="521370"/>
            </a:xfrm>
            <a:prstGeom prst="rect">
              <a:avLst/>
            </a:prstGeom>
          </p:spPr>
        </p:pic>
        <p:sp>
          <p:nvSpPr>
            <p:cNvPr id="70" name="TextBox 69">
              <a:extLst>
                <a:ext uri="{FF2B5EF4-FFF2-40B4-BE49-F238E27FC236}">
                  <a16:creationId xmlns:a16="http://schemas.microsoft.com/office/drawing/2014/main" xmlns="" id="{F792EDB6-8B32-4CBD-97C9-22D0CEFF93A5}"/>
                </a:ext>
              </a:extLst>
            </p:cNvPr>
            <p:cNvSpPr txBox="1"/>
            <p:nvPr/>
          </p:nvSpPr>
          <p:spPr>
            <a:xfrm>
              <a:off x="9745858" y="4791218"/>
              <a:ext cx="1474714" cy="523220"/>
            </a:xfrm>
            <a:prstGeom prst="rect">
              <a:avLst/>
            </a:prstGeom>
            <a:noFill/>
          </p:spPr>
          <p:txBody>
            <a:bodyPr wrap="square" rtlCol="0">
              <a:spAutoFit/>
            </a:bodyPr>
            <a:lstStyle/>
            <a:p>
              <a:r>
                <a:rPr lang="en-US" sz="1400" dirty="0"/>
                <a:t>Water in Fuel indicator</a:t>
              </a:r>
              <a:endParaRPr lang="en-IN" sz="1400" dirty="0"/>
            </a:p>
          </p:txBody>
        </p:sp>
      </p:grpSp>
      <p:sp>
        <p:nvSpPr>
          <p:cNvPr id="3" name="Rectangle 2">
            <a:extLst>
              <a:ext uri="{FF2B5EF4-FFF2-40B4-BE49-F238E27FC236}">
                <a16:creationId xmlns:a16="http://schemas.microsoft.com/office/drawing/2014/main" xmlns="" id="{A9E44D5D-4B77-4717-8D30-D63682156CBF}"/>
              </a:ext>
            </a:extLst>
          </p:cNvPr>
          <p:cNvSpPr/>
          <p:nvPr/>
        </p:nvSpPr>
        <p:spPr>
          <a:xfrm>
            <a:off x="8869085" y="1835575"/>
            <a:ext cx="274753" cy="137089"/>
          </a:xfrm>
          <a:prstGeom prst="rect">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xmlns="" id="{82C827D8-D48A-4059-B994-BEB803AF7FBD}"/>
              </a:ext>
            </a:extLst>
          </p:cNvPr>
          <p:cNvSpPr/>
          <p:nvPr/>
        </p:nvSpPr>
        <p:spPr>
          <a:xfrm>
            <a:off x="8971460" y="3093067"/>
            <a:ext cx="274753" cy="137089"/>
          </a:xfrm>
          <a:prstGeom prst="rect">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xmlns="" id="{2AA3B54C-EFDC-4DBF-84B7-41156E258500}"/>
              </a:ext>
            </a:extLst>
          </p:cNvPr>
          <p:cNvPicPr>
            <a:picLocks noChangeAspect="1"/>
          </p:cNvPicPr>
          <p:nvPr/>
        </p:nvPicPr>
        <p:blipFill>
          <a:blip r:embed="rId16"/>
          <a:stretch>
            <a:fillRect/>
          </a:stretch>
        </p:blipFill>
        <p:spPr>
          <a:xfrm>
            <a:off x="1315877" y="3961813"/>
            <a:ext cx="665578" cy="688140"/>
          </a:xfrm>
          <a:prstGeom prst="rect">
            <a:avLst/>
          </a:prstGeom>
        </p:spPr>
      </p:pic>
      <p:pic>
        <p:nvPicPr>
          <p:cNvPr id="7" name="Picture 6">
            <a:extLst>
              <a:ext uri="{FF2B5EF4-FFF2-40B4-BE49-F238E27FC236}">
                <a16:creationId xmlns:a16="http://schemas.microsoft.com/office/drawing/2014/main" xmlns="" id="{8067D2ED-36AE-4C16-AD06-79DE093EDC51}"/>
              </a:ext>
            </a:extLst>
          </p:cNvPr>
          <p:cNvPicPr>
            <a:picLocks noChangeAspect="1"/>
          </p:cNvPicPr>
          <p:nvPr/>
        </p:nvPicPr>
        <p:blipFill>
          <a:blip r:embed="rId17"/>
          <a:stretch>
            <a:fillRect/>
          </a:stretch>
        </p:blipFill>
        <p:spPr>
          <a:xfrm>
            <a:off x="6318693" y="5536063"/>
            <a:ext cx="665579" cy="677680"/>
          </a:xfrm>
          <a:prstGeom prst="rect">
            <a:avLst/>
          </a:prstGeom>
        </p:spPr>
      </p:pic>
    </p:spTree>
    <p:extLst>
      <p:ext uri="{BB962C8B-B14F-4D97-AF65-F5344CB8AC3E}">
        <p14:creationId xmlns:p14="http://schemas.microsoft.com/office/powerpoint/2010/main" val="953564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xmlns="" id="{677431CB-28D4-4768-9E7C-349A0BD3FCB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90607" y="2818342"/>
            <a:ext cx="6497556" cy="3522823"/>
          </a:xfrm>
          <a:prstGeom prst="rect">
            <a:avLst/>
          </a:prstGeom>
          <a:ln>
            <a:noFill/>
          </a:ln>
        </p:spPr>
      </p:pic>
      <p:sp>
        <p:nvSpPr>
          <p:cNvPr id="4" name="TextBox 3">
            <a:extLst>
              <a:ext uri="{FF2B5EF4-FFF2-40B4-BE49-F238E27FC236}">
                <a16:creationId xmlns:a16="http://schemas.microsoft.com/office/drawing/2014/main" xmlns="" id="{004AFD21-B864-4F39-ACB7-FFE96A779D6F}"/>
              </a:ext>
            </a:extLst>
          </p:cNvPr>
          <p:cNvSpPr txBox="1"/>
          <p:nvPr/>
        </p:nvSpPr>
        <p:spPr>
          <a:xfrm>
            <a:off x="1495840" y="251792"/>
            <a:ext cx="6293198"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2"/>
            </a:pPr>
            <a:r>
              <a:rPr lang="en-US" sz="2000" dirty="0"/>
              <a:t>Understanding the Tell-tale specific to exhaust system</a:t>
            </a:r>
            <a:endParaRPr lang="en-US" sz="2000" b="1" dirty="0"/>
          </a:p>
          <a:p>
            <a:endParaRPr lang="en-US" sz="2800" b="1" dirty="0"/>
          </a:p>
        </p:txBody>
      </p:sp>
      <p:sp>
        <p:nvSpPr>
          <p:cNvPr id="5" name="TextBox 4">
            <a:extLst>
              <a:ext uri="{FF2B5EF4-FFF2-40B4-BE49-F238E27FC236}">
                <a16:creationId xmlns:a16="http://schemas.microsoft.com/office/drawing/2014/main" xmlns="" id="{0AE57C3C-DE58-471B-BCF3-3FCBE0BB231E}"/>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7" name="Oval 6">
            <a:extLst>
              <a:ext uri="{FF2B5EF4-FFF2-40B4-BE49-F238E27FC236}">
                <a16:creationId xmlns:a16="http://schemas.microsoft.com/office/drawing/2014/main" xmlns="" id="{65AF7199-D1A8-4983-BBEA-75E51E488BB2}"/>
              </a:ext>
            </a:extLst>
          </p:cNvPr>
          <p:cNvSpPr/>
          <p:nvPr/>
        </p:nvSpPr>
        <p:spPr>
          <a:xfrm>
            <a:off x="11579470" y="452323"/>
            <a:ext cx="184638" cy="206057"/>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28" name="Picture 27">
            <a:extLst>
              <a:ext uri="{FF2B5EF4-FFF2-40B4-BE49-F238E27FC236}">
                <a16:creationId xmlns:a16="http://schemas.microsoft.com/office/drawing/2014/main" xmlns="" id="{C6F48BC1-91B2-4B18-822C-BD45C3220ED4}"/>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43452" y="1975284"/>
            <a:ext cx="705525" cy="604736"/>
          </a:xfrm>
          <a:prstGeom prst="rect">
            <a:avLst/>
          </a:prstGeom>
        </p:spPr>
      </p:pic>
      <p:sp>
        <p:nvSpPr>
          <p:cNvPr id="29" name="TextBox 28">
            <a:extLst>
              <a:ext uri="{FF2B5EF4-FFF2-40B4-BE49-F238E27FC236}">
                <a16:creationId xmlns:a16="http://schemas.microsoft.com/office/drawing/2014/main" xmlns="" id="{84F88454-5F4B-4860-87AD-BBC01D09BCA6}"/>
              </a:ext>
            </a:extLst>
          </p:cNvPr>
          <p:cNvSpPr txBox="1"/>
          <p:nvPr/>
        </p:nvSpPr>
        <p:spPr>
          <a:xfrm>
            <a:off x="1331693" y="1350401"/>
            <a:ext cx="3482941" cy="369332"/>
          </a:xfrm>
          <a:prstGeom prst="rect">
            <a:avLst/>
          </a:prstGeom>
          <a:noFill/>
        </p:spPr>
        <p:txBody>
          <a:bodyPr wrap="none" rtlCol="0">
            <a:spAutoFit/>
          </a:bodyPr>
          <a:lstStyle/>
          <a:p>
            <a:r>
              <a:rPr lang="en-US" b="1" dirty="0"/>
              <a:t>High Exhaust System Temperature </a:t>
            </a:r>
            <a:endParaRPr lang="en-IN" b="1" dirty="0"/>
          </a:p>
        </p:txBody>
      </p:sp>
      <p:cxnSp>
        <p:nvCxnSpPr>
          <p:cNvPr id="31" name="Connector: Elbow 30">
            <a:extLst>
              <a:ext uri="{FF2B5EF4-FFF2-40B4-BE49-F238E27FC236}">
                <a16:creationId xmlns:a16="http://schemas.microsoft.com/office/drawing/2014/main" xmlns="" id="{06438899-6FAB-4496-8F57-1A2AFDA0E489}"/>
              </a:ext>
            </a:extLst>
          </p:cNvPr>
          <p:cNvCxnSpPr>
            <a:cxnSpLocks/>
          </p:cNvCxnSpPr>
          <p:nvPr/>
        </p:nvCxnSpPr>
        <p:spPr>
          <a:xfrm flipV="1">
            <a:off x="1264129" y="2580020"/>
            <a:ext cx="1" cy="867058"/>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2" name="TextBox 31">
            <a:extLst>
              <a:ext uri="{FF2B5EF4-FFF2-40B4-BE49-F238E27FC236}">
                <a16:creationId xmlns:a16="http://schemas.microsoft.com/office/drawing/2014/main" xmlns="" id="{2DE9708D-0EE3-43F2-8DF4-BD492439229F}"/>
              </a:ext>
            </a:extLst>
          </p:cNvPr>
          <p:cNvSpPr txBox="1"/>
          <p:nvPr/>
        </p:nvSpPr>
        <p:spPr>
          <a:xfrm>
            <a:off x="6634396" y="2778357"/>
            <a:ext cx="5344937" cy="1077218"/>
          </a:xfrm>
          <a:prstGeom prst="rect">
            <a:avLst/>
          </a:prstGeom>
          <a:noFill/>
        </p:spPr>
        <p:txBody>
          <a:bodyPr wrap="square" rtlCol="0">
            <a:spAutoFit/>
          </a:bodyPr>
          <a:lstStyle/>
          <a:p>
            <a:r>
              <a:rPr lang="en-US" sz="1600" b="1" dirty="0"/>
              <a:t>Condition:</a:t>
            </a:r>
          </a:p>
          <a:p>
            <a:pPr marL="742950" lvl="1" indent="-285750">
              <a:buFont typeface="Arial" panose="020B0604020202020204" pitchFamily="34" charset="0"/>
              <a:buChar char="•"/>
            </a:pPr>
            <a:r>
              <a:rPr lang="en-US" sz="1600" dirty="0"/>
              <a:t>This indicates regeneration is happening in vehicle</a:t>
            </a:r>
          </a:p>
          <a:p>
            <a:pPr lvl="1"/>
            <a:r>
              <a:rPr lang="en-US" sz="1600" dirty="0"/>
              <a:t>	</a:t>
            </a:r>
            <a:r>
              <a:rPr lang="en-US" sz="1600" b="1" dirty="0"/>
              <a:t>Regeneration is the cleaning process for Diesel 	Particulate filter in the Exhaust System</a:t>
            </a:r>
          </a:p>
        </p:txBody>
      </p:sp>
      <p:sp>
        <p:nvSpPr>
          <p:cNvPr id="38" name="TextBox 37">
            <a:extLst>
              <a:ext uri="{FF2B5EF4-FFF2-40B4-BE49-F238E27FC236}">
                <a16:creationId xmlns:a16="http://schemas.microsoft.com/office/drawing/2014/main" xmlns="" id="{B5A64E86-F7A7-4877-8743-FC15A14BFDC9}"/>
              </a:ext>
            </a:extLst>
          </p:cNvPr>
          <p:cNvSpPr txBox="1"/>
          <p:nvPr/>
        </p:nvSpPr>
        <p:spPr>
          <a:xfrm>
            <a:off x="6654800" y="4531919"/>
            <a:ext cx="5537200" cy="1323439"/>
          </a:xfrm>
          <a:prstGeom prst="rect">
            <a:avLst/>
          </a:prstGeom>
          <a:noFill/>
        </p:spPr>
        <p:txBody>
          <a:bodyPr wrap="square" rtlCol="0">
            <a:spAutoFit/>
          </a:bodyPr>
          <a:lstStyle/>
          <a:p>
            <a:r>
              <a:rPr lang="en-US" sz="1600" b="1" dirty="0"/>
              <a:t>Driver action:</a:t>
            </a:r>
          </a:p>
          <a:p>
            <a:pPr marL="742950" lvl="1" indent="-285750">
              <a:buFont typeface="Arial" panose="020B0604020202020204" pitchFamily="34" charset="0"/>
              <a:buChar char="•"/>
            </a:pPr>
            <a:r>
              <a:rPr lang="en-US" sz="1600" dirty="0"/>
              <a:t>Drive the vehicle away from flammable substance or heavy traffic immediately</a:t>
            </a:r>
          </a:p>
          <a:p>
            <a:pPr marL="742950" lvl="1" indent="-285750">
              <a:buFont typeface="Arial" panose="020B0604020202020204" pitchFamily="34" charset="0"/>
              <a:buChar char="•"/>
            </a:pPr>
            <a:r>
              <a:rPr lang="en-US" sz="1600" dirty="0"/>
              <a:t>If above is not possible, press the Regen Inhibit Switch</a:t>
            </a:r>
          </a:p>
          <a:p>
            <a:pPr lvl="1"/>
            <a:endParaRPr lang="en-US" sz="1600" dirty="0"/>
          </a:p>
        </p:txBody>
      </p:sp>
      <p:sp>
        <p:nvSpPr>
          <p:cNvPr id="13" name="TextBox 12">
            <a:extLst>
              <a:ext uri="{FF2B5EF4-FFF2-40B4-BE49-F238E27FC236}">
                <a16:creationId xmlns:a16="http://schemas.microsoft.com/office/drawing/2014/main" xmlns="" id="{9DBF9086-154F-40C4-9D74-A4E8607F2881}"/>
              </a:ext>
            </a:extLst>
          </p:cNvPr>
          <p:cNvSpPr txBox="1"/>
          <p:nvPr/>
        </p:nvSpPr>
        <p:spPr>
          <a:xfrm>
            <a:off x="6634396" y="1374467"/>
            <a:ext cx="5344942" cy="584775"/>
          </a:xfrm>
          <a:prstGeom prst="rect">
            <a:avLst/>
          </a:prstGeom>
          <a:solidFill>
            <a:schemeClr val="bg1"/>
          </a:solid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No effect</a:t>
            </a:r>
          </a:p>
        </p:txBody>
      </p:sp>
      <p:sp>
        <p:nvSpPr>
          <p:cNvPr id="20" name="Oval 19">
            <a:extLst>
              <a:ext uri="{FF2B5EF4-FFF2-40B4-BE49-F238E27FC236}">
                <a16:creationId xmlns:a16="http://schemas.microsoft.com/office/drawing/2014/main" xmlns="" id="{8CD7BABD-F812-46FF-8148-57BE79AF4680}"/>
              </a:ext>
            </a:extLst>
          </p:cNvPr>
          <p:cNvSpPr/>
          <p:nvPr/>
        </p:nvSpPr>
        <p:spPr>
          <a:xfrm>
            <a:off x="1157820" y="3425162"/>
            <a:ext cx="187325" cy="177800"/>
          </a:xfrm>
          <a:prstGeom prst="ellipse">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481438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xmlns="" id="{F4F01C74-3929-40AC-B714-4916A8050B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43" t="1705" r="943" b="4167"/>
          <a:stretch/>
        </p:blipFill>
        <p:spPr>
          <a:xfrm rot="10800000" flipH="1" flipV="1">
            <a:off x="42481" y="2850426"/>
            <a:ext cx="6497556" cy="3522823"/>
          </a:xfrm>
          <a:prstGeom prst="rect">
            <a:avLst/>
          </a:prstGeom>
          <a:ln>
            <a:noFill/>
          </a:ln>
        </p:spPr>
      </p:pic>
      <p:sp>
        <p:nvSpPr>
          <p:cNvPr id="4" name="TextBox 3">
            <a:extLst>
              <a:ext uri="{FF2B5EF4-FFF2-40B4-BE49-F238E27FC236}">
                <a16:creationId xmlns:a16="http://schemas.microsoft.com/office/drawing/2014/main" xmlns="" id="{9827ADE4-9A45-4685-93AD-670EA7A3A86B}"/>
              </a:ext>
            </a:extLst>
          </p:cNvPr>
          <p:cNvSpPr txBox="1"/>
          <p:nvPr/>
        </p:nvSpPr>
        <p:spPr>
          <a:xfrm>
            <a:off x="1495840" y="251792"/>
            <a:ext cx="6293198" cy="1261884"/>
          </a:xfrm>
          <a:prstGeom prst="rect">
            <a:avLst/>
          </a:prstGeom>
          <a:noFill/>
        </p:spPr>
        <p:txBody>
          <a:bodyPr wrap="none" rtlCol="0">
            <a:spAutoFit/>
          </a:bodyPr>
          <a:lstStyle/>
          <a:p>
            <a:r>
              <a:rPr lang="en-US" sz="2800" b="1" dirty="0"/>
              <a:t>Instrument cluster and Tell-tale</a:t>
            </a:r>
          </a:p>
          <a:p>
            <a:pPr marL="514350" indent="-514350">
              <a:buFont typeface="+mj-lt"/>
              <a:buAutoNum type="romanUcPeriod" startAt="2"/>
            </a:pPr>
            <a:r>
              <a:rPr lang="en-US" sz="2000" dirty="0"/>
              <a:t>Understanding the Tell-tale specific to exhaust system</a:t>
            </a:r>
            <a:endParaRPr lang="en-US" sz="2000" b="1" dirty="0"/>
          </a:p>
          <a:p>
            <a:endParaRPr lang="en-US" sz="2800" b="1" dirty="0"/>
          </a:p>
        </p:txBody>
      </p:sp>
      <p:sp>
        <p:nvSpPr>
          <p:cNvPr id="5" name="TextBox 4">
            <a:extLst>
              <a:ext uri="{FF2B5EF4-FFF2-40B4-BE49-F238E27FC236}">
                <a16:creationId xmlns:a16="http://schemas.microsoft.com/office/drawing/2014/main" xmlns="" id="{3E54A778-A59E-46AA-8C4A-F398E7DA6AFF}"/>
              </a:ext>
            </a:extLst>
          </p:cNvPr>
          <p:cNvSpPr txBox="1"/>
          <p:nvPr/>
        </p:nvSpPr>
        <p:spPr>
          <a:xfrm>
            <a:off x="490330" y="516835"/>
            <a:ext cx="463588" cy="523220"/>
          </a:xfrm>
          <a:prstGeom prst="rect">
            <a:avLst/>
          </a:prstGeom>
          <a:noFill/>
        </p:spPr>
        <p:txBody>
          <a:bodyPr wrap="none" rtlCol="0">
            <a:spAutoFit/>
          </a:bodyPr>
          <a:lstStyle/>
          <a:p>
            <a:r>
              <a:rPr lang="en-US" sz="2800" b="1" dirty="0"/>
              <a:t>2.</a:t>
            </a:r>
            <a:endParaRPr lang="en-IN" sz="2000" b="1" dirty="0"/>
          </a:p>
        </p:txBody>
      </p:sp>
      <p:sp>
        <p:nvSpPr>
          <p:cNvPr id="9" name="TextBox 8">
            <a:extLst>
              <a:ext uri="{FF2B5EF4-FFF2-40B4-BE49-F238E27FC236}">
                <a16:creationId xmlns:a16="http://schemas.microsoft.com/office/drawing/2014/main" xmlns="" id="{0136C84E-B910-467F-AD47-8809DADF8C8D}"/>
              </a:ext>
            </a:extLst>
          </p:cNvPr>
          <p:cNvSpPr txBox="1"/>
          <p:nvPr/>
        </p:nvSpPr>
        <p:spPr>
          <a:xfrm>
            <a:off x="1331693" y="1350401"/>
            <a:ext cx="2232214" cy="369332"/>
          </a:xfrm>
          <a:prstGeom prst="rect">
            <a:avLst/>
          </a:prstGeom>
          <a:noFill/>
        </p:spPr>
        <p:txBody>
          <a:bodyPr wrap="none" rtlCol="0">
            <a:spAutoFit/>
          </a:bodyPr>
          <a:lstStyle/>
          <a:p>
            <a:r>
              <a:rPr lang="en-US" b="1" dirty="0"/>
              <a:t>DPF Regen Inhibit ON</a:t>
            </a:r>
            <a:endParaRPr lang="en-IN" b="1" dirty="0"/>
          </a:p>
        </p:txBody>
      </p:sp>
      <p:sp>
        <p:nvSpPr>
          <p:cNvPr id="11" name="TextBox 10">
            <a:extLst>
              <a:ext uri="{FF2B5EF4-FFF2-40B4-BE49-F238E27FC236}">
                <a16:creationId xmlns:a16="http://schemas.microsoft.com/office/drawing/2014/main" xmlns="" id="{8DEF25D1-5DD9-459B-A5F1-584BA60002A3}"/>
              </a:ext>
            </a:extLst>
          </p:cNvPr>
          <p:cNvSpPr txBox="1"/>
          <p:nvPr/>
        </p:nvSpPr>
        <p:spPr>
          <a:xfrm>
            <a:off x="6654800" y="2009645"/>
            <a:ext cx="5537200" cy="830997"/>
          </a:xfrm>
          <a:prstGeom prst="rect">
            <a:avLst/>
          </a:prstGeom>
          <a:noFill/>
        </p:spPr>
        <p:txBody>
          <a:bodyPr wrap="square" rtlCol="0">
            <a:spAutoFit/>
          </a:bodyPr>
          <a:lstStyle/>
          <a:p>
            <a:r>
              <a:rPr lang="en-US" sz="1600" b="1" dirty="0"/>
              <a:t>Condition:</a:t>
            </a:r>
          </a:p>
          <a:p>
            <a:pPr marL="742950" lvl="1" indent="-285750">
              <a:buFont typeface="Arial" panose="020B0604020202020204" pitchFamily="34" charset="0"/>
              <a:buChar char="•"/>
            </a:pPr>
            <a:r>
              <a:rPr lang="en-US" sz="1600" dirty="0"/>
              <a:t>When Regeneration inhibit switch is switched ON by driver due to unfavorable surrounding.</a:t>
            </a:r>
          </a:p>
        </p:txBody>
      </p:sp>
      <p:sp>
        <p:nvSpPr>
          <p:cNvPr id="12" name="TextBox 11">
            <a:extLst>
              <a:ext uri="{FF2B5EF4-FFF2-40B4-BE49-F238E27FC236}">
                <a16:creationId xmlns:a16="http://schemas.microsoft.com/office/drawing/2014/main" xmlns="" id="{601E6CA3-6032-47DB-9A33-2D43F9E4B15C}"/>
              </a:ext>
            </a:extLst>
          </p:cNvPr>
          <p:cNvSpPr txBox="1"/>
          <p:nvPr/>
        </p:nvSpPr>
        <p:spPr>
          <a:xfrm>
            <a:off x="6654800" y="5305739"/>
            <a:ext cx="5537200" cy="1077218"/>
          </a:xfrm>
          <a:prstGeom prst="rect">
            <a:avLst/>
          </a:prstGeom>
          <a:noFill/>
        </p:spPr>
        <p:txBody>
          <a:bodyPr wrap="square" rtlCol="0">
            <a:spAutoFit/>
          </a:bodyPr>
          <a:lstStyle/>
          <a:p>
            <a:r>
              <a:rPr lang="en-US" sz="1600" b="1" dirty="0"/>
              <a:t>Driver action:</a:t>
            </a:r>
          </a:p>
          <a:p>
            <a:pPr marL="742950" lvl="1" indent="-285750">
              <a:buFont typeface="Arial" panose="020B0604020202020204" pitchFamily="34" charset="0"/>
              <a:buChar char="•"/>
            </a:pPr>
            <a:r>
              <a:rPr lang="en-US" sz="1600" dirty="0"/>
              <a:t>When </a:t>
            </a:r>
            <a:r>
              <a:rPr lang="en-US" sz="1600" u="sng" dirty="0"/>
              <a:t>Inhibit switch is NOT switched ON and DPF regen inhibit telltale is ON</a:t>
            </a:r>
            <a:r>
              <a:rPr lang="en-US" sz="1600" i="1" dirty="0"/>
              <a:t>, </a:t>
            </a:r>
            <a:r>
              <a:rPr lang="en-US" sz="1600" dirty="0"/>
              <a:t>contact the nearby authorized Ashok Leyland Service Centre.</a:t>
            </a:r>
          </a:p>
        </p:txBody>
      </p:sp>
      <p:pic>
        <p:nvPicPr>
          <p:cNvPr id="13" name="Picture 12">
            <a:extLst>
              <a:ext uri="{FF2B5EF4-FFF2-40B4-BE49-F238E27FC236}">
                <a16:creationId xmlns:a16="http://schemas.microsoft.com/office/drawing/2014/main" xmlns="" id="{D19A2A28-D1D7-4AF7-99BC-5657AC8CE808}"/>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79041" y="1931666"/>
            <a:ext cx="705525" cy="647695"/>
          </a:xfrm>
          <a:prstGeom prst="rect">
            <a:avLst/>
          </a:prstGeom>
        </p:spPr>
      </p:pic>
      <p:grpSp>
        <p:nvGrpSpPr>
          <p:cNvPr id="2" name="Group 1">
            <a:extLst>
              <a:ext uri="{FF2B5EF4-FFF2-40B4-BE49-F238E27FC236}">
                <a16:creationId xmlns:a16="http://schemas.microsoft.com/office/drawing/2014/main" xmlns="" id="{4C213E43-B579-4169-AD7C-3168A26705C9}"/>
              </a:ext>
            </a:extLst>
          </p:cNvPr>
          <p:cNvGrpSpPr/>
          <p:nvPr/>
        </p:nvGrpSpPr>
        <p:grpSpPr>
          <a:xfrm>
            <a:off x="6983977" y="3925660"/>
            <a:ext cx="5088201" cy="1253524"/>
            <a:chOff x="6983977" y="3770915"/>
            <a:chExt cx="5088201" cy="1253524"/>
          </a:xfrm>
        </p:grpSpPr>
        <p:pic>
          <p:nvPicPr>
            <p:cNvPr id="18" name="Picture 17">
              <a:extLst>
                <a:ext uri="{FF2B5EF4-FFF2-40B4-BE49-F238E27FC236}">
                  <a16:creationId xmlns:a16="http://schemas.microsoft.com/office/drawing/2014/main" xmlns="" id="{B47C6230-E55F-44D3-AB87-A3392AB50D37}"/>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383694">
              <a:off x="6983977" y="3770915"/>
              <a:ext cx="838478" cy="1253524"/>
            </a:xfrm>
            <a:prstGeom prst="rect">
              <a:avLst/>
            </a:prstGeom>
          </p:spPr>
        </p:pic>
        <p:sp>
          <p:nvSpPr>
            <p:cNvPr id="19" name="Arrow: Left 18">
              <a:extLst>
                <a:ext uri="{FF2B5EF4-FFF2-40B4-BE49-F238E27FC236}">
                  <a16:creationId xmlns:a16="http://schemas.microsoft.com/office/drawing/2014/main" xmlns="" id="{2F2D5E3E-1DE6-447A-B5B0-9559A276BB86}"/>
                </a:ext>
              </a:extLst>
            </p:cNvPr>
            <p:cNvSpPr/>
            <p:nvPr/>
          </p:nvSpPr>
          <p:spPr>
            <a:xfrm>
              <a:off x="7801738" y="3883960"/>
              <a:ext cx="400805" cy="27427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xmlns="" id="{8F6D2551-73DF-4912-BF6B-E92642E3722D}"/>
                </a:ext>
              </a:extLst>
            </p:cNvPr>
            <p:cNvSpPr txBox="1"/>
            <p:nvPr/>
          </p:nvSpPr>
          <p:spPr>
            <a:xfrm>
              <a:off x="8241239" y="3881233"/>
              <a:ext cx="3830939" cy="646331"/>
            </a:xfrm>
            <a:prstGeom prst="rect">
              <a:avLst/>
            </a:prstGeom>
            <a:noFill/>
          </p:spPr>
          <p:txBody>
            <a:bodyPr wrap="square" rtlCol="0">
              <a:spAutoFit/>
            </a:bodyPr>
            <a:lstStyle/>
            <a:p>
              <a:r>
                <a:rPr lang="en-US" sz="1200" b="1" dirty="0"/>
                <a:t>Regeneration inhibit switch</a:t>
              </a:r>
            </a:p>
            <a:p>
              <a:pPr marL="742950" lvl="1" indent="-285750">
                <a:buFont typeface="Arial" panose="020B0604020202020204" pitchFamily="34" charset="0"/>
                <a:buChar char="•"/>
              </a:pPr>
              <a:r>
                <a:rPr lang="en-US" sz="1200" dirty="0"/>
                <a:t>When switch is turned ON, DPF regen will be inhibited.</a:t>
              </a:r>
            </a:p>
          </p:txBody>
        </p:sp>
      </p:grpSp>
      <p:sp>
        <p:nvSpPr>
          <p:cNvPr id="15" name="TextBox 14">
            <a:extLst>
              <a:ext uri="{FF2B5EF4-FFF2-40B4-BE49-F238E27FC236}">
                <a16:creationId xmlns:a16="http://schemas.microsoft.com/office/drawing/2014/main" xmlns="" id="{D57D2639-6D39-48CD-9511-7EF434761778}"/>
              </a:ext>
            </a:extLst>
          </p:cNvPr>
          <p:cNvSpPr txBox="1"/>
          <p:nvPr/>
        </p:nvSpPr>
        <p:spPr>
          <a:xfrm>
            <a:off x="6750929" y="1344596"/>
            <a:ext cx="5344942" cy="584775"/>
          </a:xfrm>
          <a:prstGeom prst="rect">
            <a:avLst/>
          </a:prstGeom>
          <a:solidFill>
            <a:schemeClr val="bg1"/>
          </a:solidFill>
          <a:ln w="28575">
            <a:solidFill>
              <a:schemeClr val="tx1"/>
            </a:solidFill>
            <a:prstDash val="sysDash"/>
          </a:ln>
        </p:spPr>
        <p:txBody>
          <a:bodyPr wrap="square" rtlCol="0">
            <a:spAutoFit/>
          </a:bodyPr>
          <a:lstStyle/>
          <a:p>
            <a:r>
              <a:rPr lang="en-US" sz="1600" b="1" dirty="0"/>
              <a:t>Effect on vehicle:</a:t>
            </a:r>
          </a:p>
          <a:p>
            <a:pPr marL="742950" lvl="1" indent="-285750">
              <a:buFont typeface="Arial" panose="020B0604020202020204" pitchFamily="34" charset="0"/>
              <a:buChar char="•"/>
            </a:pPr>
            <a:r>
              <a:rPr lang="en-US" sz="1600" dirty="0"/>
              <a:t>No effect</a:t>
            </a:r>
          </a:p>
        </p:txBody>
      </p:sp>
      <p:cxnSp>
        <p:nvCxnSpPr>
          <p:cNvPr id="10" name="Connector: Elbow 9">
            <a:extLst>
              <a:ext uri="{FF2B5EF4-FFF2-40B4-BE49-F238E27FC236}">
                <a16:creationId xmlns:a16="http://schemas.microsoft.com/office/drawing/2014/main" xmlns="" id="{8CED816D-0B0E-4CC0-8CCE-249EDF42B18D}"/>
              </a:ext>
            </a:extLst>
          </p:cNvPr>
          <p:cNvCxnSpPr>
            <a:cxnSpLocks/>
            <a:stCxn id="7" idx="0"/>
            <a:endCxn id="13" idx="2"/>
          </p:cNvCxnSpPr>
          <p:nvPr/>
        </p:nvCxnSpPr>
        <p:spPr>
          <a:xfrm flipV="1">
            <a:off x="1413767" y="2579361"/>
            <a:ext cx="18037" cy="806846"/>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xmlns="" id="{E89C6903-805B-4EB3-9147-1865CAF47AA0}"/>
              </a:ext>
            </a:extLst>
          </p:cNvPr>
          <p:cNvSpPr/>
          <p:nvPr/>
        </p:nvSpPr>
        <p:spPr>
          <a:xfrm>
            <a:off x="1331693" y="3386207"/>
            <a:ext cx="164147" cy="143897"/>
          </a:xfrm>
          <a:prstGeom prst="ellipse">
            <a:avLst/>
          </a:prstGeom>
          <a:noFill/>
          <a:ln w="285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xmlns="" id="{19B5C278-4E88-49E5-9FC5-377C12268D55}"/>
              </a:ext>
            </a:extLst>
          </p:cNvPr>
          <p:cNvSpPr/>
          <p:nvPr/>
        </p:nvSpPr>
        <p:spPr>
          <a:xfrm>
            <a:off x="7213817" y="4091956"/>
            <a:ext cx="274753" cy="137089"/>
          </a:xfrm>
          <a:prstGeom prst="rect">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5073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C1568F98-83B1-462B-B9BF-10A9B0295B2F}"/>
              </a:ext>
            </a:extLst>
          </p:cNvPr>
          <p:cNvSpPr txBox="1"/>
          <p:nvPr/>
        </p:nvSpPr>
        <p:spPr>
          <a:xfrm>
            <a:off x="1495840" y="251792"/>
            <a:ext cx="4401974" cy="954107"/>
          </a:xfrm>
          <a:prstGeom prst="rect">
            <a:avLst/>
          </a:prstGeom>
          <a:noFill/>
        </p:spPr>
        <p:txBody>
          <a:bodyPr wrap="none" rtlCol="0">
            <a:spAutoFit/>
          </a:bodyPr>
          <a:lstStyle/>
          <a:p>
            <a:r>
              <a:rPr lang="en-US" sz="2800" b="1" dirty="0"/>
              <a:t>Regen Inhibit Switch - Usage</a:t>
            </a:r>
          </a:p>
          <a:p>
            <a:endParaRPr lang="en-US" sz="2800" b="1" dirty="0"/>
          </a:p>
        </p:txBody>
      </p:sp>
      <p:sp>
        <p:nvSpPr>
          <p:cNvPr id="7" name="TextBox 6">
            <a:extLst>
              <a:ext uri="{FF2B5EF4-FFF2-40B4-BE49-F238E27FC236}">
                <a16:creationId xmlns:a16="http://schemas.microsoft.com/office/drawing/2014/main" xmlns="" id="{1B77E423-1DD8-400A-A72E-2A5C7B89DBA3}"/>
              </a:ext>
            </a:extLst>
          </p:cNvPr>
          <p:cNvSpPr txBox="1"/>
          <p:nvPr/>
        </p:nvSpPr>
        <p:spPr>
          <a:xfrm>
            <a:off x="1609663" y="1689984"/>
            <a:ext cx="2745495" cy="369332"/>
          </a:xfrm>
          <a:prstGeom prst="rect">
            <a:avLst/>
          </a:prstGeom>
          <a:solidFill>
            <a:srgbClr val="FFFF00">
              <a:alpha val="30000"/>
            </a:srgbClr>
          </a:solidFill>
          <a:ln>
            <a:solidFill>
              <a:schemeClr val="tx1"/>
            </a:solidFill>
          </a:ln>
        </p:spPr>
        <p:txBody>
          <a:bodyPr wrap="none" rtlCol="0">
            <a:spAutoFit/>
          </a:bodyPr>
          <a:lstStyle/>
          <a:p>
            <a:r>
              <a:rPr lang="en-US" dirty="0"/>
              <a:t>Regeneration Inhibit Switch</a:t>
            </a:r>
          </a:p>
        </p:txBody>
      </p:sp>
      <p:sp>
        <p:nvSpPr>
          <p:cNvPr id="8" name="TextBox 7">
            <a:extLst>
              <a:ext uri="{FF2B5EF4-FFF2-40B4-BE49-F238E27FC236}">
                <a16:creationId xmlns:a16="http://schemas.microsoft.com/office/drawing/2014/main" xmlns="" id="{23411B01-1D3F-4DC2-87B1-8959EF6977FF}"/>
              </a:ext>
            </a:extLst>
          </p:cNvPr>
          <p:cNvSpPr txBox="1"/>
          <p:nvPr/>
        </p:nvSpPr>
        <p:spPr>
          <a:xfrm>
            <a:off x="1590261" y="2258225"/>
            <a:ext cx="4936280" cy="2800767"/>
          </a:xfrm>
          <a:prstGeom prst="rect">
            <a:avLst/>
          </a:prstGeom>
          <a:noFill/>
        </p:spPr>
        <p:txBody>
          <a:bodyPr wrap="square" rtlCol="0">
            <a:spAutoFit/>
          </a:bodyPr>
          <a:lstStyle/>
          <a:p>
            <a:pPr marL="342900" indent="-342900" algn="just">
              <a:buFont typeface="+mj-lt"/>
              <a:buAutoNum type="arabicPeriod"/>
            </a:pPr>
            <a:r>
              <a:rPr lang="en-US" sz="1600" dirty="0">
                <a:solidFill>
                  <a:srgbClr val="000000"/>
                </a:solidFill>
                <a:latin typeface="Calibri" panose="020F0502020204030204" pitchFamily="34" charset="0"/>
              </a:rPr>
              <a:t>Inhibit switch is a normal ON/OFF type switch which is used to stop any DPF regeneration (Regeneration can happen on its own while the vehicle is moving or can be initiated by the Driver on a Parked vehicle, when necessary) </a:t>
            </a:r>
          </a:p>
          <a:p>
            <a:pPr marL="342900" indent="-342900" algn="just">
              <a:buFont typeface="+mj-lt"/>
              <a:buAutoNum type="arabicPeriod"/>
            </a:pPr>
            <a:r>
              <a:rPr lang="en-US" sz="1600" dirty="0">
                <a:solidFill>
                  <a:srgbClr val="000000"/>
                </a:solidFill>
                <a:latin typeface="Calibri" panose="020F0502020204030204" pitchFamily="34" charset="0"/>
              </a:rPr>
              <a:t>It can be used whenever driver foresees any safety concerns during DPF regeneration in flammable environment (eg. fuel filling station / grassy / forest areas where high exhaust temperature can be exposed to flammable materials like dry grass etc. on the ground).</a:t>
            </a:r>
          </a:p>
        </p:txBody>
      </p:sp>
      <p:sp>
        <p:nvSpPr>
          <p:cNvPr id="9" name="TextBox 8">
            <a:extLst>
              <a:ext uri="{FF2B5EF4-FFF2-40B4-BE49-F238E27FC236}">
                <a16:creationId xmlns:a16="http://schemas.microsoft.com/office/drawing/2014/main" xmlns="" id="{CA3FE6C7-C2DE-4F47-AC52-75665A4ED79E}"/>
              </a:ext>
            </a:extLst>
          </p:cNvPr>
          <p:cNvSpPr txBox="1"/>
          <p:nvPr/>
        </p:nvSpPr>
        <p:spPr>
          <a:xfrm>
            <a:off x="6900830" y="3523436"/>
            <a:ext cx="5077819" cy="1077218"/>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solidFill>
                  <a:srgbClr val="000000"/>
                </a:solidFill>
                <a:latin typeface="Calibri" panose="020F0502020204030204" pitchFamily="34" charset="0"/>
              </a:rPr>
              <a:t>When inhibit switch is ON, inhibit lamp tell tale on dashboard will glow.</a:t>
            </a:r>
          </a:p>
          <a:p>
            <a:pPr marL="285750" indent="-285750" algn="just">
              <a:buFont typeface="Arial" panose="020B0604020202020204" pitchFamily="34" charset="0"/>
              <a:buChar char="•"/>
            </a:pPr>
            <a:r>
              <a:rPr lang="en-US" sz="1600" dirty="0">
                <a:solidFill>
                  <a:srgbClr val="000000"/>
                </a:solidFill>
                <a:latin typeface="Calibri" panose="020F0502020204030204" pitchFamily="34" charset="0"/>
              </a:rPr>
              <a:t>Apart from that, LCD message will indicate “Inhibit switch active – DPF regeneration inhibited”.</a:t>
            </a:r>
          </a:p>
        </p:txBody>
      </p:sp>
      <p:sp>
        <p:nvSpPr>
          <p:cNvPr id="10" name="TextBox 9">
            <a:extLst>
              <a:ext uri="{FF2B5EF4-FFF2-40B4-BE49-F238E27FC236}">
                <a16:creationId xmlns:a16="http://schemas.microsoft.com/office/drawing/2014/main" xmlns="" id="{4B047733-CC12-40BE-BF1C-E3151833C712}"/>
              </a:ext>
            </a:extLst>
          </p:cNvPr>
          <p:cNvSpPr txBox="1"/>
          <p:nvPr/>
        </p:nvSpPr>
        <p:spPr>
          <a:xfrm>
            <a:off x="1609663" y="5437128"/>
            <a:ext cx="10582337" cy="923330"/>
          </a:xfrm>
          <a:prstGeom prst="rect">
            <a:avLst/>
          </a:prstGeom>
          <a:noFill/>
        </p:spPr>
        <p:txBody>
          <a:bodyPr wrap="square" rtlCol="0">
            <a:spAutoFit/>
          </a:bodyPr>
          <a:lstStyle/>
          <a:p>
            <a:r>
              <a:rPr lang="en-US" b="1" i="1" dirty="0">
                <a:latin typeface="Calibri" panose="020F0502020204030204" pitchFamily="34" charset="0"/>
              </a:rPr>
              <a:t>Do not use inhibit switch unless it is required. Otherwise DPF will accumulate excess soot load over a period of time which will result in Low Pickup and Engine Shutdown in extreme condition.  The DPF would require cleaning at authorized Ashok Leyland Service Centre.</a:t>
            </a:r>
          </a:p>
        </p:txBody>
      </p:sp>
      <p:grpSp>
        <p:nvGrpSpPr>
          <p:cNvPr id="16" name="Group 15">
            <a:extLst>
              <a:ext uri="{FF2B5EF4-FFF2-40B4-BE49-F238E27FC236}">
                <a16:creationId xmlns:a16="http://schemas.microsoft.com/office/drawing/2014/main" xmlns="" id="{50E86A07-3986-4594-97B2-A97035AA117E}"/>
              </a:ext>
            </a:extLst>
          </p:cNvPr>
          <p:cNvGrpSpPr/>
          <p:nvPr/>
        </p:nvGrpSpPr>
        <p:grpSpPr>
          <a:xfrm>
            <a:off x="8314757" y="1578997"/>
            <a:ext cx="1212425" cy="1358455"/>
            <a:chOff x="71090" y="4155249"/>
            <a:chExt cx="1212425" cy="1358455"/>
          </a:xfrm>
        </p:grpSpPr>
        <p:pic>
          <p:nvPicPr>
            <p:cNvPr id="13" name="Picture 12">
              <a:extLst>
                <a:ext uri="{FF2B5EF4-FFF2-40B4-BE49-F238E27FC236}">
                  <a16:creationId xmlns:a16="http://schemas.microsoft.com/office/drawing/2014/main" xmlns="" id="{4D2873FD-E7FF-4AD7-BE7B-17D854F34FF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383694">
              <a:off x="71090" y="4217384"/>
              <a:ext cx="838478" cy="1253524"/>
            </a:xfrm>
            <a:prstGeom prst="rect">
              <a:avLst/>
            </a:prstGeom>
          </p:spPr>
        </p:pic>
        <p:sp>
          <p:nvSpPr>
            <p:cNvPr id="14" name="Arrow: Down 13">
              <a:extLst>
                <a:ext uri="{FF2B5EF4-FFF2-40B4-BE49-F238E27FC236}">
                  <a16:creationId xmlns:a16="http://schemas.microsoft.com/office/drawing/2014/main" xmlns="" id="{AE9CE9D4-3AE8-4E4D-9F5F-455A13A63AB6}"/>
                </a:ext>
              </a:extLst>
            </p:cNvPr>
            <p:cNvSpPr/>
            <p:nvPr/>
          </p:nvSpPr>
          <p:spPr>
            <a:xfrm rot="5400000">
              <a:off x="905731" y="5135921"/>
              <a:ext cx="386235" cy="369332"/>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Down 14">
              <a:extLst>
                <a:ext uri="{FF2B5EF4-FFF2-40B4-BE49-F238E27FC236}">
                  <a16:creationId xmlns:a16="http://schemas.microsoft.com/office/drawing/2014/main" xmlns="" id="{0A8F909E-9880-4060-B6D1-066870AB8723}"/>
                </a:ext>
              </a:extLst>
            </p:cNvPr>
            <p:cNvSpPr/>
            <p:nvPr/>
          </p:nvSpPr>
          <p:spPr>
            <a:xfrm rot="5400000">
              <a:off x="905027" y="4163701"/>
              <a:ext cx="386235" cy="369332"/>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7" name="TextBox 16">
            <a:extLst>
              <a:ext uri="{FF2B5EF4-FFF2-40B4-BE49-F238E27FC236}">
                <a16:creationId xmlns:a16="http://schemas.microsoft.com/office/drawing/2014/main" xmlns="" id="{0F04383C-9851-48B1-83D6-1A515FCDD194}"/>
              </a:ext>
            </a:extLst>
          </p:cNvPr>
          <p:cNvSpPr txBox="1"/>
          <p:nvPr/>
        </p:nvSpPr>
        <p:spPr>
          <a:xfrm>
            <a:off x="9659408" y="1617244"/>
            <a:ext cx="466794" cy="307777"/>
          </a:xfrm>
          <a:prstGeom prst="rect">
            <a:avLst/>
          </a:prstGeom>
          <a:noFill/>
        </p:spPr>
        <p:txBody>
          <a:bodyPr wrap="none" rtlCol="0">
            <a:spAutoFit/>
          </a:bodyPr>
          <a:lstStyle/>
          <a:p>
            <a:r>
              <a:rPr lang="en-US" sz="1400" dirty="0"/>
              <a:t>OFF</a:t>
            </a:r>
            <a:endParaRPr lang="en-IN" sz="1400" dirty="0"/>
          </a:p>
        </p:txBody>
      </p:sp>
      <p:sp>
        <p:nvSpPr>
          <p:cNvPr id="18" name="TextBox 17">
            <a:extLst>
              <a:ext uri="{FF2B5EF4-FFF2-40B4-BE49-F238E27FC236}">
                <a16:creationId xmlns:a16="http://schemas.microsoft.com/office/drawing/2014/main" xmlns="" id="{341DD052-DB8F-409D-A6DC-85B2897730C2}"/>
              </a:ext>
            </a:extLst>
          </p:cNvPr>
          <p:cNvSpPr txBox="1"/>
          <p:nvPr/>
        </p:nvSpPr>
        <p:spPr>
          <a:xfrm>
            <a:off x="9683453" y="2590446"/>
            <a:ext cx="418704" cy="307777"/>
          </a:xfrm>
          <a:prstGeom prst="rect">
            <a:avLst/>
          </a:prstGeom>
          <a:noFill/>
        </p:spPr>
        <p:txBody>
          <a:bodyPr wrap="none" rtlCol="0">
            <a:spAutoFit/>
          </a:bodyPr>
          <a:lstStyle/>
          <a:p>
            <a:r>
              <a:rPr lang="en-US" sz="1400" dirty="0"/>
              <a:t>ON</a:t>
            </a:r>
            <a:endParaRPr lang="en-IN" sz="1400" dirty="0"/>
          </a:p>
        </p:txBody>
      </p:sp>
      <p:pic>
        <p:nvPicPr>
          <p:cNvPr id="19" name="Picture 18">
            <a:extLst>
              <a:ext uri="{FF2B5EF4-FFF2-40B4-BE49-F238E27FC236}">
                <a16:creationId xmlns:a16="http://schemas.microsoft.com/office/drawing/2014/main" xmlns="" id="{891340D1-D278-452D-9F12-C5B687708CF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86119" y="5604768"/>
            <a:ext cx="792233" cy="703385"/>
          </a:xfrm>
          <a:prstGeom prst="rect">
            <a:avLst/>
          </a:prstGeom>
        </p:spPr>
      </p:pic>
      <p:sp>
        <p:nvSpPr>
          <p:cNvPr id="21" name="Rectangle 20">
            <a:extLst>
              <a:ext uri="{FF2B5EF4-FFF2-40B4-BE49-F238E27FC236}">
                <a16:creationId xmlns:a16="http://schemas.microsoft.com/office/drawing/2014/main" xmlns="" id="{2EBF9214-215F-4E7B-AD87-63C742543ECA}"/>
              </a:ext>
            </a:extLst>
          </p:cNvPr>
          <p:cNvSpPr/>
          <p:nvPr/>
        </p:nvSpPr>
        <p:spPr>
          <a:xfrm>
            <a:off x="8564287" y="1835575"/>
            <a:ext cx="274753" cy="137089"/>
          </a:xfrm>
          <a:prstGeom prst="rect">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6031289"/>
      </p:ext>
    </p:extLst>
  </p:cSld>
  <p:clrMapOvr>
    <a:masterClrMapping/>
  </p:clrMapOvr>
</p:sld>
</file>

<file path=ppt/theme/theme1.xml><?xml version="1.0" encoding="utf-8"?>
<a:theme xmlns:a="http://schemas.openxmlformats.org/drawingml/2006/main" name="Ashok leylan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shok leyland" id="{BA83FA97-7DCC-44E0-BD82-1C922254E20B}" vid="{50AE6E64-DAE5-4C4E-BF6A-5F414ADE152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71CB14D71A2FC41B9DB731AE8DF7573" ma:contentTypeVersion="4" ma:contentTypeDescription="Create a new document." ma:contentTypeScope="" ma:versionID="8b7eacf582e64cb35f193296b4e49a88">
  <xsd:schema xmlns:xsd="http://www.w3.org/2001/XMLSchema" xmlns:xs="http://www.w3.org/2001/XMLSchema" xmlns:p="http://schemas.microsoft.com/office/2006/metadata/properties" xmlns:ns2="dc6d5b48-4289-4080-a7c1-ef290d011ba1" xmlns:ns3="90f1a630-241c-43ee-86b7-5f8dca551a42" targetNamespace="http://schemas.microsoft.com/office/2006/metadata/properties" ma:root="true" ma:fieldsID="915e6be1051f07725c65bd812f49fbab" ns2:_="" ns3:_="">
    <xsd:import namespace="dc6d5b48-4289-4080-a7c1-ef290d011ba1"/>
    <xsd:import namespace="90f1a630-241c-43ee-86b7-5f8dca551a42"/>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6d5b48-4289-4080-a7c1-ef290d011ba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0f1a630-241c-43ee-86b7-5f8dca551a4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C4D8B16-513B-4014-855D-A53D78420A39}"/>
</file>

<file path=customXml/itemProps2.xml><?xml version="1.0" encoding="utf-8"?>
<ds:datastoreItem xmlns:ds="http://schemas.openxmlformats.org/officeDocument/2006/customXml" ds:itemID="{1F4B1960-8BEB-4EE9-AF23-1287F614A3A9}"/>
</file>

<file path=customXml/itemProps3.xml><?xml version="1.0" encoding="utf-8"?>
<ds:datastoreItem xmlns:ds="http://schemas.openxmlformats.org/officeDocument/2006/customXml" ds:itemID="{6974D82E-AD22-4D1F-BD39-ACE30788A2D6}"/>
</file>

<file path=docProps/app.xml><?xml version="1.0" encoding="utf-8"?>
<Properties xmlns="http://schemas.openxmlformats.org/officeDocument/2006/extended-properties" xmlns:vt="http://schemas.openxmlformats.org/officeDocument/2006/docPropsVTypes">
  <Template>Ashok leyland</Template>
  <TotalTime>14866</TotalTime>
  <Words>3761</Words>
  <Application>Microsoft Office PowerPoint</Application>
  <PresentationFormat>Widescreen</PresentationFormat>
  <Paragraphs>570</Paragraphs>
  <Slides>43</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Calibri</vt:lpstr>
      <vt:lpstr>Calibri Light</vt:lpstr>
      <vt:lpstr>Wingdings</vt:lpstr>
      <vt:lpstr>Ashok leyland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Indhirajith R ( Service )</dc:creator>
  <cp:lastModifiedBy>Venkatachalam A (Service – Product support)</cp:lastModifiedBy>
  <cp:revision>686</cp:revision>
  <dcterms:created xsi:type="dcterms:W3CDTF">2019-10-18T10:07:06Z</dcterms:created>
  <dcterms:modified xsi:type="dcterms:W3CDTF">2020-02-18T09:00:24Z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0x010100671CB14D71A2FC41B9DB731AE8DF7573</vt:lpwstr>
  </property>
</Properties>
</file>

<file path=docProps/thumbnail.jpeg>
</file>